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tags/tag1.xml" ContentType="application/vnd.openxmlformats-officedocument.presentationml.tags+xml"/>
  <Override PartName="/ppt/notesSlides/notesSlide14.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p:sldMasterIdLst>
    <p:sldMasterId id="2147483648" r:id="rId1"/>
  </p:sldMasterIdLst>
  <p:notesMasterIdLst>
    <p:notesMasterId r:id="rId63"/>
  </p:notesMasterIdLst>
  <p:handoutMasterIdLst>
    <p:handoutMasterId r:id="rId64"/>
  </p:handoutMasterIdLst>
  <p:sldIdLst>
    <p:sldId id="284" r:id="rId2"/>
    <p:sldId id="332" r:id="rId3"/>
    <p:sldId id="258" r:id="rId4"/>
    <p:sldId id="333" r:id="rId5"/>
    <p:sldId id="1438" r:id="rId6"/>
    <p:sldId id="1418" r:id="rId7"/>
    <p:sldId id="323" r:id="rId8"/>
    <p:sldId id="1432" r:id="rId9"/>
    <p:sldId id="259" r:id="rId10"/>
    <p:sldId id="1424" r:id="rId11"/>
    <p:sldId id="330" r:id="rId12"/>
    <p:sldId id="256" r:id="rId13"/>
    <p:sldId id="1439" r:id="rId14"/>
    <p:sldId id="1431" r:id="rId15"/>
    <p:sldId id="1433" r:id="rId16"/>
    <p:sldId id="1446" r:id="rId17"/>
    <p:sldId id="995" r:id="rId18"/>
    <p:sldId id="1062" r:id="rId19"/>
    <p:sldId id="377" r:id="rId20"/>
    <p:sldId id="1034" r:id="rId21"/>
    <p:sldId id="1033" r:id="rId22"/>
    <p:sldId id="1430" r:id="rId23"/>
    <p:sldId id="2980" r:id="rId24"/>
    <p:sldId id="1299" r:id="rId25"/>
    <p:sldId id="2976" r:id="rId26"/>
    <p:sldId id="1444" r:id="rId27"/>
    <p:sldId id="2111" r:id="rId28"/>
    <p:sldId id="2977" r:id="rId29"/>
    <p:sldId id="2978" r:id="rId30"/>
    <p:sldId id="1073" r:id="rId31"/>
    <p:sldId id="2979" r:id="rId32"/>
    <p:sldId id="1005" r:id="rId33"/>
    <p:sldId id="1000" r:id="rId34"/>
    <p:sldId id="1436" r:id="rId35"/>
    <p:sldId id="1435" r:id="rId36"/>
    <p:sldId id="1025" r:id="rId37"/>
    <p:sldId id="1024" r:id="rId38"/>
    <p:sldId id="1437" r:id="rId39"/>
    <p:sldId id="1440" r:id="rId40"/>
    <p:sldId id="1009" r:id="rId41"/>
    <p:sldId id="1053" r:id="rId42"/>
    <p:sldId id="1026" r:id="rId43"/>
    <p:sldId id="1017" r:id="rId44"/>
    <p:sldId id="1027" r:id="rId45"/>
    <p:sldId id="1028" r:id="rId46"/>
    <p:sldId id="1029" r:id="rId47"/>
    <p:sldId id="1030" r:id="rId48"/>
    <p:sldId id="1434" r:id="rId49"/>
    <p:sldId id="1442" r:id="rId50"/>
    <p:sldId id="1445" r:id="rId51"/>
    <p:sldId id="990" r:id="rId52"/>
    <p:sldId id="994" r:id="rId53"/>
    <p:sldId id="2981" r:id="rId54"/>
    <p:sldId id="263" r:id="rId55"/>
    <p:sldId id="1127" r:id="rId56"/>
    <p:sldId id="299" r:id="rId57"/>
    <p:sldId id="1046" r:id="rId58"/>
    <p:sldId id="300" r:id="rId59"/>
    <p:sldId id="1130" r:id="rId60"/>
    <p:sldId id="371" r:id="rId61"/>
    <p:sldId id="288" r:id="rId6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78">
          <p15:clr>
            <a:srgbClr val="A4A3A4"/>
          </p15:clr>
        </p15:guide>
        <p15:guide id="2" pos="3813">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7A16"/>
    <a:srgbClr val="3D5A6B"/>
    <a:srgbClr val="34A6C6"/>
    <a:srgbClr val="3BA4C5"/>
    <a:srgbClr val="2D4D62"/>
    <a:srgbClr val="09030D"/>
    <a:srgbClr val="FF845B"/>
    <a:srgbClr val="F77912"/>
    <a:srgbClr val="B1F71A"/>
    <a:srgbClr val="438ED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808" autoAdjust="0"/>
    <p:restoredTop sz="96366" autoAdjust="0"/>
  </p:normalViewPr>
  <p:slideViewPr>
    <p:cSldViewPr snapToGrid="0">
      <p:cViewPr varScale="1">
        <p:scale>
          <a:sx n="85" d="100"/>
          <a:sy n="85" d="100"/>
        </p:scale>
        <p:origin x="739" y="67"/>
      </p:cViewPr>
      <p:guideLst>
        <p:guide orient="horz" pos="2178"/>
        <p:guide pos="3813"/>
      </p:guideLst>
    </p:cSldViewPr>
  </p:slideViewPr>
  <p:notesTextViewPr>
    <p:cViewPr>
      <p:scale>
        <a:sx n="1" d="1"/>
        <a:sy n="1" d="1"/>
      </p:scale>
      <p:origin x="0" y="0"/>
    </p:cViewPr>
  </p:notesTextViewPr>
  <p:sorterViewPr>
    <p:cViewPr>
      <p:scale>
        <a:sx n="75" d="100"/>
        <a:sy n="75" d="100"/>
      </p:scale>
      <p:origin x="0" y="-451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notesMaster" Target="notesMasters/notesMaster1.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8A3E223-1CAA-4570-A087-EDB9C0C77925}" type="datetimeFigureOut">
              <a:rPr lang="zh-CN" altLang="en-US" smtClean="0"/>
              <a:t>2020/2/7</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B0198FD-5C4D-46B1-96EE-47D2DDE4E5C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71081C-11B4-47D1-9ECE-42F6D633BA79}" type="datetimeFigureOut">
              <a:rPr lang="zh-CN" altLang="en-US" smtClean="0"/>
              <a:t>2020/2/7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E8EC4A-8B05-4F43-B693-EA8B079873B4}"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www.wendangku.net/doc/f1ecf6aba0c7aa00b52acfc789eb172ded6399a9.html"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685800" y="1143000"/>
            <a:ext cx="5486400"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6E8EC4A-8B05-4F43-B693-EA8B079873B4}" type="slidenum">
              <a:rPr lang="zh-CN" altLang="en-US" smtClean="0"/>
              <a:t>1</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18</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19</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lnSpc>
                <a:spcPct val="150000"/>
              </a:lnSpc>
              <a:spcAft>
                <a:spcPts val="0"/>
              </a:spcAft>
            </a:pPr>
            <a:r>
              <a:rPr lang="en-US" altLang="zh-CN" sz="1200" b="1" kern="100" dirty="0">
                <a:latin typeface="宋体" panose="02010600030101010101" pitchFamily="2" charset="-122"/>
                <a:ea typeface="宋体" panose="02010600030101010101" pitchFamily="2" charset="-122"/>
              </a:rPr>
              <a:t>3.2.1</a:t>
            </a:r>
            <a:r>
              <a:rPr lang="zh-CN" altLang="zh-CN" sz="1200" kern="100" dirty="0">
                <a:latin typeface="Times New Roman" panose="02020603050405020304" pitchFamily="18" charset="0"/>
                <a:ea typeface="宋体" panose="02010600030101010101" pitchFamily="2" charset="-122"/>
              </a:rPr>
              <a:t>有较大规模停车场的公园宜建设智能停车管理系统，或接入区域智能交通停车系统内，并达到下列要求：</a:t>
            </a:r>
          </a:p>
          <a:p>
            <a:pPr indent="269240" algn="just">
              <a:lnSpc>
                <a:spcPct val="150000"/>
              </a:lnSpc>
              <a:spcAft>
                <a:spcPts val="0"/>
              </a:spcAft>
            </a:pPr>
            <a:r>
              <a:rPr lang="en-US" altLang="zh-CN" sz="1200" kern="100" dirty="0">
                <a:latin typeface="宋体" panose="02010600030101010101" pitchFamily="2" charset="-122"/>
                <a:ea typeface="宋体" panose="02010600030101010101" pitchFamily="2" charset="-122"/>
              </a:rPr>
              <a:t>1</a:t>
            </a:r>
            <a:r>
              <a:rPr lang="zh-CN" altLang="zh-CN" sz="1200" kern="100" dirty="0">
                <a:latin typeface="Times New Roman" panose="02020603050405020304" pitchFamily="18" charset="0"/>
                <a:ea typeface="宋体" panose="02010600030101010101" pitchFamily="2" charset="-122"/>
              </a:rPr>
              <a:t>）实现对停车位的实时监测，车辆进出电子提示和停车场可视化管理；</a:t>
            </a:r>
          </a:p>
          <a:p>
            <a:pPr indent="269240" algn="just">
              <a:lnSpc>
                <a:spcPct val="150000"/>
              </a:lnSpc>
              <a:spcAft>
                <a:spcPts val="0"/>
              </a:spcAft>
            </a:pPr>
            <a:r>
              <a:rPr lang="en-US" altLang="zh-CN" sz="1200" kern="100" dirty="0">
                <a:latin typeface="宋体" panose="02010600030101010101" pitchFamily="2" charset="-122"/>
                <a:ea typeface="宋体" panose="02010600030101010101" pitchFamily="2" charset="-122"/>
              </a:rPr>
              <a:t>2</a:t>
            </a:r>
            <a:r>
              <a:rPr lang="zh-CN" altLang="zh-CN" sz="1200" kern="100" dirty="0">
                <a:latin typeface="Times New Roman" panose="02020603050405020304" pitchFamily="18" charset="0"/>
                <a:ea typeface="宋体" panose="02010600030101010101" pitchFamily="2" charset="-122"/>
              </a:rPr>
              <a:t>）能够通过智能手机等各类智能终端查询停车场位置及车位信息；</a:t>
            </a:r>
          </a:p>
          <a:p>
            <a:pPr indent="269240" algn="just">
              <a:lnSpc>
                <a:spcPct val="150000"/>
              </a:lnSpc>
              <a:spcAft>
                <a:spcPts val="0"/>
              </a:spcAft>
            </a:pPr>
            <a:r>
              <a:rPr lang="en-US" altLang="zh-CN" sz="1200" kern="100" dirty="0">
                <a:latin typeface="宋体" panose="02010600030101010101" pitchFamily="2" charset="-122"/>
                <a:ea typeface="宋体" panose="02010600030101010101" pitchFamily="2" charset="-122"/>
              </a:rPr>
              <a:t>3</a:t>
            </a:r>
            <a:r>
              <a:rPr lang="zh-CN" altLang="zh-CN" sz="1200" kern="100" dirty="0">
                <a:latin typeface="Times New Roman" panose="02020603050405020304" pitchFamily="18" charset="0"/>
                <a:ea typeface="宋体" panose="02010600030101010101" pitchFamily="2" charset="-122"/>
              </a:rPr>
              <a:t>）实现停车空位智能引导。</a:t>
            </a: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20</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21</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484848"/>
                </a:solidFill>
                <a:latin typeface="微软雅黑" panose="020B0503020204020204" pitchFamily="34" charset="-122"/>
                <a:ea typeface="微软雅黑" panose="020B0503020204020204" pitchFamily="34" charset="-122"/>
              </a:rPr>
              <a:t>让孩子亲身体验作物从幼苗到开花、结果、成熟整个生长周期的发育过程，</a:t>
            </a:r>
            <a:endParaRPr lang="en-US" altLang="zh-CN" sz="1200" dirty="0">
              <a:solidFill>
                <a:srgbClr val="484848"/>
              </a:solidFill>
              <a:latin typeface="微软雅黑" panose="020B0503020204020204" pitchFamily="34" charset="-122"/>
              <a:ea typeface="微软雅黑" panose="020B0503020204020204" pitchFamily="34" charset="-122"/>
            </a:endParaRP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26</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2746403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30</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34</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8360971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35</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1731638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kern="1200" dirty="0">
              <a:solidFill>
                <a:schemeClr val="tx1"/>
              </a:solidFill>
              <a:effectLst/>
              <a:latin typeface="+mn-lt"/>
              <a:ea typeface="+mn-ea"/>
              <a:cs typeface="+mn-cs"/>
            </a:endParaRPr>
          </a:p>
          <a:p>
            <a:endParaRPr lang="zh-CN" altLang="zh-CN"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38</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35053101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40</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绿色是衡量一个城市自然宜居程度的基础指标，也是一个城市的发展理念。</a:t>
            </a:r>
            <a:endParaRPr lang="en-US" altLang="zh-CN" sz="1200" b="0" i="0" kern="1200" dirty="0">
              <a:solidFill>
                <a:schemeClr val="tx1"/>
              </a:solidFill>
              <a:effectLst/>
              <a:latin typeface="+mn-lt"/>
              <a:ea typeface="+mn-ea"/>
              <a:cs typeface="+mn-cs"/>
            </a:endParaRPr>
          </a:p>
          <a:p>
            <a:r>
              <a:rPr lang="en-US" altLang="zh-CN" dirty="0">
                <a:hlinkClick r:id="rId3"/>
              </a:rPr>
              <a:t>http://www.wendangku.net/doc/f1ecf6aba0c7aa00b52acfc789eb172ded6399a9.html</a:t>
            </a:r>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36E8EC4A-8B05-4F43-B693-EA8B079873B4}" type="slidenum">
              <a:rPr lang="zh-CN" altLang="en-US" smtClean="0"/>
              <a:t>4</a:t>
            </a:fld>
            <a:endParaRPr lang="zh-CN" altLang="en-US"/>
          </a:p>
        </p:txBody>
      </p:sp>
    </p:spTree>
    <p:extLst>
      <p:ext uri="{BB962C8B-B14F-4D97-AF65-F5344CB8AC3E}">
        <p14:creationId xmlns:p14="http://schemas.microsoft.com/office/powerpoint/2010/main" val="38442129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49</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42105771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50</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extLst>
      <p:ext uri="{BB962C8B-B14F-4D97-AF65-F5344CB8AC3E}">
        <p14:creationId xmlns:p14="http://schemas.microsoft.com/office/powerpoint/2010/main" val="27603127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52</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城基拥有公园行业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项城基荣获三十多项公园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行业国家专利</a:t>
            </a:r>
          </a:p>
          <a:p>
            <a:pPr>
              <a:lnSpc>
                <a:spcPct val="150000"/>
              </a:lnSpc>
            </a:pP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资质证书</a:t>
            </a:r>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36E8EC4A-8B05-4F43-B693-EA8B079873B4}" type="slidenum">
              <a:rPr lang="zh-CN" altLang="en-US" smtClean="0"/>
              <a:t>59</a:t>
            </a:fld>
            <a:endParaRPr lang="zh-CN" altLang="en-US"/>
          </a:p>
        </p:txBody>
      </p:sp>
    </p:spTree>
    <p:extLst>
      <p:ext uri="{BB962C8B-B14F-4D97-AF65-F5344CB8AC3E}">
        <p14:creationId xmlns:p14="http://schemas.microsoft.com/office/powerpoint/2010/main" val="4657368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36E8EC4A-8B05-4F43-B693-EA8B079873B4}" type="slidenum">
              <a:rPr lang="zh-CN" altLang="en-US" smtClean="0"/>
              <a:t>5</a:t>
            </a:fld>
            <a:endParaRPr lang="zh-CN" altLang="en-US"/>
          </a:p>
        </p:txBody>
      </p:sp>
    </p:spTree>
    <p:extLst>
      <p:ext uri="{BB962C8B-B14F-4D97-AF65-F5344CB8AC3E}">
        <p14:creationId xmlns:p14="http://schemas.microsoft.com/office/powerpoint/2010/main" val="297932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36E8EC4A-8B05-4F43-B693-EA8B079873B4}" type="slidenum">
              <a:rPr lang="zh-CN" altLang="en-US" smtClean="0"/>
              <a:t>6</a:t>
            </a:fld>
            <a:endParaRPr lang="zh-CN" altLang="en-US"/>
          </a:p>
        </p:txBody>
      </p:sp>
    </p:spTree>
    <p:extLst>
      <p:ext uri="{BB962C8B-B14F-4D97-AF65-F5344CB8AC3E}">
        <p14:creationId xmlns:p14="http://schemas.microsoft.com/office/powerpoint/2010/main" val="8694374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6E8EC4A-8B05-4F43-B693-EA8B079873B4}" type="slidenum">
              <a:rPr lang="zh-CN" altLang="en-US" smtClean="0"/>
              <a:t>7</a:t>
            </a:fld>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页眉占位符 5"/>
          <p:cNvSpPr>
            <a:spLocks noGrp="1"/>
          </p:cNvSpPr>
          <p:nvPr>
            <p:ph type="hdr" sz="quarter"/>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0952431C-DEC7-433E-AD9C-DE91271483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4FE4E9B0-ABD6-4672-9E72-B4C9B6C71F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a:extLst>
              <a:ext uri="{FF2B5EF4-FFF2-40B4-BE49-F238E27FC236}">
                <a16:creationId xmlns:a16="http://schemas.microsoft.com/office/drawing/2014/main" id="{63D212CC-1732-4D48-812C-B1BB021FDC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6BB9B0-A8CA-446E-A67E-FCD61DB5FBCF}" type="slidenum">
              <a:rPr lang="zh-CN" altLang="en-US" smtClean="0"/>
              <a:pPr/>
              <a:t>8</a:t>
            </a:fld>
            <a:endParaRPr lang="zh-CN" altLang="en-US"/>
          </a:p>
        </p:txBody>
      </p:sp>
    </p:spTree>
    <p:extLst>
      <p:ext uri="{BB962C8B-B14F-4D97-AF65-F5344CB8AC3E}">
        <p14:creationId xmlns:p14="http://schemas.microsoft.com/office/powerpoint/2010/main" val="26456966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id="{0952431C-DEC7-433E-AD9C-DE91271483F0}"/>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id="{4FE4E9B0-ABD6-4672-9E72-B4C9B6C71F92}"/>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4100" name="灯片编号占位符 3">
            <a:extLst>
              <a:ext uri="{FF2B5EF4-FFF2-40B4-BE49-F238E27FC236}">
                <a16:creationId xmlns:a16="http://schemas.microsoft.com/office/drawing/2014/main" id="{63D212CC-1732-4D48-812C-B1BB021FDCBD}"/>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56BB9B0-A8CA-446E-A67E-FCD61DB5FBCF}" type="slidenum">
              <a:rPr lang="zh-CN" altLang="en-US" smtClean="0"/>
              <a:pPr/>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幻灯片图像占位符 1">
            <a:extLst>
              <a:ext uri="{FF2B5EF4-FFF2-40B4-BE49-F238E27FC236}">
                <a16:creationId xmlns:a16="http://schemas.microsoft.com/office/drawing/2014/main" id="{890638B5-FC2A-4E70-97D7-1A9B52498CD8}"/>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7" name="备注占位符 2">
            <a:extLst>
              <a:ext uri="{FF2B5EF4-FFF2-40B4-BE49-F238E27FC236}">
                <a16:creationId xmlns:a16="http://schemas.microsoft.com/office/drawing/2014/main" id="{2B645976-3FEF-4675-A782-4089547EDE6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zh-CN" altLang="en-US"/>
          </a:p>
        </p:txBody>
      </p:sp>
      <p:sp>
        <p:nvSpPr>
          <p:cNvPr id="6148" name="灯片编号占位符 3">
            <a:extLst>
              <a:ext uri="{FF2B5EF4-FFF2-40B4-BE49-F238E27FC236}">
                <a16:creationId xmlns:a16="http://schemas.microsoft.com/office/drawing/2014/main" id="{9A341814-A37A-44D6-B29C-865A3F80E8B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7465000-9586-41F7-9C70-96E0CC6ADEC5}" type="slidenum">
              <a:rPr lang="zh-CN" altLang="en-US" smtClean="0"/>
              <a:pPr/>
              <a:t>10</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endParaRPr lang="zh-CN" altLang="en-US"/>
          </a:p>
        </p:txBody>
      </p:sp>
      <p:sp>
        <p:nvSpPr>
          <p:cNvPr id="5" name="页脚占位符 4"/>
          <p:cNvSpPr>
            <a:spLocks noGrp="1"/>
          </p:cNvSpPr>
          <p:nvPr>
            <p:ph type="ftr" sz="quarter" idx="4"/>
          </p:nvPr>
        </p:nvSpPr>
        <p:spPr/>
        <p:txBody>
          <a:bodyPr/>
          <a:lstStyle/>
          <a:p>
            <a:endParaRPr lang="zh-CN" altLang="en-US"/>
          </a:p>
        </p:txBody>
      </p:sp>
      <p:sp>
        <p:nvSpPr>
          <p:cNvPr id="6" name="灯片编号占位符 5"/>
          <p:cNvSpPr>
            <a:spLocks noGrp="1"/>
          </p:cNvSpPr>
          <p:nvPr>
            <p:ph type="sldNum" sz="quarter" idx="5"/>
          </p:nvPr>
        </p:nvSpPr>
        <p:spPr/>
        <p:txBody>
          <a:bodyPr/>
          <a:lstStyle/>
          <a:p>
            <a:fld id="{36E8EC4A-8B05-4F43-B693-EA8B079873B4}" type="slidenum">
              <a:rPr lang="zh-CN" altLang="en-US" smtClean="0"/>
              <a:t>15</a:t>
            </a:fld>
            <a:endParaRPr lang="zh-CN" altLang="en-US"/>
          </a:p>
        </p:txBody>
      </p:sp>
    </p:spTree>
    <p:extLst>
      <p:ext uri="{BB962C8B-B14F-4D97-AF65-F5344CB8AC3E}">
        <p14:creationId xmlns:p14="http://schemas.microsoft.com/office/powerpoint/2010/main" val="32090520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9" name="矩形 8"/>
          <p:cNvSpPr/>
          <p:nvPr userDrawn="1"/>
        </p:nvSpPr>
        <p:spPr>
          <a:xfrm>
            <a:off x="0" y="4"/>
            <a:ext cx="12192000" cy="1055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lIns="121915" tIns="60957" rIns="121915" bIns="60957" rtlCol="0" anchor="ctr"/>
          <a:lstStyle/>
          <a:p>
            <a:pPr algn="ctr"/>
            <a:endParaRPr lang="zh-CN" altLang="en-US" sz="1800">
              <a:solidFill>
                <a:prstClr val="white"/>
              </a:solidFill>
            </a:endParaRPr>
          </a:p>
        </p:txBody>
      </p:sp>
      <p:grpSp>
        <p:nvGrpSpPr>
          <p:cNvPr id="10" name="组合 9"/>
          <p:cNvGrpSpPr/>
          <p:nvPr userDrawn="1"/>
        </p:nvGrpSpPr>
        <p:grpSpPr>
          <a:xfrm>
            <a:off x="11396556" y="260651"/>
            <a:ext cx="795449" cy="384043"/>
            <a:chOff x="11605717" y="245174"/>
            <a:chExt cx="596587" cy="320010"/>
          </a:xfrm>
        </p:grpSpPr>
        <p:sp>
          <p:nvSpPr>
            <p:cNvPr id="11" name="矩形 10"/>
            <p:cNvSpPr/>
            <p:nvPr userDrawn="1"/>
          </p:nvSpPr>
          <p:spPr>
            <a:xfrm>
              <a:off x="11882294" y="245174"/>
              <a:ext cx="320010" cy="3200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2" name="矩形 11"/>
            <p:cNvSpPr/>
            <p:nvPr userDrawn="1"/>
          </p:nvSpPr>
          <p:spPr>
            <a:xfrm>
              <a:off x="11704004" y="245174"/>
              <a:ext cx="160005" cy="32001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endParaRPr>
            </a:p>
          </p:txBody>
        </p:sp>
        <p:sp>
          <p:nvSpPr>
            <p:cNvPr id="13" name="矩形 12"/>
            <p:cNvSpPr/>
            <p:nvPr userDrawn="1"/>
          </p:nvSpPr>
          <p:spPr>
            <a:xfrm>
              <a:off x="11605717" y="245174"/>
              <a:ext cx="80002" cy="320010"/>
            </a:xfrm>
            <a:prstGeom prst="rect">
              <a:avLst/>
            </a:pr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dirty="0">
                <a:solidFill>
                  <a:prstClr val="white"/>
                </a:solidFill>
              </a:endParaRPr>
            </a:p>
          </p:txBody>
        </p:sp>
      </p:grpSp>
      <p:pic>
        <p:nvPicPr>
          <p:cNvPr id="14" name="Picture 2" descr="C:\Users\Administrator\Desktop\微信图片编辑_20190321101318.jpg"/>
          <p:cNvPicPr>
            <a:picLocks noChangeAspect="1" noChangeArrowheads="1"/>
          </p:cNvPicPr>
          <p:nvPr userDrawn="1"/>
        </p:nvPicPr>
        <p:blipFill>
          <a:blip r:embed="rId2" cstate="print"/>
          <a:srcRect/>
          <a:stretch>
            <a:fillRect/>
          </a:stretch>
        </p:blipFill>
        <p:spPr bwMode="auto">
          <a:xfrm>
            <a:off x="431372" y="275392"/>
            <a:ext cx="768085" cy="273288"/>
          </a:xfrm>
          <a:prstGeom prst="rect">
            <a:avLst/>
          </a:prstGeom>
          <a:noFill/>
        </p:spPr>
      </p:pic>
      <p:sp>
        <p:nvSpPr>
          <p:cNvPr id="15" name="标题 3"/>
          <p:cNvSpPr txBox="1"/>
          <p:nvPr userDrawn="1"/>
        </p:nvSpPr>
        <p:spPr>
          <a:xfrm>
            <a:off x="9607555" y="6545339"/>
            <a:ext cx="2190263" cy="461659"/>
          </a:xfrm>
          <a:prstGeom prst="rect">
            <a:avLst/>
          </a:prstGeom>
          <a:noFill/>
          <a:ln>
            <a:noFill/>
          </a:ln>
        </p:spPr>
        <p:txBody>
          <a:bodyPr wrap="square" lIns="121915" tIns="60957" rIns="121915" bIns="60957">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100" b="0" dirty="0">
                <a:solidFill>
                  <a:srgbClr val="3E3A39"/>
                </a:solidFill>
                <a:latin typeface="微软雅黑" panose="020B0503020204020204" pitchFamily="34" charset="-122"/>
              </a:rPr>
              <a:t>植城（深圳）智慧科技有限公司</a:t>
            </a:r>
          </a:p>
        </p:txBody>
      </p:sp>
      <p:grpSp>
        <p:nvGrpSpPr>
          <p:cNvPr id="16" name="组合 1"/>
          <p:cNvGrpSpPr/>
          <p:nvPr userDrawn="1"/>
        </p:nvGrpSpPr>
        <p:grpSpPr>
          <a:xfrm>
            <a:off x="9438585" y="6545351"/>
            <a:ext cx="2528192" cy="261610"/>
            <a:chOff x="9438585" y="6545338"/>
            <a:chExt cx="2528192" cy="261608"/>
          </a:xfrm>
        </p:grpSpPr>
        <p:sp>
          <p:nvSpPr>
            <p:cNvPr id="17" name="标题 3"/>
            <p:cNvSpPr txBox="1"/>
            <p:nvPr userDrawn="1"/>
          </p:nvSpPr>
          <p:spPr>
            <a:xfrm>
              <a:off x="9607550" y="6545338"/>
              <a:ext cx="2190263" cy="261608"/>
            </a:xfrm>
            <a:prstGeom prst="rect">
              <a:avLst/>
            </a:prstGeom>
            <a:noFill/>
            <a:ln>
              <a:noFill/>
            </a:ln>
          </p:spPr>
          <p:txBody>
            <a:bodyPr wrap="square">
              <a:spAutoFit/>
            </a:bodyPr>
            <a:lstStyle>
              <a:lvl1pPr algn="l" defTabSz="685800" rtl="0" eaLnBrk="1" latinLnBrk="0" hangingPunct="1">
                <a:lnSpc>
                  <a:spcPct val="90000"/>
                </a:lnSpc>
                <a:spcBef>
                  <a:spcPct val="0"/>
                </a:spcBef>
                <a:buNone/>
                <a:defRPr sz="2400" b="1" i="0" kern="1200" baseline="0">
                  <a:solidFill>
                    <a:schemeClr val="accent1">
                      <a:lumMod val="75000"/>
                    </a:schemeClr>
                  </a:solidFill>
                  <a:effectLst/>
                  <a:latin typeface="Arial Black" panose="020B0A04020102020204" pitchFamily="34" charset="0"/>
                  <a:ea typeface="微软雅黑" panose="020B0503020204020204" pitchFamily="34" charset="-122"/>
                  <a:cs typeface="+mj-cs"/>
                </a:defRPr>
              </a:lvl1pPr>
            </a:lstStyle>
            <a:p>
              <a:pPr algn="dist" defTabSz="913765">
                <a:lnSpc>
                  <a:spcPct val="100000"/>
                </a:lnSpc>
              </a:pPr>
              <a:r>
                <a:rPr lang="zh-CN" altLang="en-US" sz="1100" b="0" dirty="0">
                  <a:solidFill>
                    <a:srgbClr val="3E3A39"/>
                  </a:solidFill>
                  <a:latin typeface="微软雅黑" panose="020B0503020204020204" pitchFamily="34" charset="-122"/>
                </a:rPr>
                <a:t>植城（深圳）智慧科技有限公司</a:t>
              </a:r>
            </a:p>
          </p:txBody>
        </p:sp>
        <p:sp>
          <p:nvSpPr>
            <p:cNvPr id="18" name="矩形 17"/>
            <p:cNvSpPr/>
            <p:nvPr userDrawn="1"/>
          </p:nvSpPr>
          <p:spPr>
            <a:xfrm>
              <a:off x="9438585" y="6585056"/>
              <a:ext cx="168965" cy="168965"/>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19" name="矩形 18"/>
            <p:cNvSpPr/>
            <p:nvPr userDrawn="1"/>
          </p:nvSpPr>
          <p:spPr>
            <a:xfrm>
              <a:off x="11797812" y="6585056"/>
              <a:ext cx="168965" cy="168965"/>
            </a:xfrm>
            <a:prstGeom prst="rect">
              <a:avLst/>
            </a:prstGeom>
            <a:solidFill>
              <a:srgbClr val="1074B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grpSp>
        <p:nvGrpSpPr>
          <p:cNvPr id="20" name="组合 19"/>
          <p:cNvGrpSpPr/>
          <p:nvPr userDrawn="1"/>
        </p:nvGrpSpPr>
        <p:grpSpPr>
          <a:xfrm>
            <a:off x="1" y="6597356"/>
            <a:ext cx="9360363" cy="192021"/>
            <a:chOff x="0" y="6718852"/>
            <a:chExt cx="7871927" cy="139148"/>
          </a:xfrm>
        </p:grpSpPr>
        <p:sp>
          <p:nvSpPr>
            <p:cNvPr id="21" name="矩形 20"/>
            <p:cNvSpPr/>
            <p:nvPr/>
          </p:nvSpPr>
          <p:spPr>
            <a:xfrm>
              <a:off x="0" y="6718852"/>
              <a:ext cx="1948070" cy="1391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2" name="矩形 21"/>
            <p:cNvSpPr/>
            <p:nvPr/>
          </p:nvSpPr>
          <p:spPr>
            <a:xfrm>
              <a:off x="1965435" y="6718852"/>
              <a:ext cx="3160575" cy="13914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sp>
          <p:nvSpPr>
            <p:cNvPr id="23" name="矩形 20"/>
            <p:cNvSpPr/>
            <p:nvPr/>
          </p:nvSpPr>
          <p:spPr>
            <a:xfrm>
              <a:off x="5146708" y="6718852"/>
              <a:ext cx="2725219" cy="139148"/>
            </a:xfrm>
            <a:custGeom>
              <a:avLst/>
              <a:gdLst>
                <a:gd name="connsiteX0" fmla="*/ 0 w 2713313"/>
                <a:gd name="connsiteY0" fmla="*/ 0 h 139148"/>
                <a:gd name="connsiteX1" fmla="*/ 2713313 w 2713313"/>
                <a:gd name="connsiteY1" fmla="*/ 0 h 139148"/>
                <a:gd name="connsiteX2" fmla="*/ 2713313 w 2713313"/>
                <a:gd name="connsiteY2" fmla="*/ 139148 h 139148"/>
                <a:gd name="connsiteX3" fmla="*/ 0 w 2713313"/>
                <a:gd name="connsiteY3" fmla="*/ 139148 h 139148"/>
                <a:gd name="connsiteX4" fmla="*/ 0 w 2713313"/>
                <a:gd name="connsiteY4" fmla="*/ 0 h 139148"/>
                <a:gd name="connsiteX0-1" fmla="*/ 0 w 2772947"/>
                <a:gd name="connsiteY0-2" fmla="*/ 0 h 139148"/>
                <a:gd name="connsiteX1-3" fmla="*/ 2772947 w 2772947"/>
                <a:gd name="connsiteY1-4" fmla="*/ 0 h 139148"/>
                <a:gd name="connsiteX2-5" fmla="*/ 2713313 w 2772947"/>
                <a:gd name="connsiteY2-6" fmla="*/ 139148 h 139148"/>
                <a:gd name="connsiteX3-7" fmla="*/ 0 w 2772947"/>
                <a:gd name="connsiteY3-8" fmla="*/ 139148 h 139148"/>
                <a:gd name="connsiteX4-9" fmla="*/ 0 w 2772947"/>
                <a:gd name="connsiteY4-10" fmla="*/ 0 h 139148"/>
                <a:gd name="connsiteX0-11" fmla="*/ 0 w 2723251"/>
                <a:gd name="connsiteY0-12" fmla="*/ 0 h 139148"/>
                <a:gd name="connsiteX1-13" fmla="*/ 2723251 w 2723251"/>
                <a:gd name="connsiteY1-14" fmla="*/ 0 h 139148"/>
                <a:gd name="connsiteX2-15" fmla="*/ 2713313 w 2723251"/>
                <a:gd name="connsiteY2-16" fmla="*/ 139148 h 139148"/>
                <a:gd name="connsiteX3-17" fmla="*/ 0 w 2723251"/>
                <a:gd name="connsiteY3-18" fmla="*/ 139148 h 139148"/>
                <a:gd name="connsiteX4-19" fmla="*/ 0 w 2723251"/>
                <a:gd name="connsiteY4-20" fmla="*/ 0 h 139148"/>
                <a:gd name="connsiteX0-21" fmla="*/ 0 w 2725219"/>
                <a:gd name="connsiteY0-22" fmla="*/ 0 h 139148"/>
                <a:gd name="connsiteX1-23" fmla="*/ 2723251 w 2725219"/>
                <a:gd name="connsiteY1-24" fmla="*/ 0 h 139148"/>
                <a:gd name="connsiteX2-25" fmla="*/ 2725219 w 2725219"/>
                <a:gd name="connsiteY2-26" fmla="*/ 139148 h 139148"/>
                <a:gd name="connsiteX3-27" fmla="*/ 0 w 2725219"/>
                <a:gd name="connsiteY3-28" fmla="*/ 139148 h 139148"/>
                <a:gd name="connsiteX4-29" fmla="*/ 0 w 2725219"/>
                <a:gd name="connsiteY4-30" fmla="*/ 0 h 1391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725219" h="139148">
                  <a:moveTo>
                    <a:pt x="0" y="0"/>
                  </a:moveTo>
                  <a:lnTo>
                    <a:pt x="2723251" y="0"/>
                  </a:lnTo>
                  <a:lnTo>
                    <a:pt x="2725219" y="139148"/>
                  </a:lnTo>
                  <a:lnTo>
                    <a:pt x="0" y="139148"/>
                  </a:lnTo>
                  <a:lnTo>
                    <a:pt x="0" y="0"/>
                  </a:lnTo>
                  <a:close/>
                </a:path>
              </a:pathLst>
            </a:custGeom>
            <a:solidFill>
              <a:srgbClr val="3E3A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prstClr val="white"/>
                </a:solidFill>
              </a:endParaRPr>
            </a:p>
          </p:txBody>
        </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9255760" y="6426373"/>
            <a:ext cx="2844800" cy="365125"/>
          </a:xfrm>
        </p:spPr>
        <p:txBody>
          <a:bodyPr/>
          <a:lstStyle/>
          <a:p>
            <a:fld id="{9DB07EE1-0533-4E42-B8D5-927DA5874038}"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58"/>
            <a:ext cx="10363200" cy="1470025"/>
          </a:xfrm>
        </p:spPr>
        <p:txBody>
          <a:bodyPr/>
          <a:lstStyle/>
          <a:p>
            <a:r>
              <a:rPr lang="zh-CN" altLang="en-US" noProof="1"/>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indent="0" algn="ctr">
              <a:buNone/>
              <a:defRPr/>
            </a:lvl1pPr>
            <a:lvl2pPr marL="457200" indent="0" algn="ctr">
              <a:buNone/>
              <a:defRPr/>
            </a:lvl2pPr>
            <a:lvl3pPr marL="913765" indent="0" algn="ctr">
              <a:buNone/>
              <a:defRPr/>
            </a:lvl3pPr>
            <a:lvl4pPr marL="1370965" indent="0" algn="ctr">
              <a:buNone/>
              <a:defRPr/>
            </a:lvl4pPr>
            <a:lvl5pPr marL="1827530" indent="0" algn="ctr">
              <a:buNone/>
              <a:defRPr/>
            </a:lvl5pPr>
            <a:lvl6pPr marL="2284730" indent="0" algn="ctr">
              <a:buNone/>
              <a:defRPr/>
            </a:lvl6pPr>
            <a:lvl7pPr marL="2741295" indent="0" algn="ctr">
              <a:buNone/>
              <a:defRPr/>
            </a:lvl7pPr>
            <a:lvl8pPr marL="3198495" indent="0" algn="ctr">
              <a:buNone/>
              <a:defRPr/>
            </a:lvl8pPr>
            <a:lvl9pPr marL="3655060" indent="0" algn="ctr">
              <a:buNone/>
              <a:defRPr/>
            </a:lvl9pPr>
          </a:lstStyle>
          <a:p>
            <a:r>
              <a:rPr lang="zh-CN" altLang="en-US" noProof="1"/>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zh-CN" altLang="en-US"/>
          </a:p>
        </p:txBody>
      </p:sp>
      <p:sp>
        <p:nvSpPr>
          <p:cNvPr id="5" name="Rectangle 5"/>
          <p:cNvSpPr>
            <a:spLocks noGrp="1" noChangeArrowheads="1"/>
          </p:cNvSpPr>
          <p:nvPr>
            <p:ph type="ftr" sz="quarter" idx="11"/>
          </p:nvPr>
        </p:nvSpPr>
        <p:spPr/>
        <p:txBody>
          <a:bodyPr/>
          <a:lstStyle>
            <a:lvl1pPr>
              <a:defRPr/>
            </a:lvl1pPr>
          </a:lstStyle>
          <a:p>
            <a:pPr>
              <a:defRPr/>
            </a:pPr>
            <a:endParaRPr lang="zh-CN" altLang="zh-CN"/>
          </a:p>
        </p:txBody>
      </p:sp>
      <p:sp>
        <p:nvSpPr>
          <p:cNvPr id="6" name="Rectangle 6"/>
          <p:cNvSpPr>
            <a:spLocks noGrp="1" noChangeArrowheads="1"/>
          </p:cNvSpPr>
          <p:nvPr>
            <p:ph type="sldNum" sz="quarter" idx="12"/>
          </p:nvPr>
        </p:nvSpPr>
        <p:spPr/>
        <p:txBody>
          <a:bodyPr/>
          <a:lstStyle>
            <a:lvl1pPr>
              <a:defRPr/>
            </a:lvl1pPr>
          </a:lstStyle>
          <a:p>
            <a:pPr>
              <a:defRPr/>
            </a:pPr>
            <a:fld id="{11D40DBF-79B8-41CD-894C-917774EA66CA}" type="slidenum">
              <a:rPr lang="zh-CN" altLang="zh-CN"/>
              <a:t>‹#›</a:t>
            </a:fld>
            <a:endParaRPr lang="zh-CN" altLang="zh-CN"/>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a:xfrm>
            <a:off x="4145280" y="6377940"/>
            <a:ext cx="3901440" cy="342900"/>
          </a:xfrm>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a:xfrm>
            <a:off x="609600" y="6377940"/>
            <a:ext cx="2804160" cy="342900"/>
          </a:xfrm>
        </p:spPr>
        <p:txBody>
          <a:bodyPr lIns="0" tIns="0" rIns="0" bIns="0"/>
          <a:lstStyle>
            <a:lvl1pPr algn="l">
              <a:defRPr>
                <a:solidFill>
                  <a:schemeClr val="tx1">
                    <a:tint val="75000"/>
                  </a:schemeClr>
                </a:solidFill>
              </a:defRPr>
            </a:lvl1pPr>
          </a:lstStyle>
          <a:p>
            <a:fld id="{1D8BD707-D9CF-40AE-B4C6-C98DA3205C09}" type="datetimeFigureOut">
              <a:rPr lang="en-US"/>
              <a:t>2/7/2020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rPr/>
              <a:t>‹#›</a:t>
            </a:fld>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77D86-0CC4-4EEB-96B6-AF4D6A203B0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03A3C5A9-1973-4275-8543-83EB25731D93}"/>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a:extLst>
              <a:ext uri="{FF2B5EF4-FFF2-40B4-BE49-F238E27FC236}">
                <a16:creationId xmlns:a16="http://schemas.microsoft.com/office/drawing/2014/main" id="{460F3A1B-6A35-4CB8-B33A-5F584D1AF57A}"/>
              </a:ext>
            </a:extLst>
          </p:cNvPr>
          <p:cNvSpPr>
            <a:spLocks noGrp="1" noChangeArrowheads="1"/>
          </p:cNvSpPr>
          <p:nvPr>
            <p:ph type="dt" sz="half" idx="10"/>
          </p:nvPr>
        </p:nvSpPr>
        <p:spPr>
          <a:ln/>
        </p:spPr>
        <p:txBody>
          <a:bodyPr/>
          <a:lstStyle>
            <a:lvl1pPr>
              <a:defRPr/>
            </a:lvl1pPr>
          </a:lstStyle>
          <a:p>
            <a:pPr>
              <a:defRPr/>
            </a:pPr>
            <a:endParaRPr lang="zh-CN" altLang="zh-CN"/>
          </a:p>
        </p:txBody>
      </p:sp>
      <p:sp>
        <p:nvSpPr>
          <p:cNvPr id="5" name="Rectangle 5">
            <a:extLst>
              <a:ext uri="{FF2B5EF4-FFF2-40B4-BE49-F238E27FC236}">
                <a16:creationId xmlns:a16="http://schemas.microsoft.com/office/drawing/2014/main" id="{1FD26C4D-68F5-4211-AC4D-21BF25792917}"/>
              </a:ext>
            </a:extLst>
          </p:cNvPr>
          <p:cNvSpPr>
            <a:spLocks noGrp="1" noChangeArrowheads="1"/>
          </p:cNvSpPr>
          <p:nvPr>
            <p:ph type="ftr" sz="quarter" idx="11"/>
          </p:nvPr>
        </p:nvSpPr>
        <p:spPr>
          <a:ln/>
        </p:spPr>
        <p:txBody>
          <a:bodyPr/>
          <a:lstStyle>
            <a:lvl1pPr>
              <a:defRPr/>
            </a:lvl1pPr>
          </a:lstStyle>
          <a:p>
            <a:pPr>
              <a:defRPr/>
            </a:pPr>
            <a:endParaRPr lang="zh-CN" altLang="zh-CN"/>
          </a:p>
        </p:txBody>
      </p:sp>
      <p:sp>
        <p:nvSpPr>
          <p:cNvPr id="6" name="Rectangle 6">
            <a:extLst>
              <a:ext uri="{FF2B5EF4-FFF2-40B4-BE49-F238E27FC236}">
                <a16:creationId xmlns:a16="http://schemas.microsoft.com/office/drawing/2014/main" id="{154D5E2A-C73C-48A1-95DA-F57D4AA32EDA}"/>
              </a:ext>
            </a:extLst>
          </p:cNvPr>
          <p:cNvSpPr>
            <a:spLocks noGrp="1" noChangeArrowheads="1"/>
          </p:cNvSpPr>
          <p:nvPr>
            <p:ph type="sldNum" sz="quarter" idx="12"/>
          </p:nvPr>
        </p:nvSpPr>
        <p:spPr>
          <a:ln/>
        </p:spPr>
        <p:txBody>
          <a:bodyPr/>
          <a:lstStyle>
            <a:lvl1pPr>
              <a:defRPr/>
            </a:lvl1pPr>
          </a:lstStyle>
          <a:p>
            <a:pPr>
              <a:defRPr/>
            </a:pPr>
            <a:fld id="{41F6E285-5C93-4EA3-8262-D7A9F3F7F186}" type="slidenum">
              <a:rPr lang="zh-CN" altLang="zh-CN"/>
              <a:pPr>
                <a:defRPr/>
              </a:pPr>
              <a:t>‹#›</a:t>
            </a:fld>
            <a:endParaRPr lang="zh-CN" altLang="zh-CN"/>
          </a:p>
        </p:txBody>
      </p:sp>
    </p:spTree>
    <p:extLst>
      <p:ext uri="{BB962C8B-B14F-4D97-AF65-F5344CB8AC3E}">
        <p14:creationId xmlns:p14="http://schemas.microsoft.com/office/powerpoint/2010/main" val="867934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pic>
        <p:nvPicPr>
          <p:cNvPr id="7" name="图片 6" descr="ppt模板-02.jpg"/>
          <p:cNvPicPr>
            <a:picLocks noChangeAspect="1"/>
          </p:cNvPicPr>
          <p:nvPr userDrawn="1"/>
        </p:nvPicPr>
        <p:blipFill>
          <a:blip r:embed="rId2" cstate="print"/>
          <a:stretch>
            <a:fillRect/>
          </a:stretch>
        </p:blipFill>
        <p:spPr>
          <a:xfrm>
            <a:off x="0" y="0"/>
            <a:ext cx="12192000" cy="6858000"/>
          </a:xfrm>
          <a:prstGeom prst="rect">
            <a:avLst/>
          </a:prstGeom>
        </p:spPr>
      </p:pic>
      <p:sp>
        <p:nvSpPr>
          <p:cNvPr id="8" name="TextBox 7"/>
          <p:cNvSpPr txBox="1"/>
          <p:nvPr userDrawn="1"/>
        </p:nvSpPr>
        <p:spPr>
          <a:xfrm>
            <a:off x="11664619" y="6608386"/>
            <a:ext cx="527381" cy="276999"/>
          </a:xfrm>
          <a:prstGeom prst="rect">
            <a:avLst/>
          </a:prstGeom>
          <a:noFill/>
        </p:spPr>
        <p:txBody>
          <a:bodyPr wrap="square" rtlCol="0">
            <a:spAutoFit/>
          </a:bodyPr>
          <a:lstStyle/>
          <a:p>
            <a:pPr algn="r"/>
            <a:fld id="{24173ED6-4A69-4FA8-8A09-51FC87ACF5D8}" type="slidenum">
              <a:rPr lang="zh-CN" altLang="en-US" sz="1200" b="1" smtClean="0">
                <a:solidFill>
                  <a:schemeClr val="accent3"/>
                </a:solidFill>
                <a:latin typeface="微软雅黑" panose="020B0503020204020204" pitchFamily="34" charset="-122"/>
                <a:ea typeface="微软雅黑" panose="020B0503020204020204" pitchFamily="34" charset="-122"/>
              </a:rPr>
              <a:t>‹#›</a:t>
            </a:fld>
            <a:endParaRPr lang="zh-CN" altLang="en-US" sz="1200" b="1" dirty="0">
              <a:solidFill>
                <a:schemeClr val="accent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929105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9347200" y="331065"/>
            <a:ext cx="2844800" cy="365125"/>
          </a:xfrm>
          <a:prstGeom prst="rect">
            <a:avLst/>
          </a:prstGeom>
        </p:spPr>
        <p:txBody>
          <a:bodyPr vert="horz" lIns="121917" tIns="60958" rIns="121917" bIns="60958" rtlCol="0" anchor="ctr"/>
          <a:lstStyle>
            <a:lvl1pPr algn="r">
              <a:defRPr sz="1600">
                <a:solidFill>
                  <a:schemeClr val="tx1">
                    <a:tint val="75000"/>
                  </a:schemeClr>
                </a:solidFill>
              </a:defRPr>
            </a:lvl1pPr>
          </a:lstStyle>
          <a:p>
            <a:r>
              <a:rPr lang="zh-CN" altLang="en-US" dirty="0"/>
              <a:t>第</a:t>
            </a:r>
            <a:fld id="{9DB07EE1-0533-4E42-B8D5-927DA5874038}" type="slidenum">
              <a:rPr lang="zh-CN" altLang="en-US" dirty="0" smtClean="0"/>
              <a:t>‹#›</a:t>
            </a:fld>
            <a:r>
              <a:rPr lang="zh-CN" altLang="en-US" dirty="0"/>
              <a:t>页</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mc:AlternateContent xmlns:mc="http://schemas.openxmlformats.org/markup-compatibility/2006" xmlns:p14="http://schemas.microsoft.com/office/powerpoint/2010/main">
    <mc:Choice Requires="p14">
      <p:transition p14:dur="0" advClick="0"/>
    </mc:Choice>
    <mc:Fallback xmlns="">
      <p:transition advClick="0"/>
    </mc:Fallback>
  </mc:AlternateContent>
  <p:hf hdr="0" ftr="0" dt="0"/>
  <p:txStyles>
    <p:titleStyle>
      <a:lvl1pPr algn="ctr" defTabSz="1219200" rtl="0" eaLnBrk="1" latinLnBrk="0" hangingPunct="1">
        <a:spcBef>
          <a:spcPct val="0"/>
        </a:spcBef>
        <a:buNone/>
        <a:defRPr sz="5900" kern="1200">
          <a:solidFill>
            <a:schemeClr val="tx1"/>
          </a:solidFill>
          <a:latin typeface="+mj-lt"/>
          <a:ea typeface="+mj-ea"/>
          <a:cs typeface="+mj-cs"/>
        </a:defRPr>
      </a:lvl1pPr>
    </p:titleStyle>
    <p:bodyStyle>
      <a:lvl1pPr marL="457200" indent="-457200" algn="l" defTabSz="1219200" rtl="0" eaLnBrk="1" latinLnBrk="0" hangingPunct="1">
        <a:spcBef>
          <a:spcPct val="20000"/>
        </a:spcBef>
        <a:buFont typeface="Arial" panose="020B0604020202020204" pitchFamily="34" charset="0"/>
        <a:buChar char="•"/>
        <a:defRPr sz="4300" kern="1200">
          <a:solidFill>
            <a:schemeClr val="tx1"/>
          </a:solidFill>
          <a:latin typeface="+mn-lt"/>
          <a:ea typeface="+mn-ea"/>
          <a:cs typeface="+mn-cs"/>
        </a:defRPr>
      </a:lvl1pPr>
      <a:lvl2pPr marL="990600" indent="-381000" algn="l" defTabSz="1219200" rtl="0" eaLnBrk="1" latinLnBrk="0" hangingPunct="1">
        <a:spcBef>
          <a:spcPct val="20000"/>
        </a:spcBef>
        <a:buFont typeface="Arial" panose="020B0604020202020204" pitchFamily="34" charset="0"/>
        <a:buChar char="–"/>
        <a:defRPr sz="3700" kern="1200">
          <a:solidFill>
            <a:schemeClr val="tx1"/>
          </a:solidFill>
          <a:latin typeface="+mn-lt"/>
          <a:ea typeface="+mn-ea"/>
          <a:cs typeface="+mn-cs"/>
        </a:defRPr>
      </a:lvl2pPr>
      <a:lvl3pPr marL="1524000" indent="-304800" algn="l" defTabSz="12192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4pPr>
      <a:lvl5pPr marL="27432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700"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22.png"/><Relationship Id="rId4" Type="http://schemas.openxmlformats.org/officeDocument/2006/relationships/image" Target="../media/image21.png"/></Relationships>
</file>

<file path=ppt/slides/_rels/slide1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13.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15.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5.jpeg"/></Relationships>
</file>

<file path=ppt/slides/_rels/slide2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2.xml"/><Relationship Id="rId4" Type="http://schemas.openxmlformats.org/officeDocument/2006/relationships/image" Target="../media/image64.jpeg"/></Relationships>
</file>

<file path=ppt/slides/_rels/slide2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66.png"/></Relationships>
</file>

<file path=ppt/slides/_rels/slide2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2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2.xml"/><Relationship Id="rId5" Type="http://schemas.openxmlformats.org/officeDocument/2006/relationships/image" Target="../media/image72.jpeg"/><Relationship Id="rId4" Type="http://schemas.openxmlformats.org/officeDocument/2006/relationships/image" Target="../media/image71.jpeg"/></Relationships>
</file>

<file path=ppt/slides/_rels/slide28.xml.rels><?xml version="1.0" encoding="UTF-8" standalone="yes"?>
<Relationships xmlns="http://schemas.openxmlformats.org/package/2006/relationships"><Relationship Id="rId3" Type="http://schemas.openxmlformats.org/officeDocument/2006/relationships/image" Target="../media/image73.gif"/><Relationship Id="rId7" Type="http://schemas.openxmlformats.org/officeDocument/2006/relationships/image" Target="../media/image77.jpe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76.jpeg"/><Relationship Id="rId5" Type="http://schemas.openxmlformats.org/officeDocument/2006/relationships/image" Target="../media/image75.png"/><Relationship Id="rId4" Type="http://schemas.openxmlformats.org/officeDocument/2006/relationships/image" Target="../media/image74.png"/></Relationships>
</file>

<file path=ppt/slides/_rels/slide29.xml.rels><?xml version="1.0" encoding="UTF-8" standalone="yes"?>
<Relationships xmlns="http://schemas.openxmlformats.org/package/2006/relationships"><Relationship Id="rId3" Type="http://schemas.openxmlformats.org/officeDocument/2006/relationships/image" Target="../media/image78.png"/><Relationship Id="rId7" Type="http://schemas.openxmlformats.org/officeDocument/2006/relationships/image" Target="../media/image82.pn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9" Type="http://schemas.openxmlformats.org/officeDocument/2006/relationships/image" Target="../media/image89.png"/></Relationships>
</file>

<file path=ppt/slides/_rels/slide3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32.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2.xml"/><Relationship Id="rId5" Type="http://schemas.openxmlformats.org/officeDocument/2006/relationships/image" Target="../media/image100.jpe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02.jpeg"/></Relationships>
</file>

<file path=ppt/slides/_rels/slide35.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06.jpeg"/><Relationship Id="rId5" Type="http://schemas.openxmlformats.org/officeDocument/2006/relationships/image" Target="../media/image105.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109.jpeg"/></Relationships>
</file>

<file path=ppt/slides/_rels/slide3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2.xml"/><Relationship Id="rId5" Type="http://schemas.openxmlformats.org/officeDocument/2006/relationships/image" Target="../media/image113.png"/><Relationship Id="rId4" Type="http://schemas.openxmlformats.org/officeDocument/2006/relationships/image" Target="../media/image112.png"/></Relationships>
</file>

<file path=ppt/slides/_rels/slide38.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128.png"/><Relationship Id="rId13" Type="http://schemas.openxmlformats.org/officeDocument/2006/relationships/image" Target="../media/image133.png"/><Relationship Id="rId18" Type="http://schemas.openxmlformats.org/officeDocument/2006/relationships/image" Target="../media/image138.png"/><Relationship Id="rId26" Type="http://schemas.openxmlformats.org/officeDocument/2006/relationships/image" Target="../media/image146.png"/><Relationship Id="rId39" Type="http://schemas.openxmlformats.org/officeDocument/2006/relationships/image" Target="../media/image159.png"/><Relationship Id="rId3" Type="http://schemas.openxmlformats.org/officeDocument/2006/relationships/image" Target="../media/image123.png"/><Relationship Id="rId21" Type="http://schemas.openxmlformats.org/officeDocument/2006/relationships/image" Target="../media/image141.png"/><Relationship Id="rId34" Type="http://schemas.openxmlformats.org/officeDocument/2006/relationships/image" Target="../media/image154.png"/><Relationship Id="rId42" Type="http://schemas.openxmlformats.org/officeDocument/2006/relationships/image" Target="../media/image162.png"/><Relationship Id="rId7" Type="http://schemas.openxmlformats.org/officeDocument/2006/relationships/image" Target="../media/image127.png"/><Relationship Id="rId12" Type="http://schemas.openxmlformats.org/officeDocument/2006/relationships/image" Target="../media/image132.png"/><Relationship Id="rId17" Type="http://schemas.openxmlformats.org/officeDocument/2006/relationships/image" Target="../media/image137.png"/><Relationship Id="rId25" Type="http://schemas.openxmlformats.org/officeDocument/2006/relationships/image" Target="../media/image145.png"/><Relationship Id="rId33" Type="http://schemas.openxmlformats.org/officeDocument/2006/relationships/image" Target="../media/image153.png"/><Relationship Id="rId38" Type="http://schemas.openxmlformats.org/officeDocument/2006/relationships/image" Target="../media/image158.png"/><Relationship Id="rId2" Type="http://schemas.openxmlformats.org/officeDocument/2006/relationships/image" Target="../media/image122.png"/><Relationship Id="rId16" Type="http://schemas.openxmlformats.org/officeDocument/2006/relationships/image" Target="../media/image136.png"/><Relationship Id="rId20" Type="http://schemas.openxmlformats.org/officeDocument/2006/relationships/image" Target="../media/image140.png"/><Relationship Id="rId29" Type="http://schemas.openxmlformats.org/officeDocument/2006/relationships/image" Target="../media/image149.png"/><Relationship Id="rId41" Type="http://schemas.openxmlformats.org/officeDocument/2006/relationships/image" Target="../media/image161.png"/><Relationship Id="rId1" Type="http://schemas.openxmlformats.org/officeDocument/2006/relationships/slideLayout" Target="../slideLayouts/slideLayout2.xml"/><Relationship Id="rId6" Type="http://schemas.openxmlformats.org/officeDocument/2006/relationships/image" Target="../media/image126.png"/><Relationship Id="rId11" Type="http://schemas.openxmlformats.org/officeDocument/2006/relationships/image" Target="../media/image131.png"/><Relationship Id="rId24" Type="http://schemas.openxmlformats.org/officeDocument/2006/relationships/image" Target="../media/image144.png"/><Relationship Id="rId32" Type="http://schemas.openxmlformats.org/officeDocument/2006/relationships/image" Target="../media/image152.png"/><Relationship Id="rId37" Type="http://schemas.openxmlformats.org/officeDocument/2006/relationships/image" Target="../media/image157.png"/><Relationship Id="rId40" Type="http://schemas.openxmlformats.org/officeDocument/2006/relationships/image" Target="../media/image160.png"/><Relationship Id="rId5" Type="http://schemas.openxmlformats.org/officeDocument/2006/relationships/image" Target="../media/image125.png"/><Relationship Id="rId15" Type="http://schemas.openxmlformats.org/officeDocument/2006/relationships/image" Target="../media/image135.png"/><Relationship Id="rId23" Type="http://schemas.openxmlformats.org/officeDocument/2006/relationships/image" Target="../media/image143.png"/><Relationship Id="rId28" Type="http://schemas.openxmlformats.org/officeDocument/2006/relationships/image" Target="../media/image148.png"/><Relationship Id="rId36" Type="http://schemas.openxmlformats.org/officeDocument/2006/relationships/image" Target="../media/image156.png"/><Relationship Id="rId10" Type="http://schemas.openxmlformats.org/officeDocument/2006/relationships/image" Target="../media/image130.png"/><Relationship Id="rId19" Type="http://schemas.openxmlformats.org/officeDocument/2006/relationships/image" Target="../media/image139.png"/><Relationship Id="rId31" Type="http://schemas.openxmlformats.org/officeDocument/2006/relationships/image" Target="../media/image151.png"/><Relationship Id="rId4" Type="http://schemas.openxmlformats.org/officeDocument/2006/relationships/image" Target="../media/image124.png"/><Relationship Id="rId9" Type="http://schemas.openxmlformats.org/officeDocument/2006/relationships/image" Target="../media/image129.png"/><Relationship Id="rId14" Type="http://schemas.openxmlformats.org/officeDocument/2006/relationships/image" Target="../media/image134.png"/><Relationship Id="rId22" Type="http://schemas.openxmlformats.org/officeDocument/2006/relationships/image" Target="../media/image142.png"/><Relationship Id="rId27" Type="http://schemas.openxmlformats.org/officeDocument/2006/relationships/image" Target="../media/image147.png"/><Relationship Id="rId30" Type="http://schemas.openxmlformats.org/officeDocument/2006/relationships/image" Target="../media/image150.png"/><Relationship Id="rId35" Type="http://schemas.openxmlformats.org/officeDocument/2006/relationships/image" Target="../media/image155.png"/></Relationships>
</file>

<file path=ppt/slides/_rels/slide44.xml.rels><?xml version="1.0" encoding="UTF-8" standalone="yes"?>
<Relationships xmlns="http://schemas.openxmlformats.org/package/2006/relationships"><Relationship Id="rId8" Type="http://schemas.openxmlformats.org/officeDocument/2006/relationships/image" Target="../media/image169.png"/><Relationship Id="rId13" Type="http://schemas.openxmlformats.org/officeDocument/2006/relationships/image" Target="../media/image174.jpeg"/><Relationship Id="rId18" Type="http://schemas.openxmlformats.org/officeDocument/2006/relationships/image" Target="../media/image179.png"/><Relationship Id="rId3" Type="http://schemas.openxmlformats.org/officeDocument/2006/relationships/image" Target="../media/image164.png"/><Relationship Id="rId7" Type="http://schemas.openxmlformats.org/officeDocument/2006/relationships/image" Target="../media/image168.png"/><Relationship Id="rId12" Type="http://schemas.openxmlformats.org/officeDocument/2006/relationships/image" Target="../media/image173.png"/><Relationship Id="rId17" Type="http://schemas.openxmlformats.org/officeDocument/2006/relationships/image" Target="../media/image178.png"/><Relationship Id="rId2" Type="http://schemas.openxmlformats.org/officeDocument/2006/relationships/image" Target="../media/image163.png"/><Relationship Id="rId16" Type="http://schemas.openxmlformats.org/officeDocument/2006/relationships/image" Target="../media/image177.png"/><Relationship Id="rId1" Type="http://schemas.openxmlformats.org/officeDocument/2006/relationships/slideLayout" Target="../slideLayouts/slideLayout2.xml"/><Relationship Id="rId6" Type="http://schemas.openxmlformats.org/officeDocument/2006/relationships/image" Target="../media/image167.jpeg"/><Relationship Id="rId11" Type="http://schemas.openxmlformats.org/officeDocument/2006/relationships/image" Target="../media/image172.png"/><Relationship Id="rId5" Type="http://schemas.openxmlformats.org/officeDocument/2006/relationships/image" Target="../media/image166.jpeg"/><Relationship Id="rId15" Type="http://schemas.openxmlformats.org/officeDocument/2006/relationships/image" Target="../media/image176.jpeg"/><Relationship Id="rId10" Type="http://schemas.openxmlformats.org/officeDocument/2006/relationships/image" Target="../media/image171.png"/><Relationship Id="rId4" Type="http://schemas.openxmlformats.org/officeDocument/2006/relationships/image" Target="../media/image165.jpeg"/><Relationship Id="rId9" Type="http://schemas.openxmlformats.org/officeDocument/2006/relationships/image" Target="../media/image170.png"/><Relationship Id="rId14" Type="http://schemas.openxmlformats.org/officeDocument/2006/relationships/image" Target="../media/image175.jpeg"/></Relationships>
</file>

<file path=ppt/slides/_rels/slide45.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2.xml"/><Relationship Id="rId5" Type="http://schemas.openxmlformats.org/officeDocument/2006/relationships/image" Target="../media/image184.png"/><Relationship Id="rId4" Type="http://schemas.openxmlformats.org/officeDocument/2006/relationships/image" Target="../media/image183.png"/></Relationships>
</file>

<file path=ppt/slides/_rels/slide4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93.jpeg"/><Relationship Id="rId13" Type="http://schemas.openxmlformats.org/officeDocument/2006/relationships/image" Target="../media/image198.png"/><Relationship Id="rId3" Type="http://schemas.openxmlformats.org/officeDocument/2006/relationships/image" Target="../media/image188.png"/><Relationship Id="rId7" Type="http://schemas.openxmlformats.org/officeDocument/2006/relationships/image" Target="../media/image192.png"/><Relationship Id="rId12" Type="http://schemas.openxmlformats.org/officeDocument/2006/relationships/image" Target="../media/image197.png"/><Relationship Id="rId2" Type="http://schemas.openxmlformats.org/officeDocument/2006/relationships/image" Target="../media/image187.png"/><Relationship Id="rId1" Type="http://schemas.openxmlformats.org/officeDocument/2006/relationships/slideLayout" Target="../slideLayouts/slideLayout2.xml"/><Relationship Id="rId6" Type="http://schemas.openxmlformats.org/officeDocument/2006/relationships/image" Target="../media/image191.png"/><Relationship Id="rId11" Type="http://schemas.openxmlformats.org/officeDocument/2006/relationships/image" Target="../media/image196.png"/><Relationship Id="rId5" Type="http://schemas.openxmlformats.org/officeDocument/2006/relationships/image" Target="../media/image190.png"/><Relationship Id="rId10" Type="http://schemas.openxmlformats.org/officeDocument/2006/relationships/image" Target="../media/image195.png"/><Relationship Id="rId4" Type="http://schemas.openxmlformats.org/officeDocument/2006/relationships/image" Target="../media/image189.png"/><Relationship Id="rId9" Type="http://schemas.openxmlformats.org/officeDocument/2006/relationships/image" Target="../media/image194.png"/></Relationships>
</file>

<file path=ppt/slides/_rels/slide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201.wmf"/><Relationship Id="rId7" Type="http://schemas.openxmlformats.org/officeDocument/2006/relationships/image" Target="../media/image205.w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04.wmf"/><Relationship Id="rId11" Type="http://schemas.openxmlformats.org/officeDocument/2006/relationships/image" Target="../media/image209.jpeg"/><Relationship Id="rId5" Type="http://schemas.openxmlformats.org/officeDocument/2006/relationships/image" Target="../media/image203.wmf"/><Relationship Id="rId10" Type="http://schemas.openxmlformats.org/officeDocument/2006/relationships/image" Target="../media/image208.png"/><Relationship Id="rId4" Type="http://schemas.openxmlformats.org/officeDocument/2006/relationships/image" Target="../media/image202.wmf"/><Relationship Id="rId9" Type="http://schemas.openxmlformats.org/officeDocument/2006/relationships/image" Target="../media/image207.png"/></Relationships>
</file>

<file path=ppt/slides/_rels/slide53.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jpeg"/><Relationship Id="rId2" Type="http://schemas.openxmlformats.org/officeDocument/2006/relationships/image" Target="../media/image215.png"/><Relationship Id="rId1" Type="http://schemas.openxmlformats.org/officeDocument/2006/relationships/slideLayout" Target="../slideLayouts/slideLayout2.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8" Type="http://schemas.openxmlformats.org/officeDocument/2006/relationships/image" Target="../media/image226.jpeg"/><Relationship Id="rId3" Type="http://schemas.openxmlformats.org/officeDocument/2006/relationships/image" Target="../media/image221.jpeg"/><Relationship Id="rId7" Type="http://schemas.openxmlformats.org/officeDocument/2006/relationships/image" Target="../media/image225.jpe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24.jpeg"/><Relationship Id="rId5" Type="http://schemas.openxmlformats.org/officeDocument/2006/relationships/image" Target="../media/image223.jpeg"/><Relationship Id="rId4" Type="http://schemas.openxmlformats.org/officeDocument/2006/relationships/image" Target="../media/image222.jpe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jpe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228.jpeg"/><Relationship Id="rId2" Type="http://schemas.openxmlformats.org/officeDocument/2006/relationships/image" Target="../media/image227.jpeg"/><Relationship Id="rId1" Type="http://schemas.openxmlformats.org/officeDocument/2006/relationships/slideLayout" Target="../slideLayouts/slideLayout2.xml"/><Relationship Id="rId6" Type="http://schemas.openxmlformats.org/officeDocument/2006/relationships/image" Target="../media/image231.jpeg"/><Relationship Id="rId5" Type="http://schemas.openxmlformats.org/officeDocument/2006/relationships/image" Target="../media/image230.jpeg"/><Relationship Id="rId4" Type="http://schemas.openxmlformats.org/officeDocument/2006/relationships/image" Target="../media/image229.jpeg"/></Relationships>
</file>

<file path=ppt/slides/_rels/slide61.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image" Target="../media/image23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 Id="rId5" Type="http://schemas.openxmlformats.org/officeDocument/2006/relationships/image" Target="../media/image19.png"/><Relationship Id="rId4" Type="http://schemas.openxmlformats.org/officeDocument/2006/relationships/image" Target="../media/image1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403307" y="5996351"/>
            <a:ext cx="3374588" cy="461665"/>
          </a:xfrm>
          <a:prstGeom prst="rect">
            <a:avLst/>
          </a:prstGeom>
          <a:noFill/>
        </p:spPr>
        <p:txBody>
          <a:bodyPr wrap="square" rtlCol="0">
            <a:spAutoFit/>
          </a:bodyPr>
          <a:lstStyle/>
          <a:p>
            <a:pPr algn="ctr"/>
            <a:r>
              <a:rPr lang="zh-CN" altLang="en-US" dirty="0">
                <a:solidFill>
                  <a:srgbClr val="000000"/>
                </a:solidFill>
                <a:latin typeface="微软雅黑" panose="020B0503020204020204" pitchFamily="34" charset="-122"/>
                <a:ea typeface="微软雅黑" panose="020B0503020204020204" pitchFamily="34" charset="-122"/>
              </a:rPr>
              <a:t>“</a:t>
            </a:r>
            <a:r>
              <a:rPr lang="zh-CN" altLang="en-US" sz="2400" dirty="0">
                <a:solidFill>
                  <a:srgbClr val="FF6600"/>
                </a:solidFill>
                <a:latin typeface="微软雅黑" panose="020B0503020204020204" pitchFamily="34" charset="-122"/>
                <a:ea typeface="微软雅黑" panose="020B0503020204020204" pitchFamily="34" charset="-122"/>
              </a:rPr>
              <a:t>智</a:t>
            </a:r>
            <a:r>
              <a:rPr lang="zh-CN" altLang="en-US" dirty="0">
                <a:solidFill>
                  <a:srgbClr val="000000"/>
                </a:solidFill>
                <a:latin typeface="微软雅黑" panose="020B0503020204020204" pitchFamily="34" charset="-122"/>
                <a:ea typeface="微软雅黑" panose="020B0503020204020204" pitchFamily="34" charset="-122"/>
              </a:rPr>
              <a:t>”管公园   “</a:t>
            </a:r>
            <a:r>
              <a:rPr lang="zh-CN" altLang="en-US" sz="2400" dirty="0">
                <a:solidFill>
                  <a:srgbClr val="FF6600"/>
                </a:solidFill>
                <a:latin typeface="微软雅黑" panose="020B0503020204020204" pitchFamily="34" charset="-122"/>
                <a:ea typeface="微软雅黑" panose="020B0503020204020204" pitchFamily="34" charset="-122"/>
              </a:rPr>
              <a:t>慧</a:t>
            </a:r>
            <a:r>
              <a:rPr lang="zh-CN" altLang="en-US" dirty="0">
                <a:solidFill>
                  <a:srgbClr val="000000"/>
                </a:solidFill>
                <a:latin typeface="微软雅黑" panose="020B0503020204020204" pitchFamily="34" charset="-122"/>
                <a:ea typeface="微软雅黑" panose="020B0503020204020204" pitchFamily="34" charset="-122"/>
              </a:rPr>
              <a:t>”及民生</a:t>
            </a:r>
          </a:p>
        </p:txBody>
      </p:sp>
      <p:sp>
        <p:nvSpPr>
          <p:cNvPr id="4" name="TextBox 3"/>
          <p:cNvSpPr txBox="1"/>
          <p:nvPr/>
        </p:nvSpPr>
        <p:spPr>
          <a:xfrm>
            <a:off x="3731862" y="4581422"/>
            <a:ext cx="4996881" cy="707886"/>
          </a:xfrm>
          <a:prstGeom prst="rect">
            <a:avLst/>
          </a:prstGeom>
          <a:noFill/>
        </p:spPr>
        <p:txBody>
          <a:bodyPr wrap="none" rtlCol="0">
            <a:spAutoFit/>
          </a:bodyPr>
          <a:lstStyle/>
          <a:p>
            <a:pPr algn="ctr"/>
            <a:r>
              <a:rPr lang="en-US" altLang="zh-CN" sz="4000" b="1" dirty="0">
                <a:latin typeface="微软雅黑" panose="020B0503020204020204" pitchFamily="34" charset="-122"/>
                <a:ea typeface="微软雅黑" panose="020B0503020204020204" pitchFamily="34" charset="-122"/>
              </a:rPr>
              <a:t>5G</a:t>
            </a:r>
            <a:r>
              <a:rPr lang="zh-CN" altLang="en-US" sz="4000" b="1" dirty="0">
                <a:latin typeface="微软雅黑" panose="020B0503020204020204" pitchFamily="34" charset="-122"/>
                <a:ea typeface="微软雅黑" panose="020B0503020204020204" pitchFamily="34" charset="-122"/>
              </a:rPr>
              <a:t>智慧公园设计方案</a:t>
            </a:r>
          </a:p>
        </p:txBody>
      </p:sp>
      <p:pic>
        <p:nvPicPr>
          <p:cNvPr id="5" name="图片 4">
            <a:extLst>
              <a:ext uri="{FF2B5EF4-FFF2-40B4-BE49-F238E27FC236}">
                <a16:creationId xmlns:a16="http://schemas.microsoft.com/office/drawing/2014/main" id="{C88DF624-52F1-4041-8657-8CA09D4660DE}"/>
              </a:ext>
            </a:extLst>
          </p:cNvPr>
          <p:cNvPicPr>
            <a:picLocks noChangeAspect="1"/>
          </p:cNvPicPr>
          <p:nvPr/>
        </p:nvPicPr>
        <p:blipFill>
          <a:blip r:embed="rId3"/>
          <a:stretch>
            <a:fillRect/>
          </a:stretch>
        </p:blipFill>
        <p:spPr>
          <a:xfrm>
            <a:off x="0" y="0"/>
            <a:ext cx="12192000" cy="3985511"/>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E876FD33-2F89-48AD-AEC6-765E0D91FBF3}"/>
              </a:ext>
            </a:extLst>
          </p:cNvPr>
          <p:cNvGrpSpPr/>
          <p:nvPr/>
        </p:nvGrpSpPr>
        <p:grpSpPr>
          <a:xfrm>
            <a:off x="1291758" y="955956"/>
            <a:ext cx="2232025" cy="5649911"/>
            <a:chOff x="1291758" y="744539"/>
            <a:chExt cx="2232025" cy="5853111"/>
          </a:xfrm>
        </p:grpSpPr>
        <p:sp>
          <p:nvSpPr>
            <p:cNvPr id="8" name="矩形: 圆角 7">
              <a:extLst>
                <a:ext uri="{FF2B5EF4-FFF2-40B4-BE49-F238E27FC236}">
                  <a16:creationId xmlns:a16="http://schemas.microsoft.com/office/drawing/2014/main" id="{1135918A-A3AB-4A41-BE0E-5E38C99B58D6}"/>
                </a:ext>
              </a:extLst>
            </p:cNvPr>
            <p:cNvSpPr/>
            <p:nvPr/>
          </p:nvSpPr>
          <p:spPr>
            <a:xfrm>
              <a:off x="1291758" y="2154238"/>
              <a:ext cx="2232025" cy="4443412"/>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zh-CN" altLang="en-US" dirty="0"/>
            </a:p>
          </p:txBody>
        </p:sp>
        <p:sp>
          <p:nvSpPr>
            <p:cNvPr id="5126" name="文本框 18">
              <a:extLst>
                <a:ext uri="{FF2B5EF4-FFF2-40B4-BE49-F238E27FC236}">
                  <a16:creationId xmlns:a16="http://schemas.microsoft.com/office/drawing/2014/main" id="{250B2D50-84FE-40EA-A221-B000552B2E01}"/>
                </a:ext>
              </a:extLst>
            </p:cNvPr>
            <p:cNvSpPr txBox="1">
              <a:spLocks noChangeArrowheads="1"/>
            </p:cNvSpPr>
            <p:nvPr/>
          </p:nvSpPr>
          <p:spPr bwMode="auto">
            <a:xfrm>
              <a:off x="1402882" y="744539"/>
              <a:ext cx="21209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管理</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数字化精细化</a:t>
              </a:r>
            </a:p>
          </p:txBody>
        </p:sp>
        <p:sp>
          <p:nvSpPr>
            <p:cNvPr id="5129" name="文本框 21">
              <a:extLst>
                <a:ext uri="{FF2B5EF4-FFF2-40B4-BE49-F238E27FC236}">
                  <a16:creationId xmlns:a16="http://schemas.microsoft.com/office/drawing/2014/main" id="{64E0FBFB-CC06-4F8E-82E0-BA97724F3FD2}"/>
                </a:ext>
              </a:extLst>
            </p:cNvPr>
            <p:cNvSpPr txBox="1">
              <a:spLocks noChangeArrowheads="1"/>
            </p:cNvSpPr>
            <p:nvPr/>
          </p:nvSpPr>
          <p:spPr bwMode="auto">
            <a:xfrm>
              <a:off x="1431457" y="2338389"/>
              <a:ext cx="1943100" cy="3106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人脸身份统一</a:t>
              </a:r>
              <a:r>
                <a:rPr lang="en-US" altLang="zh-CN" sz="1200" dirty="0">
                  <a:latin typeface="微软雅黑" panose="020B0503020204020204" pitchFamily="34" charset="-122"/>
                  <a:ea typeface="微软雅黑" panose="020B0503020204020204" pitchFamily="34" charset="-122"/>
                </a:rPr>
                <a:t>ID</a:t>
              </a: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游客黑名单机制</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人流、车流管控限行</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非法停车检测</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电子围栏设备管控</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空气</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水质</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温度监测</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园林绿化养护管理</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公园环卫管理</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不文明行为管理</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非法集体活动管理</a:t>
              </a:r>
              <a:endParaRPr lang="en-US" altLang="zh-CN" sz="1200" dirty="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dirty="0">
                  <a:latin typeface="微软雅黑" panose="020B0503020204020204" pitchFamily="34" charset="-122"/>
                  <a:ea typeface="微软雅黑" panose="020B0503020204020204" pitchFamily="34" charset="-122"/>
                </a:rPr>
                <a:t>网络舆情监控</a:t>
              </a:r>
              <a:endParaRPr lang="en-US" altLang="zh-CN" sz="1200" dirty="0">
                <a:latin typeface="微软雅黑" panose="020B0503020204020204" pitchFamily="34" charset="-122"/>
                <a:ea typeface="微软雅黑" panose="020B0503020204020204" pitchFamily="34" charset="-122"/>
              </a:endParaRPr>
            </a:p>
          </p:txBody>
        </p:sp>
        <p:pic>
          <p:nvPicPr>
            <p:cNvPr id="5131" name="图片 24">
              <a:extLst>
                <a:ext uri="{FF2B5EF4-FFF2-40B4-BE49-F238E27FC236}">
                  <a16:creationId xmlns:a16="http://schemas.microsoft.com/office/drawing/2014/main" id="{C73F1616-3E27-452F-9221-C7192A8A7B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1007" y="1114425"/>
              <a:ext cx="1524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 name="组合 2">
            <a:extLst>
              <a:ext uri="{FF2B5EF4-FFF2-40B4-BE49-F238E27FC236}">
                <a16:creationId xmlns:a16="http://schemas.microsoft.com/office/drawing/2014/main" id="{5623AA73-485E-4B40-9C75-A14367CE3F76}"/>
              </a:ext>
            </a:extLst>
          </p:cNvPr>
          <p:cNvGrpSpPr/>
          <p:nvPr/>
        </p:nvGrpSpPr>
        <p:grpSpPr>
          <a:xfrm>
            <a:off x="4843604" y="955956"/>
            <a:ext cx="2436812" cy="5649911"/>
            <a:chOff x="4862514" y="731839"/>
            <a:chExt cx="2436812" cy="5649911"/>
          </a:xfrm>
        </p:grpSpPr>
        <p:sp>
          <p:nvSpPr>
            <p:cNvPr id="11" name="矩形: 圆角 10">
              <a:extLst>
                <a:ext uri="{FF2B5EF4-FFF2-40B4-BE49-F238E27FC236}">
                  <a16:creationId xmlns:a16="http://schemas.microsoft.com/office/drawing/2014/main" id="{52D7BCFB-6250-49B4-8A88-F7AD411CBCA3}"/>
                </a:ext>
              </a:extLst>
            </p:cNvPr>
            <p:cNvSpPr/>
            <p:nvPr/>
          </p:nvSpPr>
          <p:spPr>
            <a:xfrm>
              <a:off x="4862514" y="2154238"/>
              <a:ext cx="2232025" cy="4227512"/>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marL="285750" indent="-285750">
                <a:lnSpc>
                  <a:spcPct val="150000"/>
                </a:lnSpc>
                <a:buFont typeface="Arial" panose="020B0604020202020204" pitchFamily="34" charset="0"/>
                <a:buChar char="•"/>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algn="ctr" eaLnBrk="1" hangingPunct="1">
                <a:defRPr/>
              </a:pPr>
              <a:endParaRPr lang="zh-CN" altLang="en-US" dirty="0"/>
            </a:p>
          </p:txBody>
        </p:sp>
        <p:sp>
          <p:nvSpPr>
            <p:cNvPr id="5125" name="文本框 17">
              <a:extLst>
                <a:ext uri="{FF2B5EF4-FFF2-40B4-BE49-F238E27FC236}">
                  <a16:creationId xmlns:a16="http://schemas.microsoft.com/office/drawing/2014/main" id="{52964CD6-7A5B-4093-8C00-157FD87850C4}"/>
                </a:ext>
              </a:extLst>
            </p:cNvPr>
            <p:cNvSpPr txBox="1">
              <a:spLocks noChangeArrowheads="1"/>
            </p:cNvSpPr>
            <p:nvPr/>
          </p:nvSpPr>
          <p:spPr bwMode="auto">
            <a:xfrm>
              <a:off x="4889501" y="731839"/>
              <a:ext cx="240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安全</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主动化预判化</a:t>
              </a:r>
            </a:p>
          </p:txBody>
        </p:sp>
        <p:sp>
          <p:nvSpPr>
            <p:cNvPr id="23" name="文本框 22">
              <a:extLst>
                <a:ext uri="{FF2B5EF4-FFF2-40B4-BE49-F238E27FC236}">
                  <a16:creationId xmlns:a16="http://schemas.microsoft.com/office/drawing/2014/main" id="{5F9143CA-04A7-430D-A4DA-86FF6C6EDE84}"/>
                </a:ext>
              </a:extLst>
            </p:cNvPr>
            <p:cNvSpPr txBox="1"/>
            <p:nvPr/>
          </p:nvSpPr>
          <p:spPr>
            <a:xfrm>
              <a:off x="4943476" y="2349501"/>
              <a:ext cx="2055813" cy="2030413"/>
            </a:xfrm>
            <a:prstGeom prst="rect">
              <a:avLst/>
            </a:prstGeom>
            <a:noFill/>
          </p:spPr>
          <p:txBody>
            <a:bodyPr>
              <a:spAutoFit/>
            </a:bodyPr>
            <a:lstStyle/>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危险区域监控</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围栏</a:t>
              </a:r>
              <a:r>
                <a:rPr lang="zh-CN" altLang="zh-CN" sz="1200" dirty="0">
                  <a:latin typeface="微软雅黑" panose="020B0503020204020204" pitchFamily="34" charset="-122"/>
                  <a:ea typeface="微软雅黑" panose="020B0503020204020204" pitchFamily="34" charset="-122"/>
                </a:rPr>
                <a:t>跨线</a:t>
              </a:r>
              <a:r>
                <a:rPr lang="zh-CN" altLang="en-US" sz="1200" dirty="0">
                  <a:latin typeface="微软雅黑" panose="020B0503020204020204" pitchFamily="34" charset="-122"/>
                  <a:ea typeface="微软雅黑" panose="020B0503020204020204" pitchFamily="34" charset="-122"/>
                </a:rPr>
                <a:t>监控</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人群聚集监控</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辅助抓捕逃犯</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人员疏散预案</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重大事故处理预案</a:t>
              </a:r>
              <a:endParaRPr lang="en-US" altLang="zh-CN" sz="1200" dirty="0">
                <a:latin typeface="微软雅黑" panose="020B0503020204020204" pitchFamily="34" charset="-122"/>
                <a:ea typeface="微软雅黑" panose="020B0503020204020204" pitchFamily="34" charset="-122"/>
              </a:endParaRPr>
            </a:p>
            <a:p>
              <a:pPr eaLnBrk="1" hangingPunct="1">
                <a:defRPr/>
              </a:pPr>
              <a:endParaRPr lang="zh-CN" altLang="en-US" dirty="0"/>
            </a:p>
          </p:txBody>
        </p:sp>
        <p:pic>
          <p:nvPicPr>
            <p:cNvPr id="5132" name="图片 26">
              <a:extLst>
                <a:ext uri="{FF2B5EF4-FFF2-40B4-BE49-F238E27FC236}">
                  <a16:creationId xmlns:a16="http://schemas.microsoft.com/office/drawing/2014/main" id="{3293E945-EFFF-4F73-8A77-AF16E1BA6E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8113" y="1111251"/>
              <a:ext cx="1617662" cy="925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4" name="组合 3">
            <a:extLst>
              <a:ext uri="{FF2B5EF4-FFF2-40B4-BE49-F238E27FC236}">
                <a16:creationId xmlns:a16="http://schemas.microsoft.com/office/drawing/2014/main" id="{D5CBFB15-138E-4AC3-A5D2-D22A4ED62DE4}"/>
              </a:ext>
            </a:extLst>
          </p:cNvPr>
          <p:cNvGrpSpPr/>
          <p:nvPr/>
        </p:nvGrpSpPr>
        <p:grpSpPr>
          <a:xfrm>
            <a:off x="8600237" y="955956"/>
            <a:ext cx="2338387" cy="5611812"/>
            <a:chOff x="8600237" y="769938"/>
            <a:chExt cx="2338387" cy="5611812"/>
          </a:xfrm>
        </p:grpSpPr>
        <p:sp>
          <p:nvSpPr>
            <p:cNvPr id="14" name="矩形: 圆角 13">
              <a:extLst>
                <a:ext uri="{FF2B5EF4-FFF2-40B4-BE49-F238E27FC236}">
                  <a16:creationId xmlns:a16="http://schemas.microsoft.com/office/drawing/2014/main" id="{7AB7343C-BF71-47F9-A6DF-D4664C32A6BE}"/>
                </a:ext>
              </a:extLst>
            </p:cNvPr>
            <p:cNvSpPr/>
            <p:nvPr/>
          </p:nvSpPr>
          <p:spPr>
            <a:xfrm>
              <a:off x="8666911" y="2154238"/>
              <a:ext cx="2165350" cy="4227512"/>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150000"/>
                </a:lnSpc>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algn="ctr" eaLnBrk="1" hangingPunct="1">
                <a:defRPr/>
              </a:pPr>
              <a:endParaRPr lang="zh-CN" altLang="en-US" dirty="0"/>
            </a:p>
          </p:txBody>
        </p:sp>
        <p:sp>
          <p:nvSpPr>
            <p:cNvPr id="5127" name="文本框 19">
              <a:extLst>
                <a:ext uri="{FF2B5EF4-FFF2-40B4-BE49-F238E27FC236}">
                  <a16:creationId xmlns:a16="http://schemas.microsoft.com/office/drawing/2014/main" id="{3EFCF18F-DEB5-4019-A018-349CD76D57A3}"/>
                </a:ext>
              </a:extLst>
            </p:cNvPr>
            <p:cNvSpPr txBox="1">
              <a:spLocks noChangeArrowheads="1"/>
            </p:cNvSpPr>
            <p:nvPr/>
          </p:nvSpPr>
          <p:spPr bwMode="auto">
            <a:xfrm>
              <a:off x="8600237" y="769938"/>
              <a:ext cx="23383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提升</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持续化可视化</a:t>
              </a:r>
            </a:p>
          </p:txBody>
        </p:sp>
        <p:sp>
          <p:nvSpPr>
            <p:cNvPr id="21" name="文本框 20">
              <a:extLst>
                <a:ext uri="{FF2B5EF4-FFF2-40B4-BE49-F238E27FC236}">
                  <a16:creationId xmlns:a16="http://schemas.microsoft.com/office/drawing/2014/main" id="{8DD86FD7-7146-4C15-9427-475D838C6714}"/>
                </a:ext>
              </a:extLst>
            </p:cNvPr>
            <p:cNvSpPr txBox="1"/>
            <p:nvPr/>
          </p:nvSpPr>
          <p:spPr>
            <a:xfrm>
              <a:off x="8778037" y="2349501"/>
              <a:ext cx="1944687" cy="1476375"/>
            </a:xfrm>
            <a:prstGeom prst="rect">
              <a:avLst/>
            </a:prstGeom>
            <a:noFill/>
          </p:spPr>
          <p:txBody>
            <a:bodyPr>
              <a:spAutoFit/>
            </a:bodyPr>
            <a:lstStyle/>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热门、冷门景点分析</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游客咨询问题聚类</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游客投诉建议聚类</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游客人群属性分析</a:t>
              </a:r>
              <a:endParaRPr lang="en-US" altLang="zh-CN" sz="1200" dirty="0">
                <a:latin typeface="微软雅黑" panose="020B0503020204020204" pitchFamily="34" charset="-122"/>
                <a:ea typeface="微软雅黑" panose="020B0503020204020204" pitchFamily="34" charset="-122"/>
              </a:endParaRPr>
            </a:p>
            <a:p>
              <a:pPr eaLnBrk="1" hangingPunct="1">
                <a:defRPr/>
              </a:pPr>
              <a:endParaRPr lang="zh-CN" altLang="en-US" dirty="0"/>
            </a:p>
          </p:txBody>
        </p:sp>
        <p:pic>
          <p:nvPicPr>
            <p:cNvPr id="5133" name="图片 29">
              <a:extLst>
                <a:ext uri="{FF2B5EF4-FFF2-40B4-BE49-F238E27FC236}">
                  <a16:creationId xmlns:a16="http://schemas.microsoft.com/office/drawing/2014/main" id="{50C289F3-0DEA-4D30-9287-B0E4676AA39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87586" y="1135063"/>
              <a:ext cx="1524000" cy="925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文本框 15">
            <a:extLst>
              <a:ext uri="{FF2B5EF4-FFF2-40B4-BE49-F238E27FC236}">
                <a16:creationId xmlns:a16="http://schemas.microsoft.com/office/drawing/2014/main" id="{7CF206AF-B8BF-41AC-A092-E2366CD27DAC}"/>
              </a:ext>
            </a:extLst>
          </p:cNvPr>
          <p:cNvSpPr txBox="1"/>
          <p:nvPr/>
        </p:nvSpPr>
        <p:spPr>
          <a:xfrm>
            <a:off x="8925646" y="269598"/>
            <a:ext cx="3262432"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以管理者为视角的智慧公园</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734473" y="2465540"/>
            <a:ext cx="3208563" cy="830997"/>
          </a:xfrm>
          <a:prstGeom prst="rect">
            <a:avLst/>
          </a:prstGeom>
          <a:noFill/>
        </p:spPr>
        <p:txBody>
          <a:bodyPr wrap="square" rtlCol="0">
            <a:spAutoFit/>
          </a:bodyPr>
          <a:lstStyle/>
          <a:p>
            <a:pPr algn="ctr"/>
            <a:r>
              <a:rPr lang="zh-CN" altLang="en-US" sz="4800" b="1" dirty="0">
                <a:solidFill>
                  <a:srgbClr val="0F2C5D"/>
                </a:solidFill>
                <a:latin typeface="微软雅黑" panose="020B0503020204020204" pitchFamily="34" charset="-122"/>
                <a:ea typeface="微软雅黑" panose="020B0503020204020204" pitchFamily="34" charset="-122"/>
              </a:rPr>
              <a:t>方案介绍</a:t>
            </a:r>
          </a:p>
        </p:txBody>
      </p:sp>
      <p:cxnSp>
        <p:nvCxnSpPr>
          <p:cNvPr id="15" name="直接连接符 14"/>
          <p:cNvCxnSpPr/>
          <p:nvPr/>
        </p:nvCxnSpPr>
        <p:spPr>
          <a:xfrm>
            <a:off x="5016948" y="3391343"/>
            <a:ext cx="7175053" cy="0"/>
          </a:xfrm>
          <a:prstGeom prst="line">
            <a:avLst/>
          </a:prstGeom>
          <a:ln>
            <a:solidFill>
              <a:srgbClr val="0F2C5D"/>
            </a:solidFill>
            <a:prstDash val="dash"/>
          </a:ln>
        </p:spPr>
        <p:style>
          <a:lnRef idx="1">
            <a:schemeClr val="accent1"/>
          </a:lnRef>
          <a:fillRef idx="0">
            <a:schemeClr val="accent1"/>
          </a:fillRef>
          <a:effectRef idx="0">
            <a:schemeClr val="accent1"/>
          </a:effectRef>
          <a:fontRef idx="minor">
            <a:schemeClr val="tx1"/>
          </a:fontRef>
        </p:style>
      </p:cxnSp>
      <p:grpSp>
        <p:nvGrpSpPr>
          <p:cNvPr id="2" name="组合 1"/>
          <p:cNvGrpSpPr/>
          <p:nvPr/>
        </p:nvGrpSpPr>
        <p:grpSpPr>
          <a:xfrm>
            <a:off x="2" y="2423887"/>
            <a:ext cx="5422517" cy="1993765"/>
            <a:chOff x="1" y="2423886"/>
            <a:chExt cx="5422517" cy="1993765"/>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25245" r="46107" b="33959"/>
            <a:stretch>
              <a:fillRect/>
            </a:stretch>
          </p:blipFill>
          <p:spPr>
            <a:xfrm>
              <a:off x="1" y="2423886"/>
              <a:ext cx="4049486" cy="1915885"/>
            </a:xfrm>
            <a:prstGeom prst="rect">
              <a:avLst/>
            </a:prstGeom>
          </p:spPr>
        </p:pic>
        <p:sp>
          <p:nvSpPr>
            <p:cNvPr id="5" name="矩形 4"/>
            <p:cNvSpPr/>
            <p:nvPr/>
          </p:nvSpPr>
          <p:spPr>
            <a:xfrm rot="2700000">
              <a:off x="3365391" y="2707247"/>
              <a:ext cx="1368193" cy="1368193"/>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rot="2700000">
              <a:off x="4569440" y="4046923"/>
              <a:ext cx="370728" cy="370728"/>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240973" y="4003712"/>
              <a:ext cx="181545" cy="181545"/>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070710" y="2934381"/>
              <a:ext cx="1963492" cy="1200329"/>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PART</a:t>
              </a:r>
            </a:p>
            <a:p>
              <a:pPr algn="ctr"/>
              <a:r>
                <a:rPr lang="en-US" altLang="zh-CN" sz="3600" dirty="0">
                  <a:solidFill>
                    <a:schemeClr val="bg1"/>
                  </a:solidFill>
                  <a:latin typeface="微软雅黑" panose="020B0503020204020204" pitchFamily="34" charset="-122"/>
                  <a:ea typeface="微软雅黑" panose="020B0503020204020204" pitchFamily="34" charset="-122"/>
                </a:rPr>
                <a:t>3</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rot="2700000">
              <a:off x="3459230" y="2786515"/>
              <a:ext cx="1201625" cy="1201625"/>
            </a:xfrm>
            <a:prstGeom prst="rect">
              <a:avLst/>
            </a:prstGeom>
            <a:noFill/>
            <a:ln w="127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1" name="文本框 20"/>
          <p:cNvSpPr txBox="1"/>
          <p:nvPr/>
        </p:nvSpPr>
        <p:spPr>
          <a:xfrm>
            <a:off x="6689249" y="3486150"/>
            <a:ext cx="1679892" cy="338554"/>
          </a:xfrm>
          <a:prstGeom prst="rect">
            <a:avLst/>
          </a:prstGeom>
          <a:noFill/>
        </p:spPr>
        <p:txBody>
          <a:bodyPr wrap="square" rtlCol="0">
            <a:spAutoFit/>
          </a:bodyPr>
          <a:lstStyle/>
          <a:p>
            <a:pPr algn="ctr"/>
            <a:r>
              <a:rPr lang="zh-CN" altLang="en-US" sz="1600" dirty="0">
                <a:solidFill>
                  <a:srgbClr val="13396C"/>
                </a:solidFill>
                <a:latin typeface="微软雅黑" panose="020B0503020204020204" pitchFamily="34" charset="-122"/>
                <a:ea typeface="微软雅黑" panose="020B0503020204020204" pitchFamily="34" charset="-122"/>
              </a:rPr>
              <a:t>智慧服务</a:t>
            </a:r>
          </a:p>
        </p:txBody>
      </p:sp>
      <p:sp>
        <p:nvSpPr>
          <p:cNvPr id="12" name="文本框 11">
            <a:extLst>
              <a:ext uri="{FF2B5EF4-FFF2-40B4-BE49-F238E27FC236}">
                <a16:creationId xmlns:a16="http://schemas.microsoft.com/office/drawing/2014/main" id="{4A24A02D-B782-46D3-A935-99A6D14AB299}"/>
              </a:ext>
            </a:extLst>
          </p:cNvPr>
          <p:cNvSpPr txBox="1"/>
          <p:nvPr/>
        </p:nvSpPr>
        <p:spPr>
          <a:xfrm>
            <a:off x="8242082" y="3486150"/>
            <a:ext cx="1679892" cy="338554"/>
          </a:xfrm>
          <a:prstGeom prst="rect">
            <a:avLst/>
          </a:prstGeom>
          <a:noFill/>
        </p:spPr>
        <p:txBody>
          <a:bodyPr wrap="square" rtlCol="0">
            <a:spAutoFit/>
          </a:bodyPr>
          <a:lstStyle/>
          <a:p>
            <a:pPr algn="ctr"/>
            <a:r>
              <a:rPr lang="zh-CN" altLang="en-US" sz="1600" dirty="0">
                <a:solidFill>
                  <a:srgbClr val="13396C"/>
                </a:solidFill>
                <a:latin typeface="微软雅黑" panose="020B0503020204020204" pitchFamily="34" charset="-122"/>
                <a:ea typeface="微软雅黑" panose="020B0503020204020204" pitchFamily="34" charset="-122"/>
              </a:rPr>
              <a:t>智慧管理</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3" name="直接连接符 132">
            <a:extLst>
              <a:ext uri="{FF2B5EF4-FFF2-40B4-BE49-F238E27FC236}">
                <a16:creationId xmlns:a16="http://schemas.microsoft.com/office/drawing/2014/main" id="{EEA2506C-29D6-4906-8F33-CE50941593FD}"/>
              </a:ext>
            </a:extLst>
          </p:cNvPr>
          <p:cNvCxnSpPr>
            <a:cxnSpLocks/>
          </p:cNvCxnSpPr>
          <p:nvPr/>
        </p:nvCxnSpPr>
        <p:spPr>
          <a:xfrm>
            <a:off x="11178058" y="0"/>
            <a:ext cx="432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168" name="组合 167">
            <a:extLst>
              <a:ext uri="{FF2B5EF4-FFF2-40B4-BE49-F238E27FC236}">
                <a16:creationId xmlns:a16="http://schemas.microsoft.com/office/drawing/2014/main" id="{0D07DDCE-8049-4153-887E-BBAA841D2CFC}"/>
              </a:ext>
            </a:extLst>
          </p:cNvPr>
          <p:cNvGrpSpPr/>
          <p:nvPr/>
        </p:nvGrpSpPr>
        <p:grpSpPr>
          <a:xfrm>
            <a:off x="1028829" y="744192"/>
            <a:ext cx="10134341" cy="5561604"/>
            <a:chOff x="111491" y="235514"/>
            <a:chExt cx="12096797" cy="6554422"/>
          </a:xfrm>
        </p:grpSpPr>
        <p:sp>
          <p:nvSpPr>
            <p:cNvPr id="35" name="矩形: 圆角 34">
              <a:extLst>
                <a:ext uri="{FF2B5EF4-FFF2-40B4-BE49-F238E27FC236}">
                  <a16:creationId xmlns:a16="http://schemas.microsoft.com/office/drawing/2014/main" id="{3EFCA9CC-F09B-4F3F-BCB3-3AEDD284FB8F}"/>
                </a:ext>
              </a:extLst>
            </p:cNvPr>
            <p:cNvSpPr/>
            <p:nvPr/>
          </p:nvSpPr>
          <p:spPr>
            <a:xfrm>
              <a:off x="668784" y="306279"/>
              <a:ext cx="11014229" cy="6482920"/>
            </a:xfrm>
            <a:prstGeom prst="roundRect">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4">
              <a:extLst>
                <a:ext uri="{FF2B5EF4-FFF2-40B4-BE49-F238E27FC236}">
                  <a16:creationId xmlns:a16="http://schemas.microsoft.com/office/drawing/2014/main" id="{5FB0E609-DDA6-4DA0-A433-6C130387B2A3}"/>
                </a:ext>
              </a:extLst>
            </p:cNvPr>
            <p:cNvSpPr/>
            <p:nvPr/>
          </p:nvSpPr>
          <p:spPr>
            <a:xfrm>
              <a:off x="1103790" y="756821"/>
              <a:ext cx="10144218" cy="5581835"/>
            </a:xfrm>
            <a:prstGeom prst="round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8" name="图片 27">
              <a:extLst>
                <a:ext uri="{FF2B5EF4-FFF2-40B4-BE49-F238E27FC236}">
                  <a16:creationId xmlns:a16="http://schemas.microsoft.com/office/drawing/2014/main" id="{D7E5FEED-5234-48DF-BF42-F0DA8F785FF6}"/>
                </a:ext>
              </a:extLst>
            </p:cNvPr>
            <p:cNvPicPr>
              <a:picLocks noChangeAspect="1"/>
            </p:cNvPicPr>
            <p:nvPr/>
          </p:nvPicPr>
          <p:blipFill>
            <a:blip r:embed="rId2"/>
            <a:stretch>
              <a:fillRect/>
            </a:stretch>
          </p:blipFill>
          <p:spPr>
            <a:xfrm>
              <a:off x="6796134" y="1623406"/>
              <a:ext cx="2138729" cy="1294631"/>
            </a:xfrm>
            <a:prstGeom prst="rect">
              <a:avLst/>
            </a:prstGeom>
            <a:ln>
              <a:noFill/>
            </a:ln>
            <a:effectLst>
              <a:softEdge rad="112500"/>
            </a:effectLst>
          </p:spPr>
        </p:pic>
        <p:cxnSp>
          <p:nvCxnSpPr>
            <p:cNvPr id="8" name="直接连接符 7">
              <a:extLst>
                <a:ext uri="{FF2B5EF4-FFF2-40B4-BE49-F238E27FC236}">
                  <a16:creationId xmlns:a16="http://schemas.microsoft.com/office/drawing/2014/main" id="{930519D6-E522-4D4E-B8E7-7C22741D26F2}"/>
                </a:ext>
              </a:extLst>
            </p:cNvPr>
            <p:cNvCxnSpPr>
              <a:stCxn id="5" idx="1"/>
              <a:endCxn id="5" idx="3"/>
            </p:cNvCxnSpPr>
            <p:nvPr/>
          </p:nvCxnSpPr>
          <p:spPr>
            <a:xfrm>
              <a:off x="1103790" y="3547739"/>
              <a:ext cx="10144218" cy="0"/>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3981366-AD59-454A-AB26-CA07D50CCDD3}"/>
                </a:ext>
              </a:extLst>
            </p:cNvPr>
            <p:cNvCxnSpPr>
              <a:stCxn id="5" idx="0"/>
              <a:endCxn id="5" idx="2"/>
            </p:cNvCxnSpPr>
            <p:nvPr/>
          </p:nvCxnSpPr>
          <p:spPr>
            <a:xfrm>
              <a:off x="6175899" y="756821"/>
              <a:ext cx="0" cy="5581835"/>
            </a:xfrm>
            <a:prstGeom prst="line">
              <a:avLst/>
            </a:prstGeom>
            <a:ln w="19050">
              <a:prstDash val="dashDot"/>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19F0F96B-9E9A-4CE7-ADAC-D7BA64BA8ED3}"/>
                </a:ext>
              </a:extLst>
            </p:cNvPr>
            <p:cNvSpPr txBox="1"/>
            <p:nvPr/>
          </p:nvSpPr>
          <p:spPr>
            <a:xfrm>
              <a:off x="2672054" y="3683936"/>
              <a:ext cx="1899821" cy="379025"/>
            </a:xfrm>
            <a:prstGeom prst="rect">
              <a:avLst/>
            </a:prstGeom>
            <a:noFill/>
          </p:spPr>
          <p:txBody>
            <a:bodyPr wrap="square" rtlCol="0">
              <a:spAutoFit/>
            </a:bodyPr>
            <a:lstStyle/>
            <a:p>
              <a:pPr algn="ctr"/>
              <a:r>
                <a:rPr lang="zh-CN" altLang="en-US" sz="1600" dirty="0">
                  <a:solidFill>
                    <a:srgbClr val="4472C4"/>
                  </a:solidFill>
                  <a:latin typeface="微软雅黑" panose="020B0503020204020204" pitchFamily="34" charset="-122"/>
                  <a:ea typeface="微软雅黑" panose="020B0503020204020204" pitchFamily="34" charset="-122"/>
                </a:rPr>
                <a:t>互动儿童区</a:t>
              </a:r>
            </a:p>
          </p:txBody>
        </p:sp>
        <p:sp>
          <p:nvSpPr>
            <p:cNvPr id="12" name="文本框 11">
              <a:extLst>
                <a:ext uri="{FF2B5EF4-FFF2-40B4-BE49-F238E27FC236}">
                  <a16:creationId xmlns:a16="http://schemas.microsoft.com/office/drawing/2014/main" id="{9EE7FFF8-1825-4DAA-873A-29D2B562E450}"/>
                </a:ext>
              </a:extLst>
            </p:cNvPr>
            <p:cNvSpPr txBox="1"/>
            <p:nvPr/>
          </p:nvSpPr>
          <p:spPr>
            <a:xfrm>
              <a:off x="2368370" y="1004442"/>
              <a:ext cx="2576838" cy="398990"/>
            </a:xfrm>
            <a:prstGeom prst="rect">
              <a:avLst/>
            </a:prstGeom>
            <a:noFill/>
          </p:spPr>
          <p:txBody>
            <a:bodyPr wrap="square" rtlCol="0">
              <a:spAutoFit/>
            </a:bodyPr>
            <a:lstStyle/>
            <a:p>
              <a:pPr algn="ctr"/>
              <a:r>
                <a:rPr lang="zh-CN" altLang="en-US" sz="1600" dirty="0">
                  <a:solidFill>
                    <a:srgbClr val="4472C4"/>
                  </a:solidFill>
                  <a:latin typeface="微软雅黑" panose="020B0503020204020204" pitchFamily="34" charset="-122"/>
                  <a:ea typeface="微软雅黑" panose="020B0503020204020204" pitchFamily="34" charset="-122"/>
                </a:rPr>
                <a:t>前沿技术设备服务区</a:t>
              </a:r>
            </a:p>
          </p:txBody>
        </p:sp>
        <p:sp>
          <p:nvSpPr>
            <p:cNvPr id="15" name="文本框 14">
              <a:extLst>
                <a:ext uri="{FF2B5EF4-FFF2-40B4-BE49-F238E27FC236}">
                  <a16:creationId xmlns:a16="http://schemas.microsoft.com/office/drawing/2014/main" id="{C805409F-EA1F-45BC-A36B-074D20DDBE95}"/>
                </a:ext>
              </a:extLst>
            </p:cNvPr>
            <p:cNvSpPr txBox="1"/>
            <p:nvPr/>
          </p:nvSpPr>
          <p:spPr>
            <a:xfrm>
              <a:off x="7899776" y="3683936"/>
              <a:ext cx="2095132" cy="379025"/>
            </a:xfrm>
            <a:prstGeom prst="rect">
              <a:avLst/>
            </a:prstGeom>
            <a:noFill/>
          </p:spPr>
          <p:txBody>
            <a:bodyPr wrap="square" rtlCol="0">
              <a:spAutoFit/>
            </a:bodyPr>
            <a:lstStyle/>
            <a:p>
              <a:pPr algn="ctr"/>
              <a:r>
                <a:rPr lang="zh-CN" altLang="en-US" sz="1600" dirty="0">
                  <a:solidFill>
                    <a:srgbClr val="4472C4"/>
                  </a:solidFill>
                  <a:latin typeface="微软雅黑" panose="020B0503020204020204" pitchFamily="34" charset="-122"/>
                  <a:ea typeface="微软雅黑" panose="020B0503020204020204" pitchFamily="34" charset="-122"/>
                </a:rPr>
                <a:t>电子健身器材区</a:t>
              </a:r>
            </a:p>
          </p:txBody>
        </p:sp>
        <p:sp>
          <p:nvSpPr>
            <p:cNvPr id="16" name="文本框 15">
              <a:extLst>
                <a:ext uri="{FF2B5EF4-FFF2-40B4-BE49-F238E27FC236}">
                  <a16:creationId xmlns:a16="http://schemas.microsoft.com/office/drawing/2014/main" id="{EC404BB3-0EF0-46E7-9235-B6E2471940E3}"/>
                </a:ext>
              </a:extLst>
            </p:cNvPr>
            <p:cNvSpPr txBox="1"/>
            <p:nvPr/>
          </p:nvSpPr>
          <p:spPr>
            <a:xfrm>
              <a:off x="7899776" y="893019"/>
              <a:ext cx="1899821" cy="379025"/>
            </a:xfrm>
            <a:prstGeom prst="rect">
              <a:avLst/>
            </a:prstGeom>
            <a:noFill/>
          </p:spPr>
          <p:txBody>
            <a:bodyPr wrap="square" rtlCol="0">
              <a:spAutoFit/>
            </a:bodyPr>
            <a:lstStyle/>
            <a:p>
              <a:pPr algn="ctr"/>
              <a:r>
                <a:rPr lang="zh-CN" altLang="en-US" sz="1600" dirty="0">
                  <a:solidFill>
                    <a:srgbClr val="4472C4"/>
                  </a:solidFill>
                  <a:latin typeface="微软雅黑" panose="020B0503020204020204" pitchFamily="34" charset="-122"/>
                  <a:ea typeface="微软雅黑" panose="020B0503020204020204" pitchFamily="34" charset="-122"/>
                </a:rPr>
                <a:t>智慧网红打卡</a:t>
              </a:r>
            </a:p>
          </p:txBody>
        </p:sp>
        <p:pic>
          <p:nvPicPr>
            <p:cNvPr id="20" name="图片 19">
              <a:extLst>
                <a:ext uri="{FF2B5EF4-FFF2-40B4-BE49-F238E27FC236}">
                  <a16:creationId xmlns:a16="http://schemas.microsoft.com/office/drawing/2014/main" id="{8ACF92F8-1285-4B3B-82F5-D4809E025780}"/>
                </a:ext>
              </a:extLst>
            </p:cNvPr>
            <p:cNvPicPr>
              <a:picLocks noChangeAspect="1"/>
            </p:cNvPicPr>
            <p:nvPr/>
          </p:nvPicPr>
          <p:blipFill>
            <a:blip r:embed="rId3"/>
            <a:stretch>
              <a:fillRect/>
            </a:stretch>
          </p:blipFill>
          <p:spPr>
            <a:xfrm>
              <a:off x="1794514" y="1640363"/>
              <a:ext cx="3690660" cy="1185987"/>
            </a:xfrm>
            <a:prstGeom prst="rect">
              <a:avLst/>
            </a:prstGeom>
            <a:ln>
              <a:noFill/>
            </a:ln>
            <a:effectLst>
              <a:softEdge rad="112500"/>
            </a:effectLst>
          </p:spPr>
        </p:pic>
        <p:pic>
          <p:nvPicPr>
            <p:cNvPr id="25" name="图片 24">
              <a:extLst>
                <a:ext uri="{FF2B5EF4-FFF2-40B4-BE49-F238E27FC236}">
                  <a16:creationId xmlns:a16="http://schemas.microsoft.com/office/drawing/2014/main" id="{4F568ADD-3B36-48DB-A237-9165B5752EA0}"/>
                </a:ext>
              </a:extLst>
            </p:cNvPr>
            <p:cNvPicPr>
              <a:picLocks noChangeAspect="1"/>
            </p:cNvPicPr>
            <p:nvPr/>
          </p:nvPicPr>
          <p:blipFill>
            <a:blip r:embed="rId4"/>
            <a:stretch>
              <a:fillRect/>
            </a:stretch>
          </p:blipFill>
          <p:spPr>
            <a:xfrm>
              <a:off x="1175532" y="4347650"/>
              <a:ext cx="1550652" cy="1398276"/>
            </a:xfrm>
            <a:prstGeom prst="rect">
              <a:avLst/>
            </a:prstGeom>
            <a:ln>
              <a:noFill/>
            </a:ln>
            <a:effectLst>
              <a:softEdge rad="112500"/>
            </a:effectLst>
          </p:spPr>
        </p:pic>
        <p:pic>
          <p:nvPicPr>
            <p:cNvPr id="26" name="图片 25">
              <a:extLst>
                <a:ext uri="{FF2B5EF4-FFF2-40B4-BE49-F238E27FC236}">
                  <a16:creationId xmlns:a16="http://schemas.microsoft.com/office/drawing/2014/main" id="{958F1BCE-62E3-4237-B394-1C3647266543}"/>
                </a:ext>
              </a:extLst>
            </p:cNvPr>
            <p:cNvPicPr>
              <a:picLocks noChangeAspect="1"/>
            </p:cNvPicPr>
            <p:nvPr/>
          </p:nvPicPr>
          <p:blipFill>
            <a:blip r:embed="rId5"/>
            <a:stretch>
              <a:fillRect/>
            </a:stretch>
          </p:blipFill>
          <p:spPr>
            <a:xfrm>
              <a:off x="2931602" y="4371526"/>
              <a:ext cx="1380726" cy="1325405"/>
            </a:xfrm>
            <a:prstGeom prst="rect">
              <a:avLst/>
            </a:prstGeom>
            <a:ln>
              <a:noFill/>
            </a:ln>
            <a:effectLst>
              <a:softEdge rad="112500"/>
            </a:effectLst>
          </p:spPr>
        </p:pic>
        <p:pic>
          <p:nvPicPr>
            <p:cNvPr id="27" name="图片 26">
              <a:extLst>
                <a:ext uri="{FF2B5EF4-FFF2-40B4-BE49-F238E27FC236}">
                  <a16:creationId xmlns:a16="http://schemas.microsoft.com/office/drawing/2014/main" id="{4D02DE04-901F-4561-97F3-8C51E8354A53}"/>
                </a:ext>
              </a:extLst>
            </p:cNvPr>
            <p:cNvPicPr>
              <a:picLocks noChangeAspect="1"/>
            </p:cNvPicPr>
            <p:nvPr/>
          </p:nvPicPr>
          <p:blipFill>
            <a:blip r:embed="rId6"/>
            <a:stretch>
              <a:fillRect/>
            </a:stretch>
          </p:blipFill>
          <p:spPr>
            <a:xfrm>
              <a:off x="4517746" y="4445493"/>
              <a:ext cx="1380726" cy="1209141"/>
            </a:xfrm>
            <a:prstGeom prst="rect">
              <a:avLst/>
            </a:prstGeom>
            <a:ln>
              <a:noFill/>
            </a:ln>
            <a:effectLst>
              <a:softEdge rad="112500"/>
            </a:effectLst>
          </p:spPr>
        </p:pic>
        <p:sp>
          <p:nvSpPr>
            <p:cNvPr id="6" name="椭圆 5">
              <a:extLst>
                <a:ext uri="{FF2B5EF4-FFF2-40B4-BE49-F238E27FC236}">
                  <a16:creationId xmlns:a16="http://schemas.microsoft.com/office/drawing/2014/main" id="{853FC446-C5C1-4764-82EA-E70B834D9473}"/>
                </a:ext>
              </a:extLst>
            </p:cNvPr>
            <p:cNvSpPr/>
            <p:nvPr/>
          </p:nvSpPr>
          <p:spPr>
            <a:xfrm>
              <a:off x="5122415" y="2412507"/>
              <a:ext cx="2095131" cy="203298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8075E4CD-8B32-4B6A-940A-C5B734ED27F8}"/>
                </a:ext>
              </a:extLst>
            </p:cNvPr>
            <p:cNvPicPr>
              <a:picLocks noChangeAspect="1"/>
            </p:cNvPicPr>
            <p:nvPr/>
          </p:nvPicPr>
          <p:blipFill>
            <a:blip r:embed="rId7"/>
            <a:stretch>
              <a:fillRect/>
            </a:stretch>
          </p:blipFill>
          <p:spPr>
            <a:xfrm>
              <a:off x="9137246" y="1651183"/>
              <a:ext cx="1950964" cy="1294632"/>
            </a:xfrm>
            <a:prstGeom prst="rect">
              <a:avLst/>
            </a:prstGeom>
            <a:ln>
              <a:noFill/>
            </a:ln>
            <a:effectLst>
              <a:softEdge rad="112500"/>
            </a:effectLst>
          </p:spPr>
        </p:pic>
        <p:pic>
          <p:nvPicPr>
            <p:cNvPr id="33" name="图片 32">
              <a:extLst>
                <a:ext uri="{FF2B5EF4-FFF2-40B4-BE49-F238E27FC236}">
                  <a16:creationId xmlns:a16="http://schemas.microsoft.com/office/drawing/2014/main" id="{E621D0B9-4555-4535-BFB0-E0D3CC8040FD}"/>
                </a:ext>
              </a:extLst>
            </p:cNvPr>
            <p:cNvPicPr>
              <a:picLocks noChangeAspect="1"/>
            </p:cNvPicPr>
            <p:nvPr/>
          </p:nvPicPr>
          <p:blipFill>
            <a:blip r:embed="rId8"/>
            <a:stretch>
              <a:fillRect/>
            </a:stretch>
          </p:blipFill>
          <p:spPr>
            <a:xfrm>
              <a:off x="6362967" y="4631961"/>
              <a:ext cx="4561875" cy="1251433"/>
            </a:xfrm>
            <a:prstGeom prst="rect">
              <a:avLst/>
            </a:prstGeom>
            <a:ln>
              <a:noFill/>
            </a:ln>
            <a:effectLst>
              <a:softEdge rad="112500"/>
            </a:effectLst>
          </p:spPr>
        </p:pic>
        <p:pic>
          <p:nvPicPr>
            <p:cNvPr id="34" name="图片 33">
              <a:extLst>
                <a:ext uri="{FF2B5EF4-FFF2-40B4-BE49-F238E27FC236}">
                  <a16:creationId xmlns:a16="http://schemas.microsoft.com/office/drawing/2014/main" id="{FF366CC5-0926-4A52-8506-4623FC510283}"/>
                </a:ext>
              </a:extLst>
            </p:cNvPr>
            <p:cNvPicPr>
              <a:picLocks noChangeAspect="1"/>
            </p:cNvPicPr>
            <p:nvPr/>
          </p:nvPicPr>
          <p:blipFill>
            <a:blip r:embed="rId9"/>
            <a:stretch>
              <a:fillRect/>
            </a:stretch>
          </p:blipFill>
          <p:spPr>
            <a:xfrm>
              <a:off x="5173624" y="3084187"/>
              <a:ext cx="1992711" cy="819195"/>
            </a:xfrm>
            <a:prstGeom prst="rect">
              <a:avLst/>
            </a:prstGeom>
            <a:ln>
              <a:noFill/>
            </a:ln>
            <a:effectLst>
              <a:softEdge rad="112500"/>
            </a:effectLst>
          </p:spPr>
        </p:pic>
        <p:cxnSp>
          <p:nvCxnSpPr>
            <p:cNvPr id="37" name="直接连接符 36">
              <a:extLst>
                <a:ext uri="{FF2B5EF4-FFF2-40B4-BE49-F238E27FC236}">
                  <a16:creationId xmlns:a16="http://schemas.microsoft.com/office/drawing/2014/main" id="{D2E47170-AD08-4547-B20B-83D1D5264A1B}"/>
                </a:ext>
              </a:extLst>
            </p:cNvPr>
            <p:cNvCxnSpPr/>
            <p:nvPr/>
          </p:nvCxnSpPr>
          <p:spPr>
            <a:xfrm>
              <a:off x="2210540"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14C188C-0A90-4565-95AC-A058D7920008}"/>
                </a:ext>
              </a:extLst>
            </p:cNvPr>
            <p:cNvCxnSpPr/>
            <p:nvPr/>
          </p:nvCxnSpPr>
          <p:spPr>
            <a:xfrm>
              <a:off x="2567126"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A4BF3E1B-7AAF-43F4-AB45-5A152F8596D3}"/>
                </a:ext>
              </a:extLst>
            </p:cNvPr>
            <p:cNvCxnSpPr/>
            <p:nvPr/>
          </p:nvCxnSpPr>
          <p:spPr>
            <a:xfrm>
              <a:off x="2931602"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8292814B-3DEB-4114-A27F-D3F4D49CBA9A}"/>
                </a:ext>
              </a:extLst>
            </p:cNvPr>
            <p:cNvCxnSpPr/>
            <p:nvPr/>
          </p:nvCxnSpPr>
          <p:spPr>
            <a:xfrm>
              <a:off x="3259585"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C8F13C1A-61DD-4EC0-A3F7-A8B49FEF5D3E}"/>
                </a:ext>
              </a:extLst>
            </p:cNvPr>
            <p:cNvCxnSpPr/>
            <p:nvPr/>
          </p:nvCxnSpPr>
          <p:spPr>
            <a:xfrm>
              <a:off x="3552547"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C0920C79-4CAC-4660-863E-00AB8F18870B}"/>
                </a:ext>
              </a:extLst>
            </p:cNvPr>
            <p:cNvCxnSpPr/>
            <p:nvPr/>
          </p:nvCxnSpPr>
          <p:spPr>
            <a:xfrm>
              <a:off x="3909133"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3D6A6F66-0512-4A1C-BF16-4E135B2D96DB}"/>
                </a:ext>
              </a:extLst>
            </p:cNvPr>
            <p:cNvCxnSpPr/>
            <p:nvPr/>
          </p:nvCxnSpPr>
          <p:spPr>
            <a:xfrm>
              <a:off x="4273609"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0B54D438-5BF6-4471-854C-4E10C0240ED5}"/>
                </a:ext>
              </a:extLst>
            </p:cNvPr>
            <p:cNvCxnSpPr/>
            <p:nvPr/>
          </p:nvCxnSpPr>
          <p:spPr>
            <a:xfrm>
              <a:off x="4601592" y="30701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42F6245A-294D-4491-B999-67D9EAC62E1A}"/>
                </a:ext>
              </a:extLst>
            </p:cNvPr>
            <p:cNvCxnSpPr/>
            <p:nvPr/>
          </p:nvCxnSpPr>
          <p:spPr>
            <a:xfrm>
              <a:off x="4937464"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0F729C4D-6CB7-4583-95C5-CF9C536586C5}"/>
                </a:ext>
              </a:extLst>
            </p:cNvPr>
            <p:cNvCxnSpPr/>
            <p:nvPr/>
          </p:nvCxnSpPr>
          <p:spPr>
            <a:xfrm>
              <a:off x="5294050"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CAF6888E-1C50-465B-A7BB-BDEB27918F2B}"/>
                </a:ext>
              </a:extLst>
            </p:cNvPr>
            <p:cNvCxnSpPr/>
            <p:nvPr/>
          </p:nvCxnSpPr>
          <p:spPr>
            <a:xfrm>
              <a:off x="5658526"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25282D1D-0548-4CDE-AC8D-725D00482944}"/>
                </a:ext>
              </a:extLst>
            </p:cNvPr>
            <p:cNvCxnSpPr/>
            <p:nvPr/>
          </p:nvCxnSpPr>
          <p:spPr>
            <a:xfrm>
              <a:off x="5986509"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977CE49D-2A8C-450B-A225-9A87062EBC79}"/>
                </a:ext>
              </a:extLst>
            </p:cNvPr>
            <p:cNvCxnSpPr/>
            <p:nvPr/>
          </p:nvCxnSpPr>
          <p:spPr>
            <a:xfrm>
              <a:off x="6336759"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6C23941A-18B2-46AE-8298-47145AA737AD}"/>
                </a:ext>
              </a:extLst>
            </p:cNvPr>
            <p:cNvCxnSpPr/>
            <p:nvPr/>
          </p:nvCxnSpPr>
          <p:spPr>
            <a:xfrm>
              <a:off x="6693345"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73137A93-ECDB-469F-A685-6D1A9D27E931}"/>
                </a:ext>
              </a:extLst>
            </p:cNvPr>
            <p:cNvCxnSpPr/>
            <p:nvPr/>
          </p:nvCxnSpPr>
          <p:spPr>
            <a:xfrm>
              <a:off x="7057821"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A7738B90-2452-4521-8459-092CA0547C7F}"/>
                </a:ext>
              </a:extLst>
            </p:cNvPr>
            <p:cNvCxnSpPr/>
            <p:nvPr/>
          </p:nvCxnSpPr>
          <p:spPr>
            <a:xfrm>
              <a:off x="7385804"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41360AF2-F431-4C98-BB40-94E298DA6652}"/>
                </a:ext>
              </a:extLst>
            </p:cNvPr>
            <p:cNvCxnSpPr/>
            <p:nvPr/>
          </p:nvCxnSpPr>
          <p:spPr>
            <a:xfrm>
              <a:off x="7678766"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173FA52C-8547-4437-93AF-A72806A93897}"/>
                </a:ext>
              </a:extLst>
            </p:cNvPr>
            <p:cNvCxnSpPr/>
            <p:nvPr/>
          </p:nvCxnSpPr>
          <p:spPr>
            <a:xfrm>
              <a:off x="8035352"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6B3D81C3-CEDE-4AD2-A350-340216E220A8}"/>
                </a:ext>
              </a:extLst>
            </p:cNvPr>
            <p:cNvCxnSpPr/>
            <p:nvPr/>
          </p:nvCxnSpPr>
          <p:spPr>
            <a:xfrm>
              <a:off x="8399828" y="30664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1A4032BC-1051-433E-8B6A-728B29D03ABA}"/>
                </a:ext>
              </a:extLst>
            </p:cNvPr>
            <p:cNvCxnSpPr/>
            <p:nvPr/>
          </p:nvCxnSpPr>
          <p:spPr>
            <a:xfrm>
              <a:off x="8727811" y="30701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8A1F201A-9A91-4820-A122-5E0120AFAFA5}"/>
                </a:ext>
              </a:extLst>
            </p:cNvPr>
            <p:cNvCxnSpPr/>
            <p:nvPr/>
          </p:nvCxnSpPr>
          <p:spPr>
            <a:xfrm>
              <a:off x="9063683"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2C66CF83-0E91-4C7E-B199-79489140CA61}"/>
                </a:ext>
              </a:extLst>
            </p:cNvPr>
            <p:cNvCxnSpPr/>
            <p:nvPr/>
          </p:nvCxnSpPr>
          <p:spPr>
            <a:xfrm>
              <a:off x="9420269"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EB505ACA-8F18-46C6-B35A-C65914E40D02}"/>
                </a:ext>
              </a:extLst>
            </p:cNvPr>
            <p:cNvCxnSpPr/>
            <p:nvPr/>
          </p:nvCxnSpPr>
          <p:spPr>
            <a:xfrm>
              <a:off x="9784745"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6152957B-9E2D-4207-8745-2CC4FA06D511}"/>
                </a:ext>
              </a:extLst>
            </p:cNvPr>
            <p:cNvCxnSpPr/>
            <p:nvPr/>
          </p:nvCxnSpPr>
          <p:spPr>
            <a:xfrm>
              <a:off x="10112728"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07CA7B99-2D8E-4D30-9734-C7A1ACDD6334}"/>
                </a:ext>
              </a:extLst>
            </p:cNvPr>
            <p:cNvCxnSpPr/>
            <p:nvPr/>
          </p:nvCxnSpPr>
          <p:spPr>
            <a:xfrm>
              <a:off x="1882557" y="6338656"/>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EDAA4D82-778A-4F24-B004-03645DA5F3BC}"/>
                </a:ext>
              </a:extLst>
            </p:cNvPr>
            <p:cNvCxnSpPr/>
            <p:nvPr/>
          </p:nvCxnSpPr>
          <p:spPr>
            <a:xfrm>
              <a:off x="2239143" y="6338656"/>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7F0EEF5E-0C1D-4E91-BCF8-09C80249D032}"/>
                </a:ext>
              </a:extLst>
            </p:cNvPr>
            <p:cNvCxnSpPr/>
            <p:nvPr/>
          </p:nvCxnSpPr>
          <p:spPr>
            <a:xfrm>
              <a:off x="2603619" y="6338656"/>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AEB6F94C-1F50-4224-B331-229774871FCB}"/>
                </a:ext>
              </a:extLst>
            </p:cNvPr>
            <p:cNvCxnSpPr/>
            <p:nvPr/>
          </p:nvCxnSpPr>
          <p:spPr>
            <a:xfrm>
              <a:off x="2931602" y="6339025"/>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5" name="直接连接符 64">
              <a:extLst>
                <a:ext uri="{FF2B5EF4-FFF2-40B4-BE49-F238E27FC236}">
                  <a16:creationId xmlns:a16="http://schemas.microsoft.com/office/drawing/2014/main" id="{3D293E18-1926-433D-A24D-9EB786581E64}"/>
                </a:ext>
              </a:extLst>
            </p:cNvPr>
            <p:cNvCxnSpPr/>
            <p:nvPr/>
          </p:nvCxnSpPr>
          <p:spPr>
            <a:xfrm>
              <a:off x="3224564" y="6339025"/>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6" name="直接连接符 65">
              <a:extLst>
                <a:ext uri="{FF2B5EF4-FFF2-40B4-BE49-F238E27FC236}">
                  <a16:creationId xmlns:a16="http://schemas.microsoft.com/office/drawing/2014/main" id="{E8472758-9E6A-4FC8-8D29-774943A02891}"/>
                </a:ext>
              </a:extLst>
            </p:cNvPr>
            <p:cNvCxnSpPr/>
            <p:nvPr/>
          </p:nvCxnSpPr>
          <p:spPr>
            <a:xfrm>
              <a:off x="3581150" y="6339025"/>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7" name="直接连接符 66">
              <a:extLst>
                <a:ext uri="{FF2B5EF4-FFF2-40B4-BE49-F238E27FC236}">
                  <a16:creationId xmlns:a16="http://schemas.microsoft.com/office/drawing/2014/main" id="{D47B7862-F2E9-460E-B07C-7109F70D79B8}"/>
                </a:ext>
              </a:extLst>
            </p:cNvPr>
            <p:cNvCxnSpPr/>
            <p:nvPr/>
          </p:nvCxnSpPr>
          <p:spPr>
            <a:xfrm>
              <a:off x="3945626" y="6339025"/>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8" name="直接连接符 67">
              <a:extLst>
                <a:ext uri="{FF2B5EF4-FFF2-40B4-BE49-F238E27FC236}">
                  <a16:creationId xmlns:a16="http://schemas.microsoft.com/office/drawing/2014/main" id="{E455F61E-3DB5-4A6E-A4C1-E4641CC61294}"/>
                </a:ext>
              </a:extLst>
            </p:cNvPr>
            <p:cNvCxnSpPr/>
            <p:nvPr/>
          </p:nvCxnSpPr>
          <p:spPr>
            <a:xfrm>
              <a:off x="4273609" y="6339394"/>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直接连接符 68">
              <a:extLst>
                <a:ext uri="{FF2B5EF4-FFF2-40B4-BE49-F238E27FC236}">
                  <a16:creationId xmlns:a16="http://schemas.microsoft.com/office/drawing/2014/main" id="{4C53AE7A-79F8-42B5-B98D-8A00C1AF26CF}"/>
                </a:ext>
              </a:extLst>
            </p:cNvPr>
            <p:cNvCxnSpPr/>
            <p:nvPr/>
          </p:nvCxnSpPr>
          <p:spPr>
            <a:xfrm>
              <a:off x="4609481"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0" name="直接连接符 69">
              <a:extLst>
                <a:ext uri="{FF2B5EF4-FFF2-40B4-BE49-F238E27FC236}">
                  <a16:creationId xmlns:a16="http://schemas.microsoft.com/office/drawing/2014/main" id="{B0CA5352-10FB-412C-B861-F8DCD2AACCD8}"/>
                </a:ext>
              </a:extLst>
            </p:cNvPr>
            <p:cNvCxnSpPr/>
            <p:nvPr/>
          </p:nvCxnSpPr>
          <p:spPr>
            <a:xfrm>
              <a:off x="4966067"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F9A504BF-0E06-417E-BB9E-69619E0698E7}"/>
                </a:ext>
              </a:extLst>
            </p:cNvPr>
            <p:cNvCxnSpPr/>
            <p:nvPr/>
          </p:nvCxnSpPr>
          <p:spPr>
            <a:xfrm>
              <a:off x="5330543"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5BFAF10C-F824-4630-A0F0-FA9514F2CE26}"/>
                </a:ext>
              </a:extLst>
            </p:cNvPr>
            <p:cNvCxnSpPr/>
            <p:nvPr/>
          </p:nvCxnSpPr>
          <p:spPr>
            <a:xfrm>
              <a:off x="5658526" y="6338656"/>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9962D2EC-A480-4A96-A16B-E49395FABA26}"/>
                </a:ext>
              </a:extLst>
            </p:cNvPr>
            <p:cNvCxnSpPr/>
            <p:nvPr/>
          </p:nvCxnSpPr>
          <p:spPr>
            <a:xfrm>
              <a:off x="6035980" y="633791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EB34D6F1-C9CE-4AEE-A254-43AEC9275EFF}"/>
                </a:ext>
              </a:extLst>
            </p:cNvPr>
            <p:cNvCxnSpPr/>
            <p:nvPr/>
          </p:nvCxnSpPr>
          <p:spPr>
            <a:xfrm>
              <a:off x="6392566" y="633791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ED3D1F54-4366-4B60-B67B-62DD05FF8530}"/>
                </a:ext>
              </a:extLst>
            </p:cNvPr>
            <p:cNvCxnSpPr/>
            <p:nvPr/>
          </p:nvCxnSpPr>
          <p:spPr>
            <a:xfrm>
              <a:off x="6757042" y="633791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3E243022-9FAD-482E-AB0C-4C0F2C74CCA9}"/>
                </a:ext>
              </a:extLst>
            </p:cNvPr>
            <p:cNvCxnSpPr/>
            <p:nvPr/>
          </p:nvCxnSpPr>
          <p:spPr>
            <a:xfrm>
              <a:off x="7085025"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4111F2FC-C002-4931-AC8B-F9BB57B38F66}"/>
                </a:ext>
              </a:extLst>
            </p:cNvPr>
            <p:cNvCxnSpPr/>
            <p:nvPr/>
          </p:nvCxnSpPr>
          <p:spPr>
            <a:xfrm>
              <a:off x="7377987"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8" name="直接连接符 77">
              <a:extLst>
                <a:ext uri="{FF2B5EF4-FFF2-40B4-BE49-F238E27FC236}">
                  <a16:creationId xmlns:a16="http://schemas.microsoft.com/office/drawing/2014/main" id="{18BDD404-51C0-4DC4-9B69-111C1DA7B132}"/>
                </a:ext>
              </a:extLst>
            </p:cNvPr>
            <p:cNvCxnSpPr/>
            <p:nvPr/>
          </p:nvCxnSpPr>
          <p:spPr>
            <a:xfrm>
              <a:off x="7734573"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直接连接符 78">
              <a:extLst>
                <a:ext uri="{FF2B5EF4-FFF2-40B4-BE49-F238E27FC236}">
                  <a16:creationId xmlns:a16="http://schemas.microsoft.com/office/drawing/2014/main" id="{7D860F87-68EB-4504-A696-9BBF92723B2F}"/>
                </a:ext>
              </a:extLst>
            </p:cNvPr>
            <p:cNvCxnSpPr/>
            <p:nvPr/>
          </p:nvCxnSpPr>
          <p:spPr>
            <a:xfrm>
              <a:off x="8099049" y="6338287"/>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0" name="直接连接符 79">
              <a:extLst>
                <a:ext uri="{FF2B5EF4-FFF2-40B4-BE49-F238E27FC236}">
                  <a16:creationId xmlns:a16="http://schemas.microsoft.com/office/drawing/2014/main" id="{F55E90AB-00DB-4342-9C39-841EFD21733A}"/>
                </a:ext>
              </a:extLst>
            </p:cNvPr>
            <p:cNvCxnSpPr/>
            <p:nvPr/>
          </p:nvCxnSpPr>
          <p:spPr>
            <a:xfrm>
              <a:off x="8427032" y="6338656"/>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36331901-A376-4C68-A8F9-5EF94A2AA766}"/>
                </a:ext>
              </a:extLst>
            </p:cNvPr>
            <p:cNvCxnSpPr/>
            <p:nvPr/>
          </p:nvCxnSpPr>
          <p:spPr>
            <a:xfrm>
              <a:off x="8762904" y="633754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FEEBC45B-1D24-43A7-9ABE-0ACBC1E9742F}"/>
                </a:ext>
              </a:extLst>
            </p:cNvPr>
            <p:cNvCxnSpPr/>
            <p:nvPr/>
          </p:nvCxnSpPr>
          <p:spPr>
            <a:xfrm>
              <a:off x="9119490" y="633754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C75105B-DBC9-4513-B621-8C5A00436AAE}"/>
                </a:ext>
              </a:extLst>
            </p:cNvPr>
            <p:cNvCxnSpPr/>
            <p:nvPr/>
          </p:nvCxnSpPr>
          <p:spPr>
            <a:xfrm>
              <a:off x="9483966" y="633754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902C43AE-9C7B-4575-9B64-C9B985EC45EC}"/>
                </a:ext>
              </a:extLst>
            </p:cNvPr>
            <p:cNvCxnSpPr/>
            <p:nvPr/>
          </p:nvCxnSpPr>
          <p:spPr>
            <a:xfrm>
              <a:off x="9811949" y="6337918"/>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6" name="直接连接符 85">
              <a:extLst>
                <a:ext uri="{FF2B5EF4-FFF2-40B4-BE49-F238E27FC236}">
                  <a16:creationId xmlns:a16="http://schemas.microsoft.com/office/drawing/2014/main" id="{4998EB74-5745-43BD-AE19-100D20A85236}"/>
                </a:ext>
              </a:extLst>
            </p:cNvPr>
            <p:cNvCxnSpPr>
              <a:cxnSpLocks/>
            </p:cNvCxnSpPr>
            <p:nvPr/>
          </p:nvCxnSpPr>
          <p:spPr>
            <a:xfrm>
              <a:off x="1182210" y="485767"/>
              <a:ext cx="372456" cy="41545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3BA5951C-C43E-4A60-8EEC-EC86E7BE5154}"/>
                </a:ext>
              </a:extLst>
            </p:cNvPr>
            <p:cNvCxnSpPr>
              <a:cxnSpLocks/>
            </p:cNvCxnSpPr>
            <p:nvPr/>
          </p:nvCxnSpPr>
          <p:spPr>
            <a:xfrm>
              <a:off x="917562" y="657792"/>
              <a:ext cx="418874" cy="43565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 name="直接连接符 91">
              <a:extLst>
                <a:ext uri="{FF2B5EF4-FFF2-40B4-BE49-F238E27FC236}">
                  <a16:creationId xmlns:a16="http://schemas.microsoft.com/office/drawing/2014/main" id="{542EE555-99E7-4034-8CDC-C1D2E2E8EDCE}"/>
                </a:ext>
              </a:extLst>
            </p:cNvPr>
            <p:cNvCxnSpPr>
              <a:cxnSpLocks/>
            </p:cNvCxnSpPr>
            <p:nvPr/>
          </p:nvCxnSpPr>
          <p:spPr>
            <a:xfrm>
              <a:off x="706368" y="1015065"/>
              <a:ext cx="394854" cy="40604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4" name="直接连接符 93">
              <a:extLst>
                <a:ext uri="{FF2B5EF4-FFF2-40B4-BE49-F238E27FC236}">
                  <a16:creationId xmlns:a16="http://schemas.microsoft.com/office/drawing/2014/main" id="{4F32D8B8-F47A-4729-96F8-34F3333916E1}"/>
                </a:ext>
              </a:extLst>
            </p:cNvPr>
            <p:cNvCxnSpPr>
              <a:cxnSpLocks/>
            </p:cNvCxnSpPr>
            <p:nvPr/>
          </p:nvCxnSpPr>
          <p:spPr>
            <a:xfrm>
              <a:off x="668784" y="1628849"/>
              <a:ext cx="432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7" name="直接连接符 96">
              <a:extLst>
                <a:ext uri="{FF2B5EF4-FFF2-40B4-BE49-F238E27FC236}">
                  <a16:creationId xmlns:a16="http://schemas.microsoft.com/office/drawing/2014/main" id="{1A0E50EF-3D09-44B4-B107-263138FB3AC1}"/>
                </a:ext>
              </a:extLst>
            </p:cNvPr>
            <p:cNvCxnSpPr/>
            <p:nvPr/>
          </p:nvCxnSpPr>
          <p:spPr>
            <a:xfrm>
              <a:off x="1882557"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8" name="直接连接符 97">
              <a:extLst>
                <a:ext uri="{FF2B5EF4-FFF2-40B4-BE49-F238E27FC236}">
                  <a16:creationId xmlns:a16="http://schemas.microsoft.com/office/drawing/2014/main" id="{87311ACC-0FBD-4E62-9155-0A71B42A7B84}"/>
                </a:ext>
              </a:extLst>
            </p:cNvPr>
            <p:cNvCxnSpPr>
              <a:cxnSpLocks/>
            </p:cNvCxnSpPr>
            <p:nvPr/>
          </p:nvCxnSpPr>
          <p:spPr>
            <a:xfrm>
              <a:off x="1581593" y="395354"/>
              <a:ext cx="140105" cy="42705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1" name="直接连接符 100">
              <a:extLst>
                <a:ext uri="{FF2B5EF4-FFF2-40B4-BE49-F238E27FC236}">
                  <a16:creationId xmlns:a16="http://schemas.microsoft.com/office/drawing/2014/main" id="{4CF7D730-D486-4E91-ABF8-EE34232A58BD}"/>
                </a:ext>
              </a:extLst>
            </p:cNvPr>
            <p:cNvCxnSpPr>
              <a:cxnSpLocks/>
            </p:cNvCxnSpPr>
            <p:nvPr/>
          </p:nvCxnSpPr>
          <p:spPr>
            <a:xfrm flipH="1">
              <a:off x="675905" y="1864363"/>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4" name="直接连接符 103">
              <a:extLst>
                <a:ext uri="{FF2B5EF4-FFF2-40B4-BE49-F238E27FC236}">
                  <a16:creationId xmlns:a16="http://schemas.microsoft.com/office/drawing/2014/main" id="{7E3C8C90-A9E3-40EF-A5E5-5057386131DE}"/>
                </a:ext>
              </a:extLst>
            </p:cNvPr>
            <p:cNvCxnSpPr>
              <a:cxnSpLocks/>
            </p:cNvCxnSpPr>
            <p:nvPr/>
          </p:nvCxnSpPr>
          <p:spPr>
            <a:xfrm flipH="1">
              <a:off x="668784" y="2233356"/>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5" name="直接连接符 104">
              <a:extLst>
                <a:ext uri="{FF2B5EF4-FFF2-40B4-BE49-F238E27FC236}">
                  <a16:creationId xmlns:a16="http://schemas.microsoft.com/office/drawing/2014/main" id="{71175588-17BB-4AA5-AC8F-F30BE9536560}"/>
                </a:ext>
              </a:extLst>
            </p:cNvPr>
            <p:cNvCxnSpPr>
              <a:cxnSpLocks/>
            </p:cNvCxnSpPr>
            <p:nvPr/>
          </p:nvCxnSpPr>
          <p:spPr>
            <a:xfrm flipH="1">
              <a:off x="668784" y="2545554"/>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6" name="直接连接符 105">
              <a:extLst>
                <a:ext uri="{FF2B5EF4-FFF2-40B4-BE49-F238E27FC236}">
                  <a16:creationId xmlns:a16="http://schemas.microsoft.com/office/drawing/2014/main" id="{7D4910CD-2857-4A31-846E-89BBA032E28F}"/>
                </a:ext>
              </a:extLst>
            </p:cNvPr>
            <p:cNvCxnSpPr>
              <a:cxnSpLocks/>
            </p:cNvCxnSpPr>
            <p:nvPr/>
          </p:nvCxnSpPr>
          <p:spPr>
            <a:xfrm flipH="1">
              <a:off x="668783" y="2890546"/>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7" name="直接连接符 106">
              <a:extLst>
                <a:ext uri="{FF2B5EF4-FFF2-40B4-BE49-F238E27FC236}">
                  <a16:creationId xmlns:a16="http://schemas.microsoft.com/office/drawing/2014/main" id="{94E8FC7B-3847-4EFB-8CA7-5E6FA956B9E5}"/>
                </a:ext>
              </a:extLst>
            </p:cNvPr>
            <p:cNvCxnSpPr>
              <a:cxnSpLocks/>
            </p:cNvCxnSpPr>
            <p:nvPr/>
          </p:nvCxnSpPr>
          <p:spPr>
            <a:xfrm flipH="1">
              <a:off x="668782" y="3229377"/>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8" name="直接连接符 107">
              <a:extLst>
                <a:ext uri="{FF2B5EF4-FFF2-40B4-BE49-F238E27FC236}">
                  <a16:creationId xmlns:a16="http://schemas.microsoft.com/office/drawing/2014/main" id="{4D7002DE-2F90-4FCC-9615-9E66524CAF2C}"/>
                </a:ext>
              </a:extLst>
            </p:cNvPr>
            <p:cNvCxnSpPr>
              <a:cxnSpLocks/>
            </p:cNvCxnSpPr>
            <p:nvPr/>
          </p:nvCxnSpPr>
          <p:spPr>
            <a:xfrm flipH="1">
              <a:off x="675905" y="3547738"/>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9" name="直接连接符 108">
              <a:extLst>
                <a:ext uri="{FF2B5EF4-FFF2-40B4-BE49-F238E27FC236}">
                  <a16:creationId xmlns:a16="http://schemas.microsoft.com/office/drawing/2014/main" id="{AADB7402-4192-4865-B716-B3CCA1389F8C}"/>
                </a:ext>
              </a:extLst>
            </p:cNvPr>
            <p:cNvCxnSpPr>
              <a:cxnSpLocks/>
            </p:cNvCxnSpPr>
            <p:nvPr/>
          </p:nvCxnSpPr>
          <p:spPr>
            <a:xfrm flipH="1">
              <a:off x="668781" y="3859109"/>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0" name="直接连接符 109">
              <a:extLst>
                <a:ext uri="{FF2B5EF4-FFF2-40B4-BE49-F238E27FC236}">
                  <a16:creationId xmlns:a16="http://schemas.microsoft.com/office/drawing/2014/main" id="{92535230-8AD0-436B-B2F2-B3BE13B68672}"/>
                </a:ext>
              </a:extLst>
            </p:cNvPr>
            <p:cNvCxnSpPr>
              <a:cxnSpLocks/>
            </p:cNvCxnSpPr>
            <p:nvPr/>
          </p:nvCxnSpPr>
          <p:spPr>
            <a:xfrm flipH="1">
              <a:off x="668780" y="4189063"/>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1" name="直接连接符 110">
              <a:extLst>
                <a:ext uri="{FF2B5EF4-FFF2-40B4-BE49-F238E27FC236}">
                  <a16:creationId xmlns:a16="http://schemas.microsoft.com/office/drawing/2014/main" id="{DAFBE438-AFE1-496A-9D91-CA031D3EB0B7}"/>
                </a:ext>
              </a:extLst>
            </p:cNvPr>
            <p:cNvCxnSpPr>
              <a:cxnSpLocks/>
            </p:cNvCxnSpPr>
            <p:nvPr/>
          </p:nvCxnSpPr>
          <p:spPr>
            <a:xfrm flipH="1">
              <a:off x="662179" y="4445493"/>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2" name="直接连接符 111">
              <a:extLst>
                <a:ext uri="{FF2B5EF4-FFF2-40B4-BE49-F238E27FC236}">
                  <a16:creationId xmlns:a16="http://schemas.microsoft.com/office/drawing/2014/main" id="{3B638462-9DA1-479A-AA4C-135939A9D149}"/>
                </a:ext>
              </a:extLst>
            </p:cNvPr>
            <p:cNvCxnSpPr>
              <a:cxnSpLocks/>
            </p:cNvCxnSpPr>
            <p:nvPr/>
          </p:nvCxnSpPr>
          <p:spPr>
            <a:xfrm flipH="1">
              <a:off x="662178" y="476611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3" name="直接连接符 112">
              <a:extLst>
                <a:ext uri="{FF2B5EF4-FFF2-40B4-BE49-F238E27FC236}">
                  <a16:creationId xmlns:a16="http://schemas.microsoft.com/office/drawing/2014/main" id="{6C1BE47B-3182-41C6-9258-85B905DD6175}"/>
                </a:ext>
              </a:extLst>
            </p:cNvPr>
            <p:cNvCxnSpPr>
              <a:cxnSpLocks/>
            </p:cNvCxnSpPr>
            <p:nvPr/>
          </p:nvCxnSpPr>
          <p:spPr>
            <a:xfrm>
              <a:off x="11248008" y="1532674"/>
              <a:ext cx="432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4" name="直接连接符 113">
              <a:extLst>
                <a:ext uri="{FF2B5EF4-FFF2-40B4-BE49-F238E27FC236}">
                  <a16:creationId xmlns:a16="http://schemas.microsoft.com/office/drawing/2014/main" id="{66BEA37C-A49C-43BD-A1D2-E5F9DAB99654}"/>
                </a:ext>
              </a:extLst>
            </p:cNvPr>
            <p:cNvCxnSpPr>
              <a:cxnSpLocks/>
            </p:cNvCxnSpPr>
            <p:nvPr/>
          </p:nvCxnSpPr>
          <p:spPr>
            <a:xfrm flipH="1">
              <a:off x="11255129" y="1768188"/>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5" name="直接连接符 114">
              <a:extLst>
                <a:ext uri="{FF2B5EF4-FFF2-40B4-BE49-F238E27FC236}">
                  <a16:creationId xmlns:a16="http://schemas.microsoft.com/office/drawing/2014/main" id="{4E04BFF7-ABC9-4125-8FCA-CF5D8CEF7AC2}"/>
                </a:ext>
              </a:extLst>
            </p:cNvPr>
            <p:cNvCxnSpPr>
              <a:cxnSpLocks/>
            </p:cNvCxnSpPr>
            <p:nvPr/>
          </p:nvCxnSpPr>
          <p:spPr>
            <a:xfrm flipH="1">
              <a:off x="11248008" y="213718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6" name="直接连接符 115">
              <a:extLst>
                <a:ext uri="{FF2B5EF4-FFF2-40B4-BE49-F238E27FC236}">
                  <a16:creationId xmlns:a16="http://schemas.microsoft.com/office/drawing/2014/main" id="{DF0189CE-319E-4351-828B-433A961A75D0}"/>
                </a:ext>
              </a:extLst>
            </p:cNvPr>
            <p:cNvCxnSpPr>
              <a:cxnSpLocks/>
            </p:cNvCxnSpPr>
            <p:nvPr/>
          </p:nvCxnSpPr>
          <p:spPr>
            <a:xfrm flipH="1">
              <a:off x="11248008" y="2449379"/>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7" name="直接连接符 116">
              <a:extLst>
                <a:ext uri="{FF2B5EF4-FFF2-40B4-BE49-F238E27FC236}">
                  <a16:creationId xmlns:a16="http://schemas.microsoft.com/office/drawing/2014/main" id="{CCA8ED08-204C-494B-B88D-8AFEAB02FA64}"/>
                </a:ext>
              </a:extLst>
            </p:cNvPr>
            <p:cNvCxnSpPr>
              <a:cxnSpLocks/>
            </p:cNvCxnSpPr>
            <p:nvPr/>
          </p:nvCxnSpPr>
          <p:spPr>
            <a:xfrm flipH="1">
              <a:off x="11248007" y="279437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8" name="直接连接符 117">
              <a:extLst>
                <a:ext uri="{FF2B5EF4-FFF2-40B4-BE49-F238E27FC236}">
                  <a16:creationId xmlns:a16="http://schemas.microsoft.com/office/drawing/2014/main" id="{9DDBC891-C161-4C93-9EA5-2276BB07393F}"/>
                </a:ext>
              </a:extLst>
            </p:cNvPr>
            <p:cNvCxnSpPr>
              <a:cxnSpLocks/>
            </p:cNvCxnSpPr>
            <p:nvPr/>
          </p:nvCxnSpPr>
          <p:spPr>
            <a:xfrm flipH="1">
              <a:off x="11248006" y="3133202"/>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9" name="直接连接符 118">
              <a:extLst>
                <a:ext uri="{FF2B5EF4-FFF2-40B4-BE49-F238E27FC236}">
                  <a16:creationId xmlns:a16="http://schemas.microsoft.com/office/drawing/2014/main" id="{A30480D6-1025-48DA-8009-5B02583D2067}"/>
                </a:ext>
              </a:extLst>
            </p:cNvPr>
            <p:cNvCxnSpPr>
              <a:cxnSpLocks/>
            </p:cNvCxnSpPr>
            <p:nvPr/>
          </p:nvCxnSpPr>
          <p:spPr>
            <a:xfrm>
              <a:off x="11255129" y="3472866"/>
              <a:ext cx="432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0" name="直接连接符 119">
              <a:extLst>
                <a:ext uri="{FF2B5EF4-FFF2-40B4-BE49-F238E27FC236}">
                  <a16:creationId xmlns:a16="http://schemas.microsoft.com/office/drawing/2014/main" id="{579E6501-4161-4319-8F9E-0892E376927A}"/>
                </a:ext>
              </a:extLst>
            </p:cNvPr>
            <p:cNvCxnSpPr>
              <a:cxnSpLocks/>
            </p:cNvCxnSpPr>
            <p:nvPr/>
          </p:nvCxnSpPr>
          <p:spPr>
            <a:xfrm flipH="1">
              <a:off x="11262250" y="3708380"/>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1" name="直接连接符 120">
              <a:extLst>
                <a:ext uri="{FF2B5EF4-FFF2-40B4-BE49-F238E27FC236}">
                  <a16:creationId xmlns:a16="http://schemas.microsoft.com/office/drawing/2014/main" id="{887C097C-F98C-40BB-B979-9268D1651666}"/>
                </a:ext>
              </a:extLst>
            </p:cNvPr>
            <p:cNvCxnSpPr>
              <a:cxnSpLocks/>
            </p:cNvCxnSpPr>
            <p:nvPr/>
          </p:nvCxnSpPr>
          <p:spPr>
            <a:xfrm flipH="1">
              <a:off x="11255129" y="4077373"/>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2" name="直接连接符 121">
              <a:extLst>
                <a:ext uri="{FF2B5EF4-FFF2-40B4-BE49-F238E27FC236}">
                  <a16:creationId xmlns:a16="http://schemas.microsoft.com/office/drawing/2014/main" id="{D7BC89C5-1FCA-4B9E-B629-3109946070B7}"/>
                </a:ext>
              </a:extLst>
            </p:cNvPr>
            <p:cNvCxnSpPr>
              <a:cxnSpLocks/>
            </p:cNvCxnSpPr>
            <p:nvPr/>
          </p:nvCxnSpPr>
          <p:spPr>
            <a:xfrm flipH="1">
              <a:off x="11255129" y="438957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3" name="直接连接符 122">
              <a:extLst>
                <a:ext uri="{FF2B5EF4-FFF2-40B4-BE49-F238E27FC236}">
                  <a16:creationId xmlns:a16="http://schemas.microsoft.com/office/drawing/2014/main" id="{28390586-4D7E-441E-B776-39F3BD9F84E7}"/>
                </a:ext>
              </a:extLst>
            </p:cNvPr>
            <p:cNvCxnSpPr>
              <a:cxnSpLocks/>
            </p:cNvCxnSpPr>
            <p:nvPr/>
          </p:nvCxnSpPr>
          <p:spPr>
            <a:xfrm flipH="1">
              <a:off x="11255128" y="4734563"/>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4" name="直接连接符 123">
              <a:extLst>
                <a:ext uri="{FF2B5EF4-FFF2-40B4-BE49-F238E27FC236}">
                  <a16:creationId xmlns:a16="http://schemas.microsoft.com/office/drawing/2014/main" id="{6CD2535C-3393-444A-A119-8FC34A0D78DF}"/>
                </a:ext>
              </a:extLst>
            </p:cNvPr>
            <p:cNvCxnSpPr>
              <a:cxnSpLocks/>
            </p:cNvCxnSpPr>
            <p:nvPr/>
          </p:nvCxnSpPr>
          <p:spPr>
            <a:xfrm flipH="1">
              <a:off x="11255127" y="5073394"/>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5" name="直接连接符 124">
              <a:extLst>
                <a:ext uri="{FF2B5EF4-FFF2-40B4-BE49-F238E27FC236}">
                  <a16:creationId xmlns:a16="http://schemas.microsoft.com/office/drawing/2014/main" id="{25651864-2A76-49D6-86F9-83C461AE7353}"/>
                </a:ext>
              </a:extLst>
            </p:cNvPr>
            <p:cNvCxnSpPr>
              <a:cxnSpLocks/>
            </p:cNvCxnSpPr>
            <p:nvPr/>
          </p:nvCxnSpPr>
          <p:spPr>
            <a:xfrm>
              <a:off x="675905" y="5073394"/>
              <a:ext cx="432438"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6" name="直接连接符 125">
              <a:extLst>
                <a:ext uri="{FF2B5EF4-FFF2-40B4-BE49-F238E27FC236}">
                  <a16:creationId xmlns:a16="http://schemas.microsoft.com/office/drawing/2014/main" id="{87EB2BF0-4275-4842-9628-BDCAF4340957}"/>
                </a:ext>
              </a:extLst>
            </p:cNvPr>
            <p:cNvCxnSpPr>
              <a:cxnSpLocks/>
            </p:cNvCxnSpPr>
            <p:nvPr/>
          </p:nvCxnSpPr>
          <p:spPr>
            <a:xfrm flipH="1">
              <a:off x="683026" y="5308908"/>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7" name="直接连接符 126">
              <a:extLst>
                <a:ext uri="{FF2B5EF4-FFF2-40B4-BE49-F238E27FC236}">
                  <a16:creationId xmlns:a16="http://schemas.microsoft.com/office/drawing/2014/main" id="{762A22C6-E381-4E24-9B56-7F127C5B51C6}"/>
                </a:ext>
              </a:extLst>
            </p:cNvPr>
            <p:cNvCxnSpPr>
              <a:cxnSpLocks/>
            </p:cNvCxnSpPr>
            <p:nvPr/>
          </p:nvCxnSpPr>
          <p:spPr>
            <a:xfrm flipH="1">
              <a:off x="675905" y="567790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8" name="直接连接符 127">
              <a:extLst>
                <a:ext uri="{FF2B5EF4-FFF2-40B4-BE49-F238E27FC236}">
                  <a16:creationId xmlns:a16="http://schemas.microsoft.com/office/drawing/2014/main" id="{66BAC4EB-5A1F-4FE7-BA9C-6879E5C2058A}"/>
                </a:ext>
              </a:extLst>
            </p:cNvPr>
            <p:cNvCxnSpPr>
              <a:cxnSpLocks/>
            </p:cNvCxnSpPr>
            <p:nvPr/>
          </p:nvCxnSpPr>
          <p:spPr>
            <a:xfrm flipH="1">
              <a:off x="675906" y="5990099"/>
              <a:ext cx="593601"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9" name="直接连接符 128">
              <a:extLst>
                <a:ext uri="{FF2B5EF4-FFF2-40B4-BE49-F238E27FC236}">
                  <a16:creationId xmlns:a16="http://schemas.microsoft.com/office/drawing/2014/main" id="{AA3CCC5F-EF06-4D98-9BC8-09B6915FFEBC}"/>
                </a:ext>
              </a:extLst>
            </p:cNvPr>
            <p:cNvCxnSpPr>
              <a:cxnSpLocks/>
            </p:cNvCxnSpPr>
            <p:nvPr/>
          </p:nvCxnSpPr>
          <p:spPr>
            <a:xfrm flipH="1">
              <a:off x="675905" y="6335091"/>
              <a:ext cx="111860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0" name="直接连接符 129">
              <a:extLst>
                <a:ext uri="{FF2B5EF4-FFF2-40B4-BE49-F238E27FC236}">
                  <a16:creationId xmlns:a16="http://schemas.microsoft.com/office/drawing/2014/main" id="{B987AEF5-E5EB-46B0-900A-B72070480CAB}"/>
                </a:ext>
              </a:extLst>
            </p:cNvPr>
            <p:cNvCxnSpPr>
              <a:cxnSpLocks/>
            </p:cNvCxnSpPr>
            <p:nvPr/>
          </p:nvCxnSpPr>
          <p:spPr>
            <a:xfrm flipH="1">
              <a:off x="675903" y="6673922"/>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4" name="直接连接符 133">
              <a:extLst>
                <a:ext uri="{FF2B5EF4-FFF2-40B4-BE49-F238E27FC236}">
                  <a16:creationId xmlns:a16="http://schemas.microsoft.com/office/drawing/2014/main" id="{A59E2F07-8185-497C-9240-1CE353431A1C}"/>
                </a:ext>
              </a:extLst>
            </p:cNvPr>
            <p:cNvCxnSpPr>
              <a:cxnSpLocks/>
            </p:cNvCxnSpPr>
            <p:nvPr/>
          </p:nvCxnSpPr>
          <p:spPr>
            <a:xfrm flipH="1">
              <a:off x="11185179" y="235514"/>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8" name="直接连接符 137">
              <a:extLst>
                <a:ext uri="{FF2B5EF4-FFF2-40B4-BE49-F238E27FC236}">
                  <a16:creationId xmlns:a16="http://schemas.microsoft.com/office/drawing/2014/main" id="{F74F2C2D-966D-4AAF-A538-A64DFFA98A00}"/>
                </a:ext>
              </a:extLst>
            </p:cNvPr>
            <p:cNvCxnSpPr/>
            <p:nvPr/>
          </p:nvCxnSpPr>
          <p:spPr>
            <a:xfrm>
              <a:off x="10451150" y="305910"/>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9" name="直接连接符 138">
              <a:extLst>
                <a:ext uri="{FF2B5EF4-FFF2-40B4-BE49-F238E27FC236}">
                  <a16:creationId xmlns:a16="http://schemas.microsoft.com/office/drawing/2014/main" id="{5784223F-93F6-4B9B-AE20-326CC6748601}"/>
                </a:ext>
              </a:extLst>
            </p:cNvPr>
            <p:cNvCxnSpPr>
              <a:cxnSpLocks/>
            </p:cNvCxnSpPr>
            <p:nvPr/>
          </p:nvCxnSpPr>
          <p:spPr>
            <a:xfrm>
              <a:off x="10807736" y="305910"/>
              <a:ext cx="0" cy="58710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0" name="直接连接符 139">
              <a:extLst>
                <a:ext uri="{FF2B5EF4-FFF2-40B4-BE49-F238E27FC236}">
                  <a16:creationId xmlns:a16="http://schemas.microsoft.com/office/drawing/2014/main" id="{7AC23543-DCC2-4D79-BB2A-C0D8240148EC}"/>
                </a:ext>
              </a:extLst>
            </p:cNvPr>
            <p:cNvCxnSpPr>
              <a:cxnSpLocks/>
            </p:cNvCxnSpPr>
            <p:nvPr/>
          </p:nvCxnSpPr>
          <p:spPr>
            <a:xfrm flipH="1">
              <a:off x="11172212" y="1218089"/>
              <a:ext cx="43828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1" name="直接连接符 140">
              <a:extLst>
                <a:ext uri="{FF2B5EF4-FFF2-40B4-BE49-F238E27FC236}">
                  <a16:creationId xmlns:a16="http://schemas.microsoft.com/office/drawing/2014/main" id="{ED39637E-4CC8-48BD-BC63-9622D1AD164B}"/>
                </a:ext>
              </a:extLst>
            </p:cNvPr>
            <p:cNvCxnSpPr/>
            <p:nvPr/>
          </p:nvCxnSpPr>
          <p:spPr>
            <a:xfrm>
              <a:off x="11500195" y="306279"/>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5" name="直接连接符 144">
              <a:extLst>
                <a:ext uri="{FF2B5EF4-FFF2-40B4-BE49-F238E27FC236}">
                  <a16:creationId xmlns:a16="http://schemas.microsoft.com/office/drawing/2014/main" id="{4CE5D172-738C-4D26-B276-659FCBD8AB52}"/>
                </a:ext>
              </a:extLst>
            </p:cNvPr>
            <p:cNvCxnSpPr>
              <a:cxnSpLocks/>
            </p:cNvCxnSpPr>
            <p:nvPr/>
          </p:nvCxnSpPr>
          <p:spPr>
            <a:xfrm flipH="1">
              <a:off x="10924842" y="994770"/>
              <a:ext cx="632115"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直接连接符 146">
              <a:extLst>
                <a:ext uri="{FF2B5EF4-FFF2-40B4-BE49-F238E27FC236}">
                  <a16:creationId xmlns:a16="http://schemas.microsoft.com/office/drawing/2014/main" id="{A6AA56A2-E13E-4C5F-9B99-194348867C9D}"/>
                </a:ext>
              </a:extLst>
            </p:cNvPr>
            <p:cNvCxnSpPr/>
            <p:nvPr/>
          </p:nvCxnSpPr>
          <p:spPr>
            <a:xfrm>
              <a:off x="10123167" y="6334722"/>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直接连接符 147">
              <a:extLst>
                <a:ext uri="{FF2B5EF4-FFF2-40B4-BE49-F238E27FC236}">
                  <a16:creationId xmlns:a16="http://schemas.microsoft.com/office/drawing/2014/main" id="{D3F4786C-2DFB-466A-836E-2C20365CC4FF}"/>
                </a:ext>
              </a:extLst>
            </p:cNvPr>
            <p:cNvCxnSpPr/>
            <p:nvPr/>
          </p:nvCxnSpPr>
          <p:spPr>
            <a:xfrm>
              <a:off x="10479753" y="6334722"/>
              <a:ext cx="0" cy="45054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9" name="直接连接符 148">
              <a:extLst>
                <a:ext uri="{FF2B5EF4-FFF2-40B4-BE49-F238E27FC236}">
                  <a16:creationId xmlns:a16="http://schemas.microsoft.com/office/drawing/2014/main" id="{C9DA77A8-0F8B-41A7-8B6F-1D8A5FC060A7}"/>
                </a:ext>
              </a:extLst>
            </p:cNvPr>
            <p:cNvCxnSpPr>
              <a:cxnSpLocks/>
            </p:cNvCxnSpPr>
            <p:nvPr/>
          </p:nvCxnSpPr>
          <p:spPr>
            <a:xfrm>
              <a:off x="10844229" y="6196614"/>
              <a:ext cx="0" cy="58865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3" name="直接连接符 152">
              <a:extLst>
                <a:ext uri="{FF2B5EF4-FFF2-40B4-BE49-F238E27FC236}">
                  <a16:creationId xmlns:a16="http://schemas.microsoft.com/office/drawing/2014/main" id="{19B56C58-BEF2-4D0F-941A-B47DB63520C9}"/>
                </a:ext>
              </a:extLst>
            </p:cNvPr>
            <p:cNvCxnSpPr>
              <a:cxnSpLocks/>
            </p:cNvCxnSpPr>
            <p:nvPr/>
          </p:nvCxnSpPr>
          <p:spPr>
            <a:xfrm flipH="1">
              <a:off x="11262251" y="5351939"/>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4" name="直接连接符 153">
              <a:extLst>
                <a:ext uri="{FF2B5EF4-FFF2-40B4-BE49-F238E27FC236}">
                  <a16:creationId xmlns:a16="http://schemas.microsoft.com/office/drawing/2014/main" id="{F62C3F9F-7167-420B-89A0-672397C3FD39}"/>
                </a:ext>
              </a:extLst>
            </p:cNvPr>
            <p:cNvCxnSpPr>
              <a:cxnSpLocks/>
            </p:cNvCxnSpPr>
            <p:nvPr/>
          </p:nvCxnSpPr>
          <p:spPr>
            <a:xfrm flipH="1">
              <a:off x="11262250" y="5696931"/>
              <a:ext cx="4253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5" name="直接连接符 154">
              <a:extLst>
                <a:ext uri="{FF2B5EF4-FFF2-40B4-BE49-F238E27FC236}">
                  <a16:creationId xmlns:a16="http://schemas.microsoft.com/office/drawing/2014/main" id="{E7BA2CE3-D84F-467E-8BB4-0E75D5A89CA9}"/>
                </a:ext>
              </a:extLst>
            </p:cNvPr>
            <p:cNvCxnSpPr>
              <a:cxnSpLocks/>
            </p:cNvCxnSpPr>
            <p:nvPr/>
          </p:nvCxnSpPr>
          <p:spPr>
            <a:xfrm flipH="1">
              <a:off x="10999433" y="6035762"/>
              <a:ext cx="688134"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58" name="文本框 157">
              <a:extLst>
                <a:ext uri="{FF2B5EF4-FFF2-40B4-BE49-F238E27FC236}">
                  <a16:creationId xmlns:a16="http://schemas.microsoft.com/office/drawing/2014/main" id="{7F0484A8-E84A-4914-AAC0-0E236447CB70}"/>
                </a:ext>
              </a:extLst>
            </p:cNvPr>
            <p:cNvSpPr txBox="1"/>
            <p:nvPr/>
          </p:nvSpPr>
          <p:spPr>
            <a:xfrm>
              <a:off x="2239143" y="342674"/>
              <a:ext cx="2388502" cy="369332"/>
            </a:xfrm>
            <a:prstGeom prst="rect">
              <a:avLst/>
            </a:prstGeom>
            <a:noFill/>
          </p:spPr>
          <p:txBody>
            <a:bodyPr wrap="square" rtlCol="0">
              <a:spAutoFit/>
            </a:bodyPr>
            <a:lstStyle/>
            <a:p>
              <a:r>
                <a:rPr lang="zh-CN" altLang="en-US" b="1" dirty="0">
                  <a:solidFill>
                    <a:schemeClr val="bg1"/>
                  </a:solidFill>
                </a:rPr>
                <a:t>智慧跑道</a:t>
              </a:r>
            </a:p>
          </p:txBody>
        </p:sp>
        <p:sp>
          <p:nvSpPr>
            <p:cNvPr id="159" name="文本框 158">
              <a:extLst>
                <a:ext uri="{FF2B5EF4-FFF2-40B4-BE49-F238E27FC236}">
                  <a16:creationId xmlns:a16="http://schemas.microsoft.com/office/drawing/2014/main" id="{F386C691-F6AD-444D-B253-0F56DBBC766E}"/>
                </a:ext>
              </a:extLst>
            </p:cNvPr>
            <p:cNvSpPr txBox="1"/>
            <p:nvPr/>
          </p:nvSpPr>
          <p:spPr>
            <a:xfrm>
              <a:off x="2373905" y="6379887"/>
              <a:ext cx="2388502" cy="369332"/>
            </a:xfrm>
            <a:prstGeom prst="rect">
              <a:avLst/>
            </a:prstGeom>
            <a:noFill/>
          </p:spPr>
          <p:txBody>
            <a:bodyPr wrap="square" rtlCol="0">
              <a:spAutoFit/>
            </a:bodyPr>
            <a:lstStyle/>
            <a:p>
              <a:r>
                <a:rPr lang="zh-CN" altLang="en-US" b="1" dirty="0">
                  <a:solidFill>
                    <a:schemeClr val="bg1"/>
                  </a:solidFill>
                </a:rPr>
                <a:t>智慧跑道</a:t>
              </a:r>
            </a:p>
          </p:txBody>
        </p:sp>
        <p:sp>
          <p:nvSpPr>
            <p:cNvPr id="160" name="文本框 159">
              <a:extLst>
                <a:ext uri="{FF2B5EF4-FFF2-40B4-BE49-F238E27FC236}">
                  <a16:creationId xmlns:a16="http://schemas.microsoft.com/office/drawing/2014/main" id="{FA42E578-8355-4ED0-9F37-D0C24E68D505}"/>
                </a:ext>
              </a:extLst>
            </p:cNvPr>
            <p:cNvSpPr txBox="1"/>
            <p:nvPr/>
          </p:nvSpPr>
          <p:spPr>
            <a:xfrm>
              <a:off x="9328031" y="343190"/>
              <a:ext cx="2388502" cy="369332"/>
            </a:xfrm>
            <a:prstGeom prst="rect">
              <a:avLst/>
            </a:prstGeom>
            <a:noFill/>
          </p:spPr>
          <p:txBody>
            <a:bodyPr wrap="square" rtlCol="0">
              <a:spAutoFit/>
            </a:bodyPr>
            <a:lstStyle/>
            <a:p>
              <a:r>
                <a:rPr lang="zh-CN" altLang="en-US" b="1" dirty="0">
                  <a:solidFill>
                    <a:schemeClr val="bg1"/>
                  </a:solidFill>
                </a:rPr>
                <a:t>智慧跑道</a:t>
              </a:r>
            </a:p>
          </p:txBody>
        </p:sp>
        <p:sp>
          <p:nvSpPr>
            <p:cNvPr id="161" name="文本框 160">
              <a:extLst>
                <a:ext uri="{FF2B5EF4-FFF2-40B4-BE49-F238E27FC236}">
                  <a16:creationId xmlns:a16="http://schemas.microsoft.com/office/drawing/2014/main" id="{F54CD425-BFF6-4CB0-8A00-7C0C8E20C9C8}"/>
                </a:ext>
              </a:extLst>
            </p:cNvPr>
            <p:cNvSpPr txBox="1"/>
            <p:nvPr/>
          </p:nvSpPr>
          <p:spPr>
            <a:xfrm>
              <a:off x="9819786" y="6354176"/>
              <a:ext cx="2388502" cy="369332"/>
            </a:xfrm>
            <a:prstGeom prst="rect">
              <a:avLst/>
            </a:prstGeom>
            <a:noFill/>
          </p:spPr>
          <p:txBody>
            <a:bodyPr wrap="square" rtlCol="0">
              <a:spAutoFit/>
            </a:bodyPr>
            <a:lstStyle/>
            <a:p>
              <a:r>
                <a:rPr lang="zh-CN" altLang="en-US" b="1" dirty="0">
                  <a:solidFill>
                    <a:schemeClr val="bg1"/>
                  </a:solidFill>
                </a:rPr>
                <a:t>智慧跑道</a:t>
              </a:r>
            </a:p>
          </p:txBody>
        </p:sp>
        <p:pic>
          <p:nvPicPr>
            <p:cNvPr id="162" name="图片 161">
              <a:extLst>
                <a:ext uri="{FF2B5EF4-FFF2-40B4-BE49-F238E27FC236}">
                  <a16:creationId xmlns:a16="http://schemas.microsoft.com/office/drawing/2014/main" id="{68B0B988-277C-4EA2-BE52-987AC17688C0}"/>
                </a:ext>
              </a:extLst>
            </p:cNvPr>
            <p:cNvPicPr>
              <a:picLocks noChangeAspect="1"/>
            </p:cNvPicPr>
            <p:nvPr/>
          </p:nvPicPr>
          <p:blipFill>
            <a:blip r:embed="rId10"/>
            <a:stretch>
              <a:fillRect/>
            </a:stretch>
          </p:blipFill>
          <p:spPr>
            <a:xfrm>
              <a:off x="323458" y="284348"/>
              <a:ext cx="673357" cy="331418"/>
            </a:xfrm>
            <a:prstGeom prst="rect">
              <a:avLst/>
            </a:prstGeom>
          </p:spPr>
        </p:pic>
        <p:pic>
          <p:nvPicPr>
            <p:cNvPr id="163" name="图片 162">
              <a:extLst>
                <a:ext uri="{FF2B5EF4-FFF2-40B4-BE49-F238E27FC236}">
                  <a16:creationId xmlns:a16="http://schemas.microsoft.com/office/drawing/2014/main" id="{88895579-DDA0-4C5A-85DC-7372869AF910}"/>
                </a:ext>
              </a:extLst>
            </p:cNvPr>
            <p:cNvPicPr>
              <a:picLocks noChangeAspect="1"/>
            </p:cNvPicPr>
            <p:nvPr/>
          </p:nvPicPr>
          <p:blipFill>
            <a:blip r:embed="rId10"/>
            <a:stretch>
              <a:fillRect/>
            </a:stretch>
          </p:blipFill>
          <p:spPr>
            <a:xfrm>
              <a:off x="111491" y="6348665"/>
              <a:ext cx="673357" cy="331418"/>
            </a:xfrm>
            <a:prstGeom prst="rect">
              <a:avLst/>
            </a:prstGeom>
          </p:spPr>
        </p:pic>
        <p:pic>
          <p:nvPicPr>
            <p:cNvPr id="164" name="图片 163">
              <a:extLst>
                <a:ext uri="{FF2B5EF4-FFF2-40B4-BE49-F238E27FC236}">
                  <a16:creationId xmlns:a16="http://schemas.microsoft.com/office/drawing/2014/main" id="{F31C6B58-075E-45F6-BA38-165D220F51E7}"/>
                </a:ext>
              </a:extLst>
            </p:cNvPr>
            <p:cNvPicPr>
              <a:picLocks noChangeAspect="1"/>
            </p:cNvPicPr>
            <p:nvPr/>
          </p:nvPicPr>
          <p:blipFill>
            <a:blip r:embed="rId10"/>
            <a:stretch>
              <a:fillRect/>
            </a:stretch>
          </p:blipFill>
          <p:spPr>
            <a:xfrm flipH="1">
              <a:off x="11379854" y="285725"/>
              <a:ext cx="673357" cy="331418"/>
            </a:xfrm>
            <a:prstGeom prst="rect">
              <a:avLst/>
            </a:prstGeom>
          </p:spPr>
        </p:pic>
        <p:pic>
          <p:nvPicPr>
            <p:cNvPr id="165" name="图片 164">
              <a:extLst>
                <a:ext uri="{FF2B5EF4-FFF2-40B4-BE49-F238E27FC236}">
                  <a16:creationId xmlns:a16="http://schemas.microsoft.com/office/drawing/2014/main" id="{7B7CA1CC-6A64-454E-9325-FFD0DC157361}"/>
                </a:ext>
              </a:extLst>
            </p:cNvPr>
            <p:cNvPicPr>
              <a:picLocks noChangeAspect="1"/>
            </p:cNvPicPr>
            <p:nvPr/>
          </p:nvPicPr>
          <p:blipFill>
            <a:blip r:embed="rId10"/>
            <a:stretch>
              <a:fillRect/>
            </a:stretch>
          </p:blipFill>
          <p:spPr>
            <a:xfrm flipH="1">
              <a:off x="11467785" y="6447319"/>
              <a:ext cx="673357" cy="331418"/>
            </a:xfrm>
            <a:prstGeom prst="rect">
              <a:avLst/>
            </a:prstGeom>
          </p:spPr>
        </p:pic>
        <p:sp>
          <p:nvSpPr>
            <p:cNvPr id="166" name="文本框 165">
              <a:extLst>
                <a:ext uri="{FF2B5EF4-FFF2-40B4-BE49-F238E27FC236}">
                  <a16:creationId xmlns:a16="http://schemas.microsoft.com/office/drawing/2014/main" id="{2D9E667C-2F97-4B16-AAA5-C9B03F8F3F34}"/>
                </a:ext>
              </a:extLst>
            </p:cNvPr>
            <p:cNvSpPr txBox="1"/>
            <p:nvPr/>
          </p:nvSpPr>
          <p:spPr>
            <a:xfrm>
              <a:off x="7280831" y="2865702"/>
              <a:ext cx="1262192" cy="276999"/>
            </a:xfrm>
            <a:prstGeom prst="rect">
              <a:avLst/>
            </a:prstGeom>
            <a:noFill/>
          </p:spPr>
          <p:txBody>
            <a:bodyPr wrap="square" rtlCol="0">
              <a:spAutoFit/>
            </a:bodyPr>
            <a:lstStyle/>
            <a:p>
              <a:pPr algn="ctr"/>
              <a:r>
                <a:rPr lang="zh-CN" altLang="en-US" sz="1200" dirty="0">
                  <a:solidFill>
                    <a:schemeClr val="bg1"/>
                  </a:solidFill>
                  <a:latin typeface="微软雅黑" panose="020B0503020204020204" pitchFamily="34" charset="-122"/>
                  <a:ea typeface="微软雅黑" panose="020B0503020204020204" pitchFamily="34" charset="-122"/>
                </a:rPr>
                <a:t>脚踏车喷泉</a:t>
              </a:r>
            </a:p>
          </p:txBody>
        </p:sp>
        <p:sp>
          <p:nvSpPr>
            <p:cNvPr id="167" name="文本框 166">
              <a:extLst>
                <a:ext uri="{FF2B5EF4-FFF2-40B4-BE49-F238E27FC236}">
                  <a16:creationId xmlns:a16="http://schemas.microsoft.com/office/drawing/2014/main" id="{8870A895-4DA7-4414-AAE8-31FEC59AD397}"/>
                </a:ext>
              </a:extLst>
            </p:cNvPr>
            <p:cNvSpPr txBox="1"/>
            <p:nvPr/>
          </p:nvSpPr>
          <p:spPr>
            <a:xfrm>
              <a:off x="9350513" y="2873290"/>
              <a:ext cx="1670490" cy="276999"/>
            </a:xfrm>
            <a:prstGeom prst="rect">
              <a:avLst/>
            </a:prstGeom>
            <a:noFill/>
          </p:spPr>
          <p:txBody>
            <a:bodyPr wrap="square" rtlCol="0">
              <a:spAutoFit/>
            </a:bodyPr>
            <a:lstStyle/>
            <a:p>
              <a:pPr algn="ctr"/>
              <a:r>
                <a:rPr lang="en-US" altLang="zh-CN" sz="1200" dirty="0">
                  <a:solidFill>
                    <a:schemeClr val="bg1"/>
                  </a:solidFill>
                  <a:latin typeface="微软雅黑" panose="020B0503020204020204" pitchFamily="34" charset="-122"/>
                  <a:ea typeface="微软雅黑" panose="020B0503020204020204" pitchFamily="34" charset="-122"/>
                </a:rPr>
                <a:t>AR</a:t>
              </a:r>
              <a:r>
                <a:rPr lang="zh-CN" altLang="en-US" sz="1200" dirty="0">
                  <a:solidFill>
                    <a:schemeClr val="bg1"/>
                  </a:solidFill>
                  <a:latin typeface="微软雅黑" panose="020B0503020204020204" pitchFamily="34" charset="-122"/>
                  <a:ea typeface="微软雅黑" panose="020B0503020204020204" pitchFamily="34" charset="-122"/>
                </a:rPr>
                <a:t>互动太极</a:t>
              </a:r>
              <a:r>
                <a:rPr lang="en-US" altLang="zh-CN" sz="1200" dirty="0">
                  <a:solidFill>
                    <a:schemeClr val="bg1"/>
                  </a:solidFill>
                  <a:latin typeface="微软雅黑" panose="020B0503020204020204" pitchFamily="34" charset="-122"/>
                  <a:ea typeface="微软雅黑" panose="020B0503020204020204" pitchFamily="34" charset="-122"/>
                </a:rPr>
                <a:t>/</a:t>
              </a:r>
              <a:r>
                <a:rPr lang="zh-CN" altLang="en-US" sz="1200" dirty="0">
                  <a:solidFill>
                    <a:schemeClr val="bg1"/>
                  </a:solidFill>
                  <a:latin typeface="微软雅黑" panose="020B0503020204020204" pitchFamily="34" charset="-122"/>
                  <a:ea typeface="微软雅黑" panose="020B0503020204020204" pitchFamily="34" charset="-122"/>
                </a:rPr>
                <a:t>切水果</a:t>
              </a:r>
            </a:p>
          </p:txBody>
        </p:sp>
      </p:grpSp>
      <p:sp>
        <p:nvSpPr>
          <p:cNvPr id="169" name="文本框 168">
            <a:extLst>
              <a:ext uri="{FF2B5EF4-FFF2-40B4-BE49-F238E27FC236}">
                <a16:creationId xmlns:a16="http://schemas.microsoft.com/office/drawing/2014/main" id="{3ED97EDD-C6B1-4AB4-B994-F0D851FC43A4}"/>
              </a:ext>
            </a:extLst>
          </p:cNvPr>
          <p:cNvSpPr txBox="1"/>
          <p:nvPr/>
        </p:nvSpPr>
        <p:spPr>
          <a:xfrm>
            <a:off x="7631198" y="141264"/>
            <a:ext cx="3979298" cy="461665"/>
          </a:xfrm>
          <a:prstGeom prst="rect">
            <a:avLst/>
          </a:prstGeom>
          <a:noFill/>
        </p:spPr>
        <p:txBody>
          <a:bodyPr wrap="square" rtlCol="0">
            <a:spAutoFit/>
          </a:bodyPr>
          <a:lstStyle/>
          <a:p>
            <a:pPr algn="ctr"/>
            <a:r>
              <a:rPr lang="zh-CN" altLang="en-US" sz="2400" b="1" dirty="0">
                <a:solidFill>
                  <a:schemeClr val="accent1">
                    <a:lumMod val="75000"/>
                  </a:schemeClr>
                </a:solidFill>
                <a:latin typeface="微软雅黑" panose="020B0503020204020204" pitchFamily="34" charset="-122"/>
                <a:ea typeface="微软雅黑" panose="020B0503020204020204" pitchFamily="34" charset="-122"/>
              </a:rPr>
              <a:t>智慧公园园区全景概念图</a:t>
            </a:r>
          </a:p>
        </p:txBody>
      </p:sp>
    </p:spTree>
    <p:extLst>
      <p:ext uri="{BB962C8B-B14F-4D97-AF65-F5344CB8AC3E}">
        <p14:creationId xmlns:p14="http://schemas.microsoft.com/office/powerpoint/2010/main" val="294147116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a:extLst>
              <a:ext uri="{FF2B5EF4-FFF2-40B4-BE49-F238E27FC236}">
                <a16:creationId xmlns:a16="http://schemas.microsoft.com/office/drawing/2014/main" id="{FF2A83B4-8BEC-40C3-B791-030A10FCE401}"/>
              </a:ext>
            </a:extLst>
          </p:cNvPr>
          <p:cNvSpPr/>
          <p:nvPr/>
        </p:nvSpPr>
        <p:spPr>
          <a:xfrm>
            <a:off x="6961517" y="1518249"/>
            <a:ext cx="4278702" cy="2656936"/>
          </a:xfrm>
          <a:prstGeom prst="ellipse">
            <a:avLst/>
          </a:prstGeom>
          <a:solidFill>
            <a:srgbClr val="3D5A6B"/>
          </a:solidFill>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87064A4-D003-4CF6-BB64-02393A551F0B}"/>
              </a:ext>
            </a:extLst>
          </p:cNvPr>
          <p:cNvSpPr txBox="1"/>
          <p:nvPr/>
        </p:nvSpPr>
        <p:spPr>
          <a:xfrm>
            <a:off x="7847481" y="2072805"/>
            <a:ext cx="2371725" cy="584775"/>
          </a:xfrm>
          <a:prstGeom prst="rect">
            <a:avLst/>
          </a:prstGeom>
          <a:noFill/>
        </p:spPr>
        <p:txBody>
          <a:bodyPr wrap="square" rtlCol="0">
            <a:spAutoFit/>
          </a:bodyPr>
          <a:lstStyle/>
          <a:p>
            <a:pPr algn="ctr"/>
            <a:r>
              <a:rPr lang="zh-CN" altLang="en-US" sz="3200" dirty="0">
                <a:solidFill>
                  <a:schemeClr val="accent6">
                    <a:lumMod val="75000"/>
                  </a:schemeClr>
                </a:solidFill>
                <a:latin typeface="微软雅黑" panose="020B0503020204020204" pitchFamily="34" charset="-122"/>
                <a:ea typeface="微软雅黑" panose="020B0503020204020204" pitchFamily="34" charset="-122"/>
              </a:rPr>
              <a:t>智慧服务</a:t>
            </a:r>
          </a:p>
        </p:txBody>
      </p:sp>
      <p:sp>
        <p:nvSpPr>
          <p:cNvPr id="2" name="文本框 1">
            <a:extLst>
              <a:ext uri="{FF2B5EF4-FFF2-40B4-BE49-F238E27FC236}">
                <a16:creationId xmlns:a16="http://schemas.microsoft.com/office/drawing/2014/main" id="{982A2BFF-CF7F-4734-B773-87792FCE75C5}"/>
              </a:ext>
            </a:extLst>
          </p:cNvPr>
          <p:cNvSpPr txBox="1"/>
          <p:nvPr/>
        </p:nvSpPr>
        <p:spPr>
          <a:xfrm>
            <a:off x="6747343" y="2922493"/>
            <a:ext cx="457200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“以人为本”，贯穿游客出行全过程</a:t>
            </a:r>
          </a:p>
        </p:txBody>
      </p:sp>
      <p:pic>
        <p:nvPicPr>
          <p:cNvPr id="1028" name="Picture 4" descr="https://ss1.bdstatic.com/70cFuXSh_Q1YnxGkpoWK1HF6hhy/it/u=2550406000,966588295&amp;fm=26&amp;gp=0.jpg">
            <a:extLst>
              <a:ext uri="{FF2B5EF4-FFF2-40B4-BE49-F238E27FC236}">
                <a16:creationId xmlns:a16="http://schemas.microsoft.com/office/drawing/2014/main" id="{D5D2F6C9-0615-42EC-8460-372C6F68E4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5528" y="1006186"/>
            <a:ext cx="4701885" cy="34793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25018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圆角 20">
            <a:extLst>
              <a:ext uri="{FF2B5EF4-FFF2-40B4-BE49-F238E27FC236}">
                <a16:creationId xmlns:a16="http://schemas.microsoft.com/office/drawing/2014/main" id="{8947DABA-6613-4A9A-8A6A-72CA4E7A5C85}"/>
              </a:ext>
            </a:extLst>
          </p:cNvPr>
          <p:cNvSpPr/>
          <p:nvPr/>
        </p:nvSpPr>
        <p:spPr>
          <a:xfrm>
            <a:off x="190500" y="202923"/>
            <a:ext cx="3819525" cy="5835927"/>
          </a:xfrm>
          <a:prstGeom prst="roundRect">
            <a:avLst/>
          </a:prstGeom>
          <a:ln w="19050">
            <a:prstDash val="dashDot"/>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8635042" y="603033"/>
            <a:ext cx="3556957" cy="523220"/>
          </a:xfrm>
          <a:prstGeom prst="rect">
            <a:avLst/>
          </a:prstGeom>
          <a:noFill/>
        </p:spPr>
        <p:txBody>
          <a:bodyPr wrap="square" rtlCol="0">
            <a:spAutoFit/>
          </a:bodyPr>
          <a:lstStyle/>
          <a:p>
            <a:pPr algn="r"/>
            <a:r>
              <a:rPr lang="zh-CN" altLang="en-US" sz="1400" b="1" dirty="0">
                <a:solidFill>
                  <a:srgbClr val="F47A16"/>
                </a:solidFill>
                <a:latin typeface="微软雅黑" panose="020B0503020204020204" pitchFamily="34" charset="-122"/>
                <a:ea typeface="微软雅黑" panose="020B0503020204020204" pitchFamily="34" charset="-122"/>
              </a:rPr>
              <a:t>游客远程收看超高清直播</a:t>
            </a:r>
            <a:endParaRPr lang="en-US" altLang="zh-CN" sz="1400" b="1" dirty="0">
              <a:solidFill>
                <a:srgbClr val="F47A16"/>
              </a:solidFill>
              <a:latin typeface="微软雅黑" panose="020B0503020204020204" pitchFamily="34" charset="-122"/>
              <a:ea typeface="微软雅黑" panose="020B0503020204020204" pitchFamily="34" charset="-122"/>
            </a:endParaRPr>
          </a:p>
          <a:p>
            <a:pPr algn="r"/>
            <a:r>
              <a:rPr lang="zh-CN" altLang="en-US" sz="1400" b="1" dirty="0">
                <a:solidFill>
                  <a:srgbClr val="F47A16"/>
                </a:solidFill>
                <a:latin typeface="微软雅黑" panose="020B0503020204020204" pitchFamily="34" charset="-122"/>
                <a:ea typeface="微软雅黑" panose="020B0503020204020204" pitchFamily="34" charset="-122"/>
              </a:rPr>
              <a:t>“</a:t>
            </a:r>
            <a:r>
              <a:rPr lang="en-US" altLang="zh-CN" sz="1400" b="1" dirty="0">
                <a:solidFill>
                  <a:srgbClr val="F47A16"/>
                </a:solidFill>
                <a:latin typeface="微软雅黑" panose="020B0503020204020204" pitchFamily="34" charset="-122"/>
                <a:ea typeface="微软雅黑" panose="020B0503020204020204" pitchFamily="34" charset="-122"/>
              </a:rPr>
              <a:t>8K+5G</a:t>
            </a:r>
            <a:r>
              <a:rPr lang="zh-CN" altLang="en-US" sz="1400" b="1" dirty="0">
                <a:solidFill>
                  <a:srgbClr val="F47A16"/>
                </a:solidFill>
                <a:latin typeface="微软雅黑" panose="020B0503020204020204" pitchFamily="34" charset="-122"/>
                <a:ea typeface="微软雅黑" panose="020B0503020204020204" pitchFamily="34" charset="-122"/>
              </a:rPr>
              <a:t>”直播公园景区对外宣传的利器</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t>14</a:t>
            </a:fld>
            <a:endParaRPr lang="zh-CN" altLang="en-US"/>
          </a:p>
        </p:txBody>
      </p:sp>
      <p:pic>
        <p:nvPicPr>
          <p:cNvPr id="11" name="图片 10">
            <a:extLst>
              <a:ext uri="{FF2B5EF4-FFF2-40B4-BE49-F238E27FC236}">
                <a16:creationId xmlns:a16="http://schemas.microsoft.com/office/drawing/2014/main" id="{B80407BB-F493-4BBC-BAE6-F36D89B1A888}"/>
              </a:ext>
            </a:extLst>
          </p:cNvPr>
          <p:cNvPicPr>
            <a:picLocks noChangeAspect="1"/>
          </p:cNvPicPr>
          <p:nvPr/>
        </p:nvPicPr>
        <p:blipFill>
          <a:blip r:embed="rId2"/>
          <a:stretch>
            <a:fillRect/>
          </a:stretch>
        </p:blipFill>
        <p:spPr>
          <a:xfrm>
            <a:off x="1060670" y="460730"/>
            <a:ext cx="1996855" cy="2488998"/>
          </a:xfrm>
          <a:prstGeom prst="rect">
            <a:avLst/>
          </a:prstGeom>
        </p:spPr>
      </p:pic>
      <p:sp>
        <p:nvSpPr>
          <p:cNvPr id="2" name="文本框 1">
            <a:extLst>
              <a:ext uri="{FF2B5EF4-FFF2-40B4-BE49-F238E27FC236}">
                <a16:creationId xmlns:a16="http://schemas.microsoft.com/office/drawing/2014/main" id="{F7C97338-0890-489B-86AD-7BEF3D9E900A}"/>
              </a:ext>
            </a:extLst>
          </p:cNvPr>
          <p:cNvSpPr txBox="1"/>
          <p:nvPr/>
        </p:nvSpPr>
        <p:spPr>
          <a:xfrm>
            <a:off x="982771" y="3052287"/>
            <a:ext cx="215265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特色景观</a:t>
            </a:r>
          </a:p>
        </p:txBody>
      </p:sp>
      <p:sp>
        <p:nvSpPr>
          <p:cNvPr id="18" name="文本框 17">
            <a:extLst>
              <a:ext uri="{FF2B5EF4-FFF2-40B4-BE49-F238E27FC236}">
                <a16:creationId xmlns:a16="http://schemas.microsoft.com/office/drawing/2014/main" id="{EE325ED3-7F8C-492D-A9A3-DC0CC9666B2E}"/>
              </a:ext>
            </a:extLst>
          </p:cNvPr>
          <p:cNvSpPr txBox="1"/>
          <p:nvPr/>
        </p:nvSpPr>
        <p:spPr>
          <a:xfrm>
            <a:off x="1023937" y="5331410"/>
            <a:ext cx="2152650"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重要活动</a:t>
            </a:r>
          </a:p>
        </p:txBody>
      </p:sp>
      <p:sp>
        <p:nvSpPr>
          <p:cNvPr id="19" name="文本框 18">
            <a:extLst>
              <a:ext uri="{FF2B5EF4-FFF2-40B4-BE49-F238E27FC236}">
                <a16:creationId xmlns:a16="http://schemas.microsoft.com/office/drawing/2014/main" id="{236F765A-A880-44DA-BFB7-FB588D681D0F}"/>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游客出游前</a:t>
            </a:r>
          </a:p>
        </p:txBody>
      </p:sp>
      <p:pic>
        <p:nvPicPr>
          <p:cNvPr id="4" name="图片 3">
            <a:extLst>
              <a:ext uri="{FF2B5EF4-FFF2-40B4-BE49-F238E27FC236}">
                <a16:creationId xmlns:a16="http://schemas.microsoft.com/office/drawing/2014/main" id="{B4395689-18BF-4F54-90E2-50CBF1054738}"/>
              </a:ext>
            </a:extLst>
          </p:cNvPr>
          <p:cNvPicPr>
            <a:picLocks noChangeAspect="1"/>
          </p:cNvPicPr>
          <p:nvPr/>
        </p:nvPicPr>
        <p:blipFill>
          <a:blip r:embed="rId3"/>
          <a:stretch>
            <a:fillRect/>
          </a:stretch>
        </p:blipFill>
        <p:spPr>
          <a:xfrm>
            <a:off x="603465" y="3617380"/>
            <a:ext cx="2911263" cy="1563857"/>
          </a:xfrm>
          <a:prstGeom prst="rect">
            <a:avLst/>
          </a:prstGeom>
        </p:spPr>
      </p:pic>
      <p:pic>
        <p:nvPicPr>
          <p:cNvPr id="8194" name="Picture 2" descr="https://img.ledinside.cn/led/2019-07/1563962464_80038.jpg">
            <a:extLst>
              <a:ext uri="{FF2B5EF4-FFF2-40B4-BE49-F238E27FC236}">
                <a16:creationId xmlns:a16="http://schemas.microsoft.com/office/drawing/2014/main" id="{532F92AB-4D5C-472F-88EE-760E37073B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4863" y="1427897"/>
            <a:ext cx="6275279" cy="2498702"/>
          </a:xfrm>
          <a:prstGeom prst="rect">
            <a:avLst/>
          </a:prstGeom>
          <a:noFill/>
          <a:extLst>
            <a:ext uri="{909E8E84-426E-40DD-AFC4-6F175D3DCCD1}">
              <a14:hiddenFill xmlns:a14="http://schemas.microsoft.com/office/drawing/2010/main">
                <a:solidFill>
                  <a:srgbClr val="FFFFFF"/>
                </a:solidFill>
              </a14:hiddenFill>
            </a:ext>
          </a:extLst>
        </p:spPr>
      </p:pic>
      <p:sp>
        <p:nvSpPr>
          <p:cNvPr id="23" name="文本框 22">
            <a:extLst>
              <a:ext uri="{FF2B5EF4-FFF2-40B4-BE49-F238E27FC236}">
                <a16:creationId xmlns:a16="http://schemas.microsoft.com/office/drawing/2014/main" id="{447E0103-E9FD-47C7-9C56-0FA7BD25DE62}"/>
              </a:ext>
            </a:extLst>
          </p:cNvPr>
          <p:cNvSpPr txBox="1"/>
          <p:nvPr/>
        </p:nvSpPr>
        <p:spPr>
          <a:xfrm>
            <a:off x="603465" y="6165697"/>
            <a:ext cx="2771775" cy="369332"/>
          </a:xfrm>
          <a:prstGeom prst="rect">
            <a:avLst/>
          </a:prstGeom>
          <a:noFill/>
        </p:spPr>
        <p:txBody>
          <a:bodyPr wrap="square" rtlCol="0">
            <a:spAutoFit/>
          </a:bodyPr>
          <a:lstStyle/>
          <a:p>
            <a:pPr algn="ctr"/>
            <a:r>
              <a:rPr lang="en-US" altLang="zh-CN" dirty="0">
                <a:solidFill>
                  <a:srgbClr val="F47A16"/>
                </a:solidFill>
                <a:latin typeface="微软雅黑" panose="020B0503020204020204" pitchFamily="34" charset="-122"/>
                <a:ea typeface="微软雅黑" panose="020B0503020204020204" pitchFamily="34" charset="-122"/>
              </a:rPr>
              <a:t>8K </a:t>
            </a:r>
            <a:r>
              <a:rPr lang="zh-CN" altLang="en-US" dirty="0">
                <a:solidFill>
                  <a:srgbClr val="F47A16"/>
                </a:solidFill>
                <a:latin typeface="微软雅黑" panose="020B0503020204020204" pitchFamily="34" charset="-122"/>
                <a:ea typeface="微软雅黑" panose="020B0503020204020204" pitchFamily="34" charset="-122"/>
              </a:rPr>
              <a:t>视频源</a:t>
            </a:r>
          </a:p>
        </p:txBody>
      </p:sp>
      <p:grpSp>
        <p:nvGrpSpPr>
          <p:cNvPr id="35" name="组合 34">
            <a:extLst>
              <a:ext uri="{FF2B5EF4-FFF2-40B4-BE49-F238E27FC236}">
                <a16:creationId xmlns:a16="http://schemas.microsoft.com/office/drawing/2014/main" id="{2DF61881-A2B8-4330-909B-649A3E00849B}"/>
              </a:ext>
            </a:extLst>
          </p:cNvPr>
          <p:cNvGrpSpPr/>
          <p:nvPr/>
        </p:nvGrpSpPr>
        <p:grpSpPr>
          <a:xfrm>
            <a:off x="4790222" y="4305186"/>
            <a:ext cx="5934710" cy="276999"/>
            <a:chOff x="4743450" y="4816516"/>
            <a:chExt cx="5934710" cy="276999"/>
          </a:xfrm>
        </p:grpSpPr>
        <p:cxnSp>
          <p:nvCxnSpPr>
            <p:cNvPr id="25" name="直接连接符 24">
              <a:extLst>
                <a:ext uri="{FF2B5EF4-FFF2-40B4-BE49-F238E27FC236}">
                  <a16:creationId xmlns:a16="http://schemas.microsoft.com/office/drawing/2014/main" id="{5646BECA-DED5-4F3E-B653-60F5B0CD220C}"/>
                </a:ext>
              </a:extLst>
            </p:cNvPr>
            <p:cNvCxnSpPr>
              <a:cxnSpLocks/>
            </p:cNvCxnSpPr>
            <p:nvPr/>
          </p:nvCxnSpPr>
          <p:spPr>
            <a:xfrm>
              <a:off x="4743450" y="4943475"/>
              <a:ext cx="19716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0A524D55-EB18-424F-997D-D9F6DF8827B0}"/>
                </a:ext>
              </a:extLst>
            </p:cNvPr>
            <p:cNvCxnSpPr>
              <a:cxnSpLocks/>
            </p:cNvCxnSpPr>
            <p:nvPr/>
          </p:nvCxnSpPr>
          <p:spPr>
            <a:xfrm>
              <a:off x="8858249" y="4943475"/>
              <a:ext cx="181991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9" name="文本框 28">
              <a:extLst>
                <a:ext uri="{FF2B5EF4-FFF2-40B4-BE49-F238E27FC236}">
                  <a16:creationId xmlns:a16="http://schemas.microsoft.com/office/drawing/2014/main" id="{BFEFC985-A709-4299-99AF-B2AA7B065770}"/>
                </a:ext>
              </a:extLst>
            </p:cNvPr>
            <p:cNvSpPr txBox="1"/>
            <p:nvPr/>
          </p:nvSpPr>
          <p:spPr>
            <a:xfrm>
              <a:off x="6653213" y="4816516"/>
              <a:ext cx="2205035" cy="276999"/>
            </a:xfrm>
            <a:prstGeom prst="rect">
              <a:avLst/>
            </a:prstGeom>
            <a:noFill/>
          </p:spPr>
          <p:txBody>
            <a:bodyPr wrap="square" rtlCol="0">
              <a:spAutoFit/>
            </a:bodyPr>
            <a:lstStyle/>
            <a:p>
              <a:pPr algn="ctr"/>
              <a:r>
                <a:rPr lang="zh-CN" altLang="en-US" sz="1200" b="1" dirty="0">
                  <a:solidFill>
                    <a:srgbClr val="F47A16"/>
                  </a:solidFill>
                  <a:latin typeface="微软雅黑" panose="020B0503020204020204" pitchFamily="34" charset="-122"/>
                  <a:ea typeface="微软雅黑" panose="020B0503020204020204" pitchFamily="34" charset="-122"/>
                </a:rPr>
                <a:t>“大视频”直播清晰流畅</a:t>
              </a:r>
            </a:p>
          </p:txBody>
        </p:sp>
      </p:grpSp>
      <p:grpSp>
        <p:nvGrpSpPr>
          <p:cNvPr id="39" name="组合 38">
            <a:extLst>
              <a:ext uri="{FF2B5EF4-FFF2-40B4-BE49-F238E27FC236}">
                <a16:creationId xmlns:a16="http://schemas.microsoft.com/office/drawing/2014/main" id="{A2E56287-649F-46EB-83F8-2A3C22E12471}"/>
              </a:ext>
            </a:extLst>
          </p:cNvPr>
          <p:cNvGrpSpPr/>
          <p:nvPr/>
        </p:nvGrpSpPr>
        <p:grpSpPr>
          <a:xfrm>
            <a:off x="4790222" y="4721763"/>
            <a:ext cx="5981482" cy="276999"/>
            <a:chOff x="4743450" y="5550686"/>
            <a:chExt cx="5981482" cy="276999"/>
          </a:xfrm>
        </p:grpSpPr>
        <p:cxnSp>
          <p:nvCxnSpPr>
            <p:cNvPr id="36" name="直接连接符 35">
              <a:extLst>
                <a:ext uri="{FF2B5EF4-FFF2-40B4-BE49-F238E27FC236}">
                  <a16:creationId xmlns:a16="http://schemas.microsoft.com/office/drawing/2014/main" id="{506E07E9-E5B9-4536-9233-FEB3AD4E9D0A}"/>
                </a:ext>
              </a:extLst>
            </p:cNvPr>
            <p:cNvCxnSpPr>
              <a:cxnSpLocks/>
            </p:cNvCxnSpPr>
            <p:nvPr/>
          </p:nvCxnSpPr>
          <p:spPr>
            <a:xfrm>
              <a:off x="4743450" y="5676900"/>
              <a:ext cx="1971675"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3A3F59C-544D-4F0E-834A-31F432B4EABC}"/>
                </a:ext>
              </a:extLst>
            </p:cNvPr>
            <p:cNvCxnSpPr>
              <a:cxnSpLocks/>
            </p:cNvCxnSpPr>
            <p:nvPr/>
          </p:nvCxnSpPr>
          <p:spPr>
            <a:xfrm>
              <a:off x="8905021" y="5676900"/>
              <a:ext cx="1819911"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38" name="文本框 37">
              <a:extLst>
                <a:ext uri="{FF2B5EF4-FFF2-40B4-BE49-F238E27FC236}">
                  <a16:creationId xmlns:a16="http://schemas.microsoft.com/office/drawing/2014/main" id="{BF758612-D96D-44E3-9A58-E37DB32E823D}"/>
                </a:ext>
              </a:extLst>
            </p:cNvPr>
            <p:cNvSpPr txBox="1"/>
            <p:nvPr/>
          </p:nvSpPr>
          <p:spPr>
            <a:xfrm>
              <a:off x="6699986" y="5550686"/>
              <a:ext cx="2205035" cy="276999"/>
            </a:xfrm>
            <a:prstGeom prst="rect">
              <a:avLst/>
            </a:prstGeom>
            <a:noFill/>
          </p:spPr>
          <p:txBody>
            <a:bodyPr wrap="square" rtlCol="0">
              <a:spAutoFit/>
            </a:bodyPr>
            <a:lstStyle/>
            <a:p>
              <a:pPr algn="ctr"/>
              <a:r>
                <a:rPr lang="zh-CN" altLang="en-US" sz="1200" b="1" dirty="0">
                  <a:solidFill>
                    <a:srgbClr val="F47A16"/>
                  </a:solidFill>
                  <a:latin typeface="微软雅黑" panose="020B0503020204020204" pitchFamily="34" charset="-122"/>
                  <a:ea typeface="微软雅黑" panose="020B0503020204020204" pitchFamily="34" charset="-122"/>
                </a:rPr>
                <a:t>异地主持人连线不停顿</a:t>
              </a:r>
            </a:p>
          </p:txBody>
        </p:sp>
      </p:grpSp>
    </p:spTree>
    <p:extLst>
      <p:ext uri="{BB962C8B-B14F-4D97-AF65-F5344CB8AC3E}">
        <p14:creationId xmlns:p14="http://schemas.microsoft.com/office/powerpoint/2010/main" val="30210390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圆角 44">
            <a:extLst>
              <a:ext uri="{FF2B5EF4-FFF2-40B4-BE49-F238E27FC236}">
                <a16:creationId xmlns:a16="http://schemas.microsoft.com/office/drawing/2014/main" id="{4D88C710-C359-4241-BE9D-9AB4DD764090}"/>
              </a:ext>
            </a:extLst>
          </p:cNvPr>
          <p:cNvSpPr/>
          <p:nvPr/>
        </p:nvSpPr>
        <p:spPr>
          <a:xfrm>
            <a:off x="2423333" y="4183301"/>
            <a:ext cx="8648700" cy="2312749"/>
          </a:xfrm>
          <a:prstGeom prst="roundRect">
            <a:avLst/>
          </a:prstGeom>
          <a:ln>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44" name="矩形: 圆角 43">
            <a:extLst>
              <a:ext uri="{FF2B5EF4-FFF2-40B4-BE49-F238E27FC236}">
                <a16:creationId xmlns:a16="http://schemas.microsoft.com/office/drawing/2014/main" id="{A4BF4FC5-9BAF-4145-A8FA-500F4F1AF4FA}"/>
              </a:ext>
            </a:extLst>
          </p:cNvPr>
          <p:cNvSpPr/>
          <p:nvPr/>
        </p:nvSpPr>
        <p:spPr>
          <a:xfrm>
            <a:off x="2428875" y="1181100"/>
            <a:ext cx="8648700" cy="1517207"/>
          </a:xfrm>
          <a:prstGeom prst="roundRect">
            <a:avLst/>
          </a:prstGeom>
          <a:ln>
            <a:solidFill>
              <a:srgbClr val="92D050"/>
            </a:solidFill>
            <a:prstDash val="sysDot"/>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3" name="灯片编号占位符 2"/>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15</a:t>
            </a:fld>
            <a:endParaRPr lang="zh-CN" altLang="en-US">
              <a:latin typeface="微软雅黑" panose="020B0503020204020204" pitchFamily="34" charset="-122"/>
              <a:ea typeface="微软雅黑" panose="020B0503020204020204" pitchFamily="34" charset="-122"/>
            </a:endParaRPr>
          </a:p>
        </p:txBody>
      </p:sp>
      <p:grpSp>
        <p:nvGrpSpPr>
          <p:cNvPr id="26" name="组合 25">
            <a:extLst>
              <a:ext uri="{FF2B5EF4-FFF2-40B4-BE49-F238E27FC236}">
                <a16:creationId xmlns:a16="http://schemas.microsoft.com/office/drawing/2014/main" id="{B08F2D29-871E-4B1D-8939-66D1B20A8FBD}"/>
              </a:ext>
            </a:extLst>
          </p:cNvPr>
          <p:cNvGrpSpPr/>
          <p:nvPr/>
        </p:nvGrpSpPr>
        <p:grpSpPr>
          <a:xfrm>
            <a:off x="2747684" y="1450299"/>
            <a:ext cx="8082241" cy="1085850"/>
            <a:chOff x="490259" y="4796297"/>
            <a:chExt cx="8082241" cy="1085850"/>
          </a:xfrm>
        </p:grpSpPr>
        <p:pic>
          <p:nvPicPr>
            <p:cNvPr id="9" name="图片 8">
              <a:extLst>
                <a:ext uri="{FF2B5EF4-FFF2-40B4-BE49-F238E27FC236}">
                  <a16:creationId xmlns:a16="http://schemas.microsoft.com/office/drawing/2014/main" id="{9CDEAB91-D620-4A77-A916-3CCF2905F1C8}"/>
                </a:ext>
              </a:extLst>
            </p:cNvPr>
            <p:cNvPicPr>
              <a:picLocks noChangeAspect="1"/>
            </p:cNvPicPr>
            <p:nvPr/>
          </p:nvPicPr>
          <p:blipFill>
            <a:blip r:embed="rId3"/>
            <a:stretch>
              <a:fillRect/>
            </a:stretch>
          </p:blipFill>
          <p:spPr>
            <a:xfrm>
              <a:off x="5831204" y="4889520"/>
              <a:ext cx="821295" cy="899404"/>
            </a:xfrm>
            <a:prstGeom prst="rect">
              <a:avLst/>
            </a:prstGeom>
            <a:ln>
              <a:noFill/>
            </a:ln>
            <a:effectLst>
              <a:softEdge rad="112500"/>
            </a:effectLst>
          </p:spPr>
        </p:pic>
        <p:pic>
          <p:nvPicPr>
            <p:cNvPr id="11" name="图片 10">
              <a:extLst>
                <a:ext uri="{FF2B5EF4-FFF2-40B4-BE49-F238E27FC236}">
                  <a16:creationId xmlns:a16="http://schemas.microsoft.com/office/drawing/2014/main" id="{BF48844D-F1C3-4D76-A9A3-FCB273F8A9D0}"/>
                </a:ext>
              </a:extLst>
            </p:cNvPr>
            <p:cNvPicPr>
              <a:picLocks noChangeAspect="1"/>
            </p:cNvPicPr>
            <p:nvPr/>
          </p:nvPicPr>
          <p:blipFill>
            <a:blip r:embed="rId4"/>
            <a:stretch>
              <a:fillRect/>
            </a:stretch>
          </p:blipFill>
          <p:spPr>
            <a:xfrm>
              <a:off x="490259" y="4891919"/>
              <a:ext cx="865042" cy="894606"/>
            </a:xfrm>
            <a:prstGeom prst="rect">
              <a:avLst/>
            </a:prstGeom>
            <a:ln>
              <a:noFill/>
            </a:ln>
            <a:effectLst>
              <a:softEdge rad="112500"/>
            </a:effectLst>
          </p:spPr>
        </p:pic>
        <p:pic>
          <p:nvPicPr>
            <p:cNvPr id="12" name="图片 11">
              <a:extLst>
                <a:ext uri="{FF2B5EF4-FFF2-40B4-BE49-F238E27FC236}">
                  <a16:creationId xmlns:a16="http://schemas.microsoft.com/office/drawing/2014/main" id="{913B85FB-5916-40AA-A88D-34928E0FD736}"/>
                </a:ext>
              </a:extLst>
            </p:cNvPr>
            <p:cNvPicPr>
              <a:picLocks noChangeAspect="1"/>
            </p:cNvPicPr>
            <p:nvPr/>
          </p:nvPicPr>
          <p:blipFill>
            <a:blip r:embed="rId5"/>
            <a:stretch>
              <a:fillRect/>
            </a:stretch>
          </p:blipFill>
          <p:spPr>
            <a:xfrm>
              <a:off x="3930800" y="4950792"/>
              <a:ext cx="1118917" cy="776861"/>
            </a:xfrm>
            <a:prstGeom prst="rect">
              <a:avLst/>
            </a:prstGeom>
            <a:ln>
              <a:noFill/>
            </a:ln>
            <a:effectLst>
              <a:softEdge rad="112500"/>
            </a:effectLst>
          </p:spPr>
        </p:pic>
        <p:pic>
          <p:nvPicPr>
            <p:cNvPr id="14" name="图片 13">
              <a:extLst>
                <a:ext uri="{FF2B5EF4-FFF2-40B4-BE49-F238E27FC236}">
                  <a16:creationId xmlns:a16="http://schemas.microsoft.com/office/drawing/2014/main" id="{B9609B1F-44A1-4CAF-AF03-F8C92485F778}"/>
                </a:ext>
              </a:extLst>
            </p:cNvPr>
            <p:cNvPicPr>
              <a:picLocks noChangeAspect="1"/>
            </p:cNvPicPr>
            <p:nvPr/>
          </p:nvPicPr>
          <p:blipFill>
            <a:blip r:embed="rId6"/>
            <a:stretch>
              <a:fillRect/>
            </a:stretch>
          </p:blipFill>
          <p:spPr>
            <a:xfrm>
              <a:off x="2136788" y="4909443"/>
              <a:ext cx="1012525" cy="859559"/>
            </a:xfrm>
            <a:prstGeom prst="rect">
              <a:avLst/>
            </a:prstGeom>
            <a:ln>
              <a:noFill/>
            </a:ln>
            <a:effectLst>
              <a:softEdge rad="112500"/>
            </a:effectLst>
          </p:spPr>
        </p:pic>
        <p:pic>
          <p:nvPicPr>
            <p:cNvPr id="4" name="图片 3">
              <a:extLst>
                <a:ext uri="{FF2B5EF4-FFF2-40B4-BE49-F238E27FC236}">
                  <a16:creationId xmlns:a16="http://schemas.microsoft.com/office/drawing/2014/main" id="{620E51CE-DAE0-4C01-9C2A-86F02D5310D2}"/>
                </a:ext>
              </a:extLst>
            </p:cNvPr>
            <p:cNvPicPr>
              <a:picLocks noChangeAspect="1"/>
            </p:cNvPicPr>
            <p:nvPr/>
          </p:nvPicPr>
          <p:blipFill>
            <a:blip r:embed="rId7"/>
            <a:stretch>
              <a:fillRect/>
            </a:stretch>
          </p:blipFill>
          <p:spPr>
            <a:xfrm>
              <a:off x="7433985" y="4796297"/>
              <a:ext cx="1138515" cy="1085850"/>
            </a:xfrm>
            <a:prstGeom prst="ellipse">
              <a:avLst/>
            </a:prstGeom>
            <a:ln>
              <a:noFill/>
            </a:ln>
            <a:effectLst>
              <a:softEdge rad="112500"/>
            </a:effectLst>
          </p:spPr>
        </p:pic>
      </p:grpSp>
      <p:sp>
        <p:nvSpPr>
          <p:cNvPr id="25" name="文本框 24">
            <a:extLst>
              <a:ext uri="{FF2B5EF4-FFF2-40B4-BE49-F238E27FC236}">
                <a16:creationId xmlns:a16="http://schemas.microsoft.com/office/drawing/2014/main" id="{40166240-49F9-45C8-A92A-DB9BC2D24DC7}"/>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游客出游前</a:t>
            </a:r>
          </a:p>
        </p:txBody>
      </p:sp>
      <p:sp>
        <p:nvSpPr>
          <p:cNvPr id="27" name="矩形: 圆角 26">
            <a:extLst>
              <a:ext uri="{FF2B5EF4-FFF2-40B4-BE49-F238E27FC236}">
                <a16:creationId xmlns:a16="http://schemas.microsoft.com/office/drawing/2014/main" id="{4CAA116D-589B-472A-97A9-FD53864D64F2}"/>
              </a:ext>
            </a:extLst>
          </p:cNvPr>
          <p:cNvSpPr/>
          <p:nvPr/>
        </p:nvSpPr>
        <p:spPr>
          <a:xfrm>
            <a:off x="1114425" y="1175925"/>
            <a:ext cx="1646529" cy="485775"/>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出行</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早知晓</a:t>
            </a:r>
          </a:p>
        </p:txBody>
      </p:sp>
      <p:sp>
        <p:nvSpPr>
          <p:cNvPr id="36" name="矩形: 圆角 35">
            <a:extLst>
              <a:ext uri="{FF2B5EF4-FFF2-40B4-BE49-F238E27FC236}">
                <a16:creationId xmlns:a16="http://schemas.microsoft.com/office/drawing/2014/main" id="{3D105526-B343-40A2-A0CE-055E2997884E}"/>
              </a:ext>
            </a:extLst>
          </p:cNvPr>
          <p:cNvSpPr/>
          <p:nvPr/>
        </p:nvSpPr>
        <p:spPr>
          <a:xfrm>
            <a:off x="1114425" y="4153169"/>
            <a:ext cx="1745029" cy="485775"/>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预约</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安心玩</a:t>
            </a:r>
          </a:p>
        </p:txBody>
      </p:sp>
      <p:pic>
        <p:nvPicPr>
          <p:cNvPr id="39" name="图片 38">
            <a:extLst>
              <a:ext uri="{FF2B5EF4-FFF2-40B4-BE49-F238E27FC236}">
                <a16:creationId xmlns:a16="http://schemas.microsoft.com/office/drawing/2014/main" id="{D80B162D-DDC9-4D5A-B84A-5DF2FCF92C17}"/>
              </a:ext>
            </a:extLst>
          </p:cNvPr>
          <p:cNvPicPr>
            <a:picLocks noChangeAspect="1"/>
          </p:cNvPicPr>
          <p:nvPr/>
        </p:nvPicPr>
        <p:blipFill>
          <a:blip r:embed="rId8"/>
          <a:stretch>
            <a:fillRect/>
          </a:stretch>
        </p:blipFill>
        <p:spPr>
          <a:xfrm>
            <a:off x="3341400" y="4656579"/>
            <a:ext cx="1329008" cy="1517207"/>
          </a:xfrm>
          <a:prstGeom prst="rect">
            <a:avLst/>
          </a:prstGeom>
        </p:spPr>
      </p:pic>
      <p:pic>
        <p:nvPicPr>
          <p:cNvPr id="40" name="图片 39">
            <a:extLst>
              <a:ext uri="{FF2B5EF4-FFF2-40B4-BE49-F238E27FC236}">
                <a16:creationId xmlns:a16="http://schemas.microsoft.com/office/drawing/2014/main" id="{6C60CD26-DBCB-40C2-A435-ED64FFCC3BE1}"/>
              </a:ext>
            </a:extLst>
          </p:cNvPr>
          <p:cNvPicPr>
            <a:picLocks noChangeAspect="1"/>
          </p:cNvPicPr>
          <p:nvPr/>
        </p:nvPicPr>
        <p:blipFill>
          <a:blip r:embed="rId9"/>
          <a:stretch>
            <a:fillRect/>
          </a:stretch>
        </p:blipFill>
        <p:spPr>
          <a:xfrm>
            <a:off x="9080511" y="4506206"/>
            <a:ext cx="1267894" cy="1866106"/>
          </a:xfrm>
          <a:prstGeom prst="rect">
            <a:avLst/>
          </a:prstGeom>
        </p:spPr>
      </p:pic>
      <p:pic>
        <p:nvPicPr>
          <p:cNvPr id="41" name="图片 40">
            <a:extLst>
              <a:ext uri="{FF2B5EF4-FFF2-40B4-BE49-F238E27FC236}">
                <a16:creationId xmlns:a16="http://schemas.microsoft.com/office/drawing/2014/main" id="{622988A6-1AF6-42ED-9716-29366B2070F7}"/>
              </a:ext>
            </a:extLst>
          </p:cNvPr>
          <p:cNvPicPr>
            <a:picLocks noChangeAspect="1"/>
          </p:cNvPicPr>
          <p:nvPr/>
        </p:nvPicPr>
        <p:blipFill>
          <a:blip r:embed="rId10"/>
          <a:stretch>
            <a:fillRect/>
          </a:stretch>
        </p:blipFill>
        <p:spPr>
          <a:xfrm>
            <a:off x="5905501" y="4750215"/>
            <a:ext cx="2183128" cy="1423571"/>
          </a:xfrm>
          <a:prstGeom prst="rect">
            <a:avLst/>
          </a:prstGeom>
        </p:spPr>
      </p:pic>
      <p:sp>
        <p:nvSpPr>
          <p:cNvPr id="47" name="文本框 46">
            <a:extLst>
              <a:ext uri="{FF2B5EF4-FFF2-40B4-BE49-F238E27FC236}">
                <a16:creationId xmlns:a16="http://schemas.microsoft.com/office/drawing/2014/main" id="{ACBBF5D8-0B70-4740-9609-073A2D5BE9C2}"/>
              </a:ext>
            </a:extLst>
          </p:cNvPr>
          <p:cNvSpPr txBox="1"/>
          <p:nvPr/>
        </p:nvSpPr>
        <p:spPr>
          <a:xfrm>
            <a:off x="9538448" y="603033"/>
            <a:ext cx="2653552"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出行计划</a:t>
            </a:r>
            <a:r>
              <a:rPr lang="en-US" altLang="zh-CN" sz="1400" b="1" dirty="0">
                <a:solidFill>
                  <a:srgbClr val="F47A16"/>
                </a:solidFill>
                <a:latin typeface="微软雅黑" panose="020B0503020204020204" pitchFamily="34" charset="-122"/>
                <a:ea typeface="微软雅黑" panose="020B0503020204020204" pitchFamily="34" charset="-122"/>
              </a:rPr>
              <a:t>—</a:t>
            </a:r>
            <a:r>
              <a:rPr lang="zh-CN" altLang="en-US" sz="1400" b="1" dirty="0">
                <a:solidFill>
                  <a:srgbClr val="F47A16"/>
                </a:solidFill>
                <a:latin typeface="微软雅黑" panose="020B0503020204020204" pitchFamily="34" charset="-122"/>
                <a:ea typeface="微软雅黑" panose="020B0503020204020204" pitchFamily="34" charset="-122"/>
              </a:rPr>
              <a:t>充分准备合理规划</a:t>
            </a:r>
          </a:p>
        </p:txBody>
      </p:sp>
      <p:sp>
        <p:nvSpPr>
          <p:cNvPr id="49" name="文本框 48">
            <a:extLst>
              <a:ext uri="{FF2B5EF4-FFF2-40B4-BE49-F238E27FC236}">
                <a16:creationId xmlns:a16="http://schemas.microsoft.com/office/drawing/2014/main" id="{49AE839D-3FB5-49D8-B45D-BB27A98F309A}"/>
              </a:ext>
            </a:extLst>
          </p:cNvPr>
          <p:cNvSpPr txBox="1"/>
          <p:nvPr/>
        </p:nvSpPr>
        <p:spPr>
          <a:xfrm>
            <a:off x="4177111" y="704833"/>
            <a:ext cx="4528739"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出门是否要带雨伞？公交车还是自驾呢？</a:t>
            </a:r>
            <a:endParaRPr lang="en-US" altLang="zh-CN" dirty="0">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B63C2EA4-D9BA-4A8E-97C8-6ADD6613DA81}"/>
              </a:ext>
            </a:extLst>
          </p:cNvPr>
          <p:cNvSpPr txBox="1"/>
          <p:nvPr/>
        </p:nvSpPr>
        <p:spPr>
          <a:xfrm>
            <a:off x="4177110" y="3734656"/>
            <a:ext cx="4528739"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有没有停车位，要排很长队？会不会下饺子？</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5246372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1"/>
          <p:cNvSpPr txBox="1">
            <a:spLocks noChangeArrowheads="1"/>
          </p:cNvSpPr>
          <p:nvPr/>
        </p:nvSpPr>
        <p:spPr bwMode="auto">
          <a:xfrm>
            <a:off x="9854820" y="936463"/>
            <a:ext cx="224574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蚊子密度辅助提醒</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16</a:t>
            </a:fld>
            <a:endParaRPr lang="zh-CN" altLang="en-US">
              <a:latin typeface="微软雅黑" panose="020B0503020204020204" pitchFamily="34" charset="-122"/>
              <a:ea typeface="微软雅黑" panose="020B0503020204020204" pitchFamily="34" charset="-122"/>
            </a:endParaRPr>
          </a:p>
        </p:txBody>
      </p:sp>
      <p:pic>
        <p:nvPicPr>
          <p:cNvPr id="2" name="图片 1">
            <a:extLst>
              <a:ext uri="{FF2B5EF4-FFF2-40B4-BE49-F238E27FC236}">
                <a16:creationId xmlns:a16="http://schemas.microsoft.com/office/drawing/2014/main" id="{D95676C3-0C7F-4CB3-8171-84685FE5B6C0}"/>
              </a:ext>
            </a:extLst>
          </p:cNvPr>
          <p:cNvPicPr>
            <a:picLocks noChangeAspect="1"/>
          </p:cNvPicPr>
          <p:nvPr/>
        </p:nvPicPr>
        <p:blipFill>
          <a:blip r:embed="rId2"/>
          <a:stretch>
            <a:fillRect/>
          </a:stretch>
        </p:blipFill>
        <p:spPr>
          <a:xfrm>
            <a:off x="693887" y="1121128"/>
            <a:ext cx="4040445" cy="521066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12CB3BCC-3D93-4653-8F91-C10544E5FF71}"/>
              </a:ext>
            </a:extLst>
          </p:cNvPr>
          <p:cNvSpPr txBox="1"/>
          <p:nvPr/>
        </p:nvSpPr>
        <p:spPr>
          <a:xfrm>
            <a:off x="5296619" y="1319842"/>
            <a:ext cx="4779034" cy="2120902"/>
          </a:xfrm>
          <a:prstGeom prst="rect">
            <a:avLst/>
          </a:prstGeom>
          <a:noFill/>
        </p:spPr>
        <p:txBody>
          <a:bodyPr wrap="square" rtlCol="0">
            <a:spAutoFit/>
          </a:bodyPr>
          <a:lstStyle/>
          <a:p>
            <a:pPr>
              <a:lnSpc>
                <a:spcPct val="150000"/>
              </a:lnSpc>
            </a:pPr>
            <a:r>
              <a:rPr lang="zh-CN" altLang="en-US" b="1" dirty="0">
                <a:solidFill>
                  <a:srgbClr val="F47A16"/>
                </a:solidFill>
                <a:latin typeface="微软雅黑" panose="020B0503020204020204" pitchFamily="34" charset="-122"/>
                <a:ea typeface="微软雅黑" panose="020B0503020204020204" pitchFamily="34" charset="-122"/>
              </a:rPr>
              <a:t>辅助蚊子密度提示：</a:t>
            </a:r>
            <a:endParaRPr lang="en-US" altLang="zh-CN" b="1" dirty="0">
              <a:solidFill>
                <a:srgbClr val="F47A16"/>
              </a:solidFill>
              <a:latin typeface="微软雅黑" panose="020B0503020204020204" pitchFamily="34" charset="-122"/>
              <a:ea typeface="微软雅黑" panose="020B0503020204020204" pitchFamily="34" charset="-122"/>
            </a:endParaRPr>
          </a:p>
          <a:p>
            <a:pPr>
              <a:lnSpc>
                <a:spcPct val="150000"/>
              </a:lnSpc>
            </a:pPr>
            <a:r>
              <a:rPr lang="zh-CN" altLang="en-US" dirty="0">
                <a:latin typeface="微软雅黑" panose="020B0503020204020204" pitchFamily="34" charset="-122"/>
                <a:ea typeface="微软雅黑" panose="020B0503020204020204" pitchFamily="34" charset="-122"/>
              </a:rPr>
              <a:t>根据温度、湿度、天气等指标，通过数据分析，预测蚊子密度。</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a:lnSpc>
                <a:spcPct val="150000"/>
              </a:lnSpc>
            </a:pPr>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AD119BE-5818-4A23-A6E1-EE01BBB241F2}"/>
              </a:ext>
            </a:extLst>
          </p:cNvPr>
          <p:cNvPicPr>
            <a:picLocks noChangeAspect="1"/>
          </p:cNvPicPr>
          <p:nvPr/>
        </p:nvPicPr>
        <p:blipFill>
          <a:blip r:embed="rId3"/>
          <a:stretch>
            <a:fillRect/>
          </a:stretch>
        </p:blipFill>
        <p:spPr>
          <a:xfrm>
            <a:off x="5359127" y="4053495"/>
            <a:ext cx="5710000" cy="2372878"/>
          </a:xfrm>
          <a:prstGeom prst="rect">
            <a:avLst/>
          </a:prstGeom>
        </p:spPr>
      </p:pic>
      <p:sp>
        <p:nvSpPr>
          <p:cNvPr id="8" name="文本框 7">
            <a:extLst>
              <a:ext uri="{FF2B5EF4-FFF2-40B4-BE49-F238E27FC236}">
                <a16:creationId xmlns:a16="http://schemas.microsoft.com/office/drawing/2014/main" id="{890CDFF7-E500-4DCE-A41F-3965A7F26019}"/>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游客出游前</a:t>
            </a:r>
          </a:p>
        </p:txBody>
      </p:sp>
      <p:sp>
        <p:nvSpPr>
          <p:cNvPr id="9" name="文本框 8">
            <a:extLst>
              <a:ext uri="{FF2B5EF4-FFF2-40B4-BE49-F238E27FC236}">
                <a16:creationId xmlns:a16="http://schemas.microsoft.com/office/drawing/2014/main" id="{8DA72203-C3C6-4536-9942-8A714760699C}"/>
              </a:ext>
            </a:extLst>
          </p:cNvPr>
          <p:cNvSpPr txBox="1"/>
          <p:nvPr/>
        </p:nvSpPr>
        <p:spPr>
          <a:xfrm>
            <a:off x="9538448" y="603033"/>
            <a:ext cx="2653552"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出行计划</a:t>
            </a:r>
            <a:r>
              <a:rPr lang="en-US" altLang="zh-CN" sz="1400" b="1" dirty="0">
                <a:solidFill>
                  <a:srgbClr val="F47A16"/>
                </a:solidFill>
                <a:latin typeface="微软雅黑" panose="020B0503020204020204" pitchFamily="34" charset="-122"/>
                <a:ea typeface="微软雅黑" panose="020B0503020204020204" pitchFamily="34" charset="-122"/>
              </a:rPr>
              <a:t>—</a:t>
            </a:r>
            <a:r>
              <a:rPr lang="zh-CN" altLang="en-US" sz="1400" b="1" dirty="0">
                <a:solidFill>
                  <a:srgbClr val="F47A16"/>
                </a:solidFill>
                <a:latin typeface="微软雅黑" panose="020B0503020204020204" pitchFamily="34" charset="-122"/>
                <a:ea typeface="微软雅黑" panose="020B0503020204020204" pitchFamily="34" charset="-122"/>
              </a:rPr>
              <a:t>充分准备合理规划</a:t>
            </a:r>
          </a:p>
        </p:txBody>
      </p:sp>
    </p:spTree>
    <p:extLst>
      <p:ext uri="{BB962C8B-B14F-4D97-AF65-F5344CB8AC3E}">
        <p14:creationId xmlns:p14="http://schemas.microsoft.com/office/powerpoint/2010/main" val="42711863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矩形 9"/>
          <p:cNvSpPr/>
          <p:nvPr/>
        </p:nvSpPr>
        <p:spPr>
          <a:xfrm>
            <a:off x="763895" y="6178748"/>
            <a:ext cx="10664209" cy="307777"/>
          </a:xfrm>
          <a:prstGeom prst="rect">
            <a:avLst/>
          </a:prstGeom>
        </p:spPr>
        <p:txBody>
          <a:bodyPr wrap="square">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VR</a:t>
            </a:r>
            <a:r>
              <a:rPr lang="zh-CN" altLang="en-US" sz="1400" b="1" dirty="0">
                <a:solidFill>
                  <a:srgbClr val="F47A16"/>
                </a:solidFill>
                <a:latin typeface="微软雅黑" panose="020B0503020204020204" pitchFamily="34" charset="-122"/>
                <a:ea typeface="微软雅黑" panose="020B0503020204020204" pitchFamily="34" charset="-122"/>
              </a:rPr>
              <a:t>超高清虚拟公园</a:t>
            </a:r>
            <a:r>
              <a:rPr lang="zh-CN" altLang="en-US" sz="1400" dirty="0">
                <a:solidFill>
                  <a:srgbClr val="333333"/>
                </a:solidFill>
                <a:latin typeface="微软雅黑" panose="020B0503020204020204" pitchFamily="34" charset="-122"/>
                <a:ea typeface="微软雅黑" panose="020B0503020204020204" pitchFamily="34" charset="-122"/>
              </a:rPr>
              <a:t>，天使视角</a:t>
            </a:r>
            <a:r>
              <a:rPr lang="en-US" altLang="zh-CN" sz="1400" dirty="0">
                <a:solidFill>
                  <a:srgbClr val="333333"/>
                </a:solidFill>
                <a:latin typeface="微软雅黑" panose="020B0503020204020204" pitchFamily="34" charset="-122"/>
                <a:ea typeface="微软雅黑" panose="020B0503020204020204" pitchFamily="34" charset="-122"/>
              </a:rPr>
              <a:t>720°</a:t>
            </a:r>
            <a:r>
              <a:rPr lang="zh-CN" altLang="en-US" sz="1400" dirty="0">
                <a:solidFill>
                  <a:srgbClr val="333333"/>
                </a:solidFill>
                <a:latin typeface="微软雅黑" panose="020B0503020204020204" pitchFamily="34" charset="-122"/>
                <a:ea typeface="微软雅黑" panose="020B0503020204020204" pitchFamily="34" charset="-122"/>
              </a:rPr>
              <a:t>环视公园，</a:t>
            </a:r>
            <a:r>
              <a:rPr lang="zh-CN" altLang="en-US" sz="1400" b="1" dirty="0">
                <a:solidFill>
                  <a:srgbClr val="F47A16"/>
                </a:solidFill>
                <a:latin typeface="微软雅黑" panose="020B0503020204020204" pitchFamily="34" charset="-122"/>
                <a:ea typeface="微软雅黑" panose="020B0503020204020204" pitchFamily="34" charset="-122"/>
              </a:rPr>
              <a:t>无眩晕感。</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17</a:t>
            </a:fld>
            <a:endParaRPr lang="zh-CN" altLang="en-US" dirty="0">
              <a:latin typeface="微软雅黑" panose="020B0503020204020204" pitchFamily="34" charset="-122"/>
              <a:ea typeface="微软雅黑" panose="020B0503020204020204" pitchFamily="34" charset="-122"/>
            </a:endParaRPr>
          </a:p>
        </p:txBody>
      </p:sp>
      <p:pic>
        <p:nvPicPr>
          <p:cNvPr id="20" name="图片 19">
            <a:extLst>
              <a:ext uri="{FF2B5EF4-FFF2-40B4-BE49-F238E27FC236}">
                <a16:creationId xmlns:a16="http://schemas.microsoft.com/office/drawing/2014/main" id="{44A64510-FEEF-47FD-BE37-40EBDF587AA7}"/>
              </a:ext>
            </a:extLst>
          </p:cNvPr>
          <p:cNvPicPr>
            <a:picLocks noChangeAspect="1"/>
          </p:cNvPicPr>
          <p:nvPr/>
        </p:nvPicPr>
        <p:blipFill>
          <a:blip r:embed="rId2"/>
          <a:stretch>
            <a:fillRect/>
          </a:stretch>
        </p:blipFill>
        <p:spPr>
          <a:xfrm>
            <a:off x="6685746" y="1250746"/>
            <a:ext cx="3191679" cy="4708399"/>
          </a:xfrm>
          <a:prstGeom prst="rect">
            <a:avLst/>
          </a:prstGeom>
        </p:spPr>
      </p:pic>
      <p:sp>
        <p:nvSpPr>
          <p:cNvPr id="22" name="文本框 21">
            <a:extLst>
              <a:ext uri="{FF2B5EF4-FFF2-40B4-BE49-F238E27FC236}">
                <a16:creationId xmlns:a16="http://schemas.microsoft.com/office/drawing/2014/main" id="{3D2B6315-0D05-4A9C-ADBA-88B4E6A461D6}"/>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游客出游前</a:t>
            </a:r>
          </a:p>
        </p:txBody>
      </p:sp>
      <p:sp>
        <p:nvSpPr>
          <p:cNvPr id="23" name="文本框 22">
            <a:extLst>
              <a:ext uri="{FF2B5EF4-FFF2-40B4-BE49-F238E27FC236}">
                <a16:creationId xmlns:a16="http://schemas.microsoft.com/office/drawing/2014/main" id="{D6D01B3B-E9A5-494D-8D47-F725B1616197}"/>
              </a:ext>
            </a:extLst>
          </p:cNvPr>
          <p:cNvSpPr txBox="1"/>
          <p:nvPr/>
        </p:nvSpPr>
        <p:spPr>
          <a:xfrm>
            <a:off x="10605906" y="603033"/>
            <a:ext cx="1586094"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VR</a:t>
            </a:r>
            <a:r>
              <a:rPr lang="zh-CN" altLang="en-US" sz="1400" b="1" dirty="0">
                <a:solidFill>
                  <a:srgbClr val="F47A16"/>
                </a:solidFill>
                <a:latin typeface="微软雅黑" panose="020B0503020204020204" pitchFamily="34" charset="-122"/>
                <a:ea typeface="微软雅黑" panose="020B0503020204020204" pitchFamily="34" charset="-122"/>
              </a:rPr>
              <a:t>虚拟数字公园</a:t>
            </a:r>
          </a:p>
        </p:txBody>
      </p:sp>
      <p:pic>
        <p:nvPicPr>
          <p:cNvPr id="24" name="图片 23">
            <a:extLst>
              <a:ext uri="{FF2B5EF4-FFF2-40B4-BE49-F238E27FC236}">
                <a16:creationId xmlns:a16="http://schemas.microsoft.com/office/drawing/2014/main" id="{2A480351-58C9-4706-92B6-A466C785DF8D}"/>
              </a:ext>
            </a:extLst>
          </p:cNvPr>
          <p:cNvPicPr>
            <a:picLocks noChangeAspect="1"/>
          </p:cNvPicPr>
          <p:nvPr/>
        </p:nvPicPr>
        <p:blipFill>
          <a:blip r:embed="rId3"/>
          <a:stretch>
            <a:fillRect/>
          </a:stretch>
        </p:blipFill>
        <p:spPr>
          <a:xfrm>
            <a:off x="1423018" y="1811708"/>
            <a:ext cx="4999703" cy="3586474"/>
          </a:xfrm>
          <a:prstGeom prst="rect">
            <a:avLst/>
          </a:prstGeom>
          <a:ln>
            <a:solidFill>
              <a:schemeClr val="bg1">
                <a:lumMod val="85000"/>
              </a:schemeClr>
            </a:solidFill>
          </a:ln>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p:cNvSpPr/>
          <p:nvPr/>
        </p:nvSpPr>
        <p:spPr>
          <a:xfrm>
            <a:off x="7152118" y="2281562"/>
            <a:ext cx="1581546" cy="52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11"/>
          <p:cNvSpPr txBox="1">
            <a:spLocks noChangeArrowheads="1"/>
          </p:cNvSpPr>
          <p:nvPr/>
        </p:nvSpPr>
        <p:spPr bwMode="auto">
          <a:xfrm>
            <a:off x="7152118" y="260648"/>
            <a:ext cx="646327" cy="400108"/>
          </a:xfrm>
          <a:prstGeom prst="rect">
            <a:avLst/>
          </a:prstGeom>
          <a:noFill/>
          <a:ln>
            <a:noFill/>
          </a:ln>
        </p:spPr>
        <p:txBody>
          <a:bodyPr wrap="none" lIns="91438" tIns="45719" rIns="91438" bIns="4571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      </a:t>
            </a:r>
          </a:p>
        </p:txBody>
      </p:sp>
      <p:sp>
        <p:nvSpPr>
          <p:cNvPr id="13" name="文本框 12"/>
          <p:cNvSpPr txBox="1"/>
          <p:nvPr/>
        </p:nvSpPr>
        <p:spPr>
          <a:xfrm>
            <a:off x="9066827" y="1383486"/>
            <a:ext cx="2930013" cy="336739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减少公园方人力消耗，加快和方便游客入园，适应现代化公园控制策略，通过多功能闸机，实现无人化入园服务。</a:t>
            </a:r>
            <a:endParaRPr lang="en-US" altLang="zh-CN" dirty="0">
              <a:latin typeface="微软雅黑" panose="020B0503020204020204" pitchFamily="34" charset="-122"/>
              <a:ea typeface="微软雅黑" panose="020B0503020204020204" pitchFamily="34" charset="-122"/>
            </a:endParaRPr>
          </a:p>
          <a:p>
            <a:pPr>
              <a:lnSpc>
                <a:spcPct val="150000"/>
              </a:lnSpc>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支持</a:t>
            </a:r>
            <a:r>
              <a:rPr lang="en-US" altLang="zh-CN" dirty="0">
                <a:latin typeface="微软雅黑" panose="020B0503020204020204" pitchFamily="34" charset="-122"/>
                <a:ea typeface="微软雅黑" panose="020B0503020204020204" pitchFamily="34" charset="-122"/>
              </a:rPr>
              <a:t>RFID</a:t>
            </a:r>
            <a:r>
              <a:rPr lang="zh-CN" altLang="en-US" dirty="0">
                <a:latin typeface="微软雅黑" panose="020B0503020204020204" pitchFamily="34" charset="-122"/>
                <a:ea typeface="微软雅黑" panose="020B0503020204020204" pitchFamily="34" charset="-122"/>
              </a:rPr>
              <a:t>、二维码、身份证等多种入园模式。</a:t>
            </a:r>
            <a:endParaRPr lang="en-US" altLang="zh-CN"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130" y="1010067"/>
            <a:ext cx="6242265" cy="5201888"/>
          </a:xfrm>
          <a:prstGeom prst="rect">
            <a:avLst/>
          </a:prstGeom>
        </p:spPr>
      </p:pic>
      <p:sp>
        <p:nvSpPr>
          <p:cNvPr id="8" name="文本框 7"/>
          <p:cNvSpPr txBox="1"/>
          <p:nvPr/>
        </p:nvSpPr>
        <p:spPr>
          <a:xfrm>
            <a:off x="7173329" y="2363226"/>
            <a:ext cx="1561316" cy="369332"/>
          </a:xfrm>
          <a:prstGeom prst="rect">
            <a:avLst/>
          </a:prstGeom>
          <a:noFill/>
        </p:spPr>
        <p:txBody>
          <a:bodyPr wrap="square" rtlCol="0">
            <a:spAutoFit/>
          </a:bodyPr>
          <a:lstStyle/>
          <a:p>
            <a:pPr algn="ctr"/>
            <a:r>
              <a:rPr lang="zh-CN" altLang="en-US" b="1" dirty="0">
                <a:solidFill>
                  <a:schemeClr val="bg1"/>
                </a:solidFill>
              </a:rPr>
              <a:t> 二维码识别</a:t>
            </a:r>
          </a:p>
        </p:txBody>
      </p:sp>
      <p:cxnSp>
        <p:nvCxnSpPr>
          <p:cNvPr id="19" name="直接连接符 18"/>
          <p:cNvCxnSpPr/>
          <p:nvPr/>
        </p:nvCxnSpPr>
        <p:spPr>
          <a:xfrm>
            <a:off x="5218752" y="3570303"/>
            <a:ext cx="1933366"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21" name="矩形: 圆角 20"/>
          <p:cNvSpPr/>
          <p:nvPr/>
        </p:nvSpPr>
        <p:spPr>
          <a:xfrm>
            <a:off x="7172774" y="3308428"/>
            <a:ext cx="1560890" cy="52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7215499" y="3385637"/>
            <a:ext cx="1476977" cy="369332"/>
          </a:xfrm>
          <a:prstGeom prst="rect">
            <a:avLst/>
          </a:prstGeom>
          <a:noFill/>
        </p:spPr>
        <p:txBody>
          <a:bodyPr wrap="square" rtlCol="0">
            <a:spAutoFit/>
          </a:bodyPr>
          <a:lstStyle/>
          <a:p>
            <a:pPr algn="ctr"/>
            <a:r>
              <a:rPr lang="zh-CN" altLang="en-US" b="1" dirty="0">
                <a:solidFill>
                  <a:schemeClr val="bg1"/>
                </a:solidFill>
              </a:rPr>
              <a:t> </a:t>
            </a:r>
            <a:r>
              <a:rPr lang="en-US" altLang="zh-CN" b="1" dirty="0">
                <a:solidFill>
                  <a:schemeClr val="bg1"/>
                </a:solidFill>
              </a:rPr>
              <a:t>RFID</a:t>
            </a:r>
            <a:r>
              <a:rPr lang="zh-CN" altLang="en-US" b="1" dirty="0">
                <a:solidFill>
                  <a:schemeClr val="bg1"/>
                </a:solidFill>
              </a:rPr>
              <a:t>射频</a:t>
            </a:r>
          </a:p>
        </p:txBody>
      </p:sp>
      <p:cxnSp>
        <p:nvCxnSpPr>
          <p:cNvPr id="16" name="连接符: 肘形 15"/>
          <p:cNvCxnSpPr>
            <a:endCxn id="8" idx="1"/>
          </p:cNvCxnSpPr>
          <p:nvPr/>
        </p:nvCxnSpPr>
        <p:spPr>
          <a:xfrm flipV="1">
            <a:off x="5322852" y="2547892"/>
            <a:ext cx="1850477" cy="257420"/>
          </a:xfrm>
          <a:prstGeom prst="bentConnector3">
            <a:avLst/>
          </a:prstGeom>
          <a:ln w="19050"/>
        </p:spPr>
        <p:style>
          <a:lnRef idx="1">
            <a:schemeClr val="accent1"/>
          </a:lnRef>
          <a:fillRef idx="0">
            <a:schemeClr val="accent1"/>
          </a:fillRef>
          <a:effectRef idx="0">
            <a:schemeClr val="accent1"/>
          </a:effectRef>
          <a:fontRef idx="minor">
            <a:schemeClr val="tx1"/>
          </a:fontRef>
        </p:style>
      </p:cxnSp>
      <p:cxnSp>
        <p:nvCxnSpPr>
          <p:cNvPr id="32" name="连接符: 肘形 31"/>
          <p:cNvCxnSpPr>
            <a:endCxn id="33" idx="1"/>
          </p:cNvCxnSpPr>
          <p:nvPr/>
        </p:nvCxnSpPr>
        <p:spPr>
          <a:xfrm flipV="1">
            <a:off x="5398127" y="1831881"/>
            <a:ext cx="1774221" cy="672218"/>
          </a:xfrm>
          <a:prstGeom prst="bentConnector3">
            <a:avLst>
              <a:gd name="adj1" fmla="val 38491"/>
            </a:avLst>
          </a:prstGeom>
          <a:ln w="19050"/>
        </p:spPr>
        <p:style>
          <a:lnRef idx="1">
            <a:schemeClr val="accent1"/>
          </a:lnRef>
          <a:fillRef idx="0">
            <a:schemeClr val="accent1"/>
          </a:fillRef>
          <a:effectRef idx="0">
            <a:schemeClr val="accent1"/>
          </a:effectRef>
          <a:fontRef idx="minor">
            <a:schemeClr val="tx1"/>
          </a:fontRef>
        </p:style>
      </p:cxnSp>
      <p:sp>
        <p:nvSpPr>
          <p:cNvPr id="33" name="矩形: 圆角 32"/>
          <p:cNvSpPr/>
          <p:nvPr/>
        </p:nvSpPr>
        <p:spPr>
          <a:xfrm>
            <a:off x="7172348" y="1570006"/>
            <a:ext cx="1561316" cy="5237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文本框 34"/>
          <p:cNvSpPr txBox="1"/>
          <p:nvPr/>
        </p:nvSpPr>
        <p:spPr>
          <a:xfrm>
            <a:off x="7375297" y="1636318"/>
            <a:ext cx="1157381" cy="369332"/>
          </a:xfrm>
          <a:prstGeom prst="rect">
            <a:avLst/>
          </a:prstGeom>
          <a:noFill/>
        </p:spPr>
        <p:txBody>
          <a:bodyPr wrap="square" rtlCol="0">
            <a:spAutoFit/>
          </a:bodyPr>
          <a:lstStyle/>
          <a:p>
            <a:pPr algn="ctr"/>
            <a:r>
              <a:rPr lang="zh-CN" altLang="en-US" b="1" dirty="0">
                <a:solidFill>
                  <a:schemeClr val="bg1"/>
                </a:solidFill>
              </a:rPr>
              <a:t> 人脸识别</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t>18</a:t>
            </a:fld>
            <a:endParaRPr lang="zh-CN" altLang="en-US"/>
          </a:p>
        </p:txBody>
      </p:sp>
      <p:sp>
        <p:nvSpPr>
          <p:cNvPr id="23" name="文本框 22">
            <a:extLst>
              <a:ext uri="{FF2B5EF4-FFF2-40B4-BE49-F238E27FC236}">
                <a16:creationId xmlns:a16="http://schemas.microsoft.com/office/drawing/2014/main" id="{A6FB2127-990E-4436-93CD-FD704AB05DAF}"/>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24" name="文本框 23">
            <a:extLst>
              <a:ext uri="{FF2B5EF4-FFF2-40B4-BE49-F238E27FC236}">
                <a16:creationId xmlns:a16="http://schemas.microsoft.com/office/drawing/2014/main" id="{5C8ACC53-EEE0-4BE0-8E57-91F266E4156B}"/>
              </a:ext>
            </a:extLst>
          </p:cNvPr>
          <p:cNvSpPr txBox="1"/>
          <p:nvPr/>
        </p:nvSpPr>
        <p:spPr>
          <a:xfrm>
            <a:off x="10605906" y="603033"/>
            <a:ext cx="1586094"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AI</a:t>
            </a:r>
            <a:r>
              <a:rPr lang="zh-CN" altLang="en-US" sz="1400" b="1" dirty="0">
                <a:solidFill>
                  <a:srgbClr val="F47A16"/>
                </a:solidFill>
                <a:latin typeface="微软雅黑" panose="020B0503020204020204" pitchFamily="34" charset="-122"/>
                <a:ea typeface="微软雅黑" panose="020B0503020204020204" pitchFamily="34" charset="-122"/>
              </a:rPr>
              <a:t>智能入园闸机</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1"/>
          <p:cNvSpPr txBox="1">
            <a:spLocks noChangeArrowheads="1"/>
          </p:cNvSpPr>
          <p:nvPr/>
        </p:nvSpPr>
        <p:spPr bwMode="auto">
          <a:xfrm>
            <a:off x="7152118" y="260648"/>
            <a:ext cx="646327" cy="400108"/>
          </a:xfrm>
          <a:prstGeom prst="rect">
            <a:avLst/>
          </a:prstGeom>
          <a:noFill/>
          <a:ln>
            <a:noFill/>
          </a:ln>
        </p:spPr>
        <p:txBody>
          <a:bodyPr wrap="none" lIns="91438" tIns="45719" rIns="91438" bIns="4571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      </a:t>
            </a:r>
          </a:p>
        </p:txBody>
      </p:sp>
      <p:grpSp>
        <p:nvGrpSpPr>
          <p:cNvPr id="11" name="组合 10"/>
          <p:cNvGrpSpPr/>
          <p:nvPr/>
        </p:nvGrpSpPr>
        <p:grpSpPr>
          <a:xfrm>
            <a:off x="6528391" y="1379533"/>
            <a:ext cx="5462819" cy="4042520"/>
            <a:chOff x="5452831" y="1813823"/>
            <a:chExt cx="5462819" cy="4042520"/>
          </a:xfrm>
        </p:grpSpPr>
        <p:pic>
          <p:nvPicPr>
            <p:cNvPr id="6" name="图片 5"/>
            <p:cNvPicPr>
              <a:picLocks noChangeAspect="1"/>
            </p:cNvPicPr>
            <p:nvPr/>
          </p:nvPicPr>
          <p:blipFill>
            <a:blip r:embed="rId3"/>
            <a:stretch>
              <a:fillRect/>
            </a:stretch>
          </p:blipFill>
          <p:spPr>
            <a:xfrm>
              <a:off x="5480709" y="2845781"/>
              <a:ext cx="850222" cy="821331"/>
            </a:xfrm>
            <a:prstGeom prst="rect">
              <a:avLst/>
            </a:prstGeom>
          </p:spPr>
        </p:pic>
        <p:sp>
          <p:nvSpPr>
            <p:cNvPr id="7" name="文本框 6"/>
            <p:cNvSpPr txBox="1"/>
            <p:nvPr/>
          </p:nvSpPr>
          <p:spPr>
            <a:xfrm>
              <a:off x="6452024" y="3120576"/>
              <a:ext cx="4463626"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智能停车收费，监控车牌识别，扫码支付</a:t>
              </a:r>
            </a:p>
          </p:txBody>
        </p:sp>
        <p:pic>
          <p:nvPicPr>
            <p:cNvPr id="8" name="图片 7"/>
            <p:cNvPicPr>
              <a:picLocks noChangeAspect="1"/>
            </p:cNvPicPr>
            <p:nvPr/>
          </p:nvPicPr>
          <p:blipFill>
            <a:blip r:embed="rId4"/>
            <a:stretch>
              <a:fillRect/>
            </a:stretch>
          </p:blipFill>
          <p:spPr>
            <a:xfrm>
              <a:off x="5452831" y="3934276"/>
              <a:ext cx="850222" cy="804600"/>
            </a:xfrm>
            <a:prstGeom prst="rect">
              <a:avLst/>
            </a:prstGeom>
          </p:spPr>
        </p:pic>
        <p:sp>
          <p:nvSpPr>
            <p:cNvPr id="21" name="文本框 20"/>
            <p:cNvSpPr txBox="1"/>
            <p:nvPr/>
          </p:nvSpPr>
          <p:spPr>
            <a:xfrm>
              <a:off x="6452024" y="4196954"/>
              <a:ext cx="3749251"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智能停车引导，快速找到闲置车位</a:t>
              </a:r>
            </a:p>
          </p:txBody>
        </p:sp>
        <p:pic>
          <p:nvPicPr>
            <p:cNvPr id="9" name="图片 8"/>
            <p:cNvPicPr>
              <a:picLocks noChangeAspect="1"/>
            </p:cNvPicPr>
            <p:nvPr/>
          </p:nvPicPr>
          <p:blipFill>
            <a:blip r:embed="rId5"/>
            <a:stretch>
              <a:fillRect/>
            </a:stretch>
          </p:blipFill>
          <p:spPr>
            <a:xfrm>
              <a:off x="5452831" y="1813823"/>
              <a:ext cx="850223" cy="764794"/>
            </a:xfrm>
            <a:prstGeom prst="rect">
              <a:avLst/>
            </a:prstGeom>
          </p:spPr>
        </p:pic>
        <p:sp>
          <p:nvSpPr>
            <p:cNvPr id="23" name="文本框 22"/>
            <p:cNvSpPr txBox="1"/>
            <p:nvPr/>
          </p:nvSpPr>
          <p:spPr>
            <a:xfrm>
              <a:off x="6452024" y="1997359"/>
              <a:ext cx="32004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智能停车预约，合理分配时间</a:t>
              </a:r>
            </a:p>
          </p:txBody>
        </p:sp>
        <p:pic>
          <p:nvPicPr>
            <p:cNvPr id="10" name="图片 9"/>
            <p:cNvPicPr>
              <a:picLocks noChangeAspect="1"/>
            </p:cNvPicPr>
            <p:nvPr/>
          </p:nvPicPr>
          <p:blipFill>
            <a:blip r:embed="rId6"/>
            <a:stretch>
              <a:fillRect/>
            </a:stretch>
          </p:blipFill>
          <p:spPr>
            <a:xfrm>
              <a:off x="5491600" y="5035011"/>
              <a:ext cx="866280" cy="821332"/>
            </a:xfrm>
            <a:prstGeom prst="rect">
              <a:avLst/>
            </a:prstGeom>
          </p:spPr>
        </p:pic>
        <p:sp>
          <p:nvSpPr>
            <p:cNvPr id="32" name="文本框 31"/>
            <p:cNvSpPr txBox="1"/>
            <p:nvPr/>
          </p:nvSpPr>
          <p:spPr>
            <a:xfrm>
              <a:off x="6357880" y="5273332"/>
              <a:ext cx="3749251"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 离园车位指引，快速找到已停位置</a:t>
              </a:r>
            </a:p>
          </p:txBody>
        </p:sp>
      </p:grpSp>
      <p:pic>
        <p:nvPicPr>
          <p:cNvPr id="4" name="图片 3"/>
          <p:cNvPicPr>
            <a:picLocks noChangeAspect="1"/>
          </p:cNvPicPr>
          <p:nvPr/>
        </p:nvPicPr>
        <p:blipFill>
          <a:blip r:embed="rId7"/>
          <a:stretch>
            <a:fillRect/>
          </a:stretch>
        </p:blipFill>
        <p:spPr>
          <a:xfrm>
            <a:off x="980885" y="1250999"/>
            <a:ext cx="4324102" cy="4497973"/>
          </a:xfrm>
          <a:prstGeom prst="rect">
            <a:avLst/>
          </a:prstGeom>
        </p:spPr>
      </p:pic>
      <p:sp>
        <p:nvSpPr>
          <p:cNvPr id="3" name="灯片编号占位符 2"/>
          <p:cNvSpPr>
            <a:spLocks noGrp="1"/>
          </p:cNvSpPr>
          <p:nvPr>
            <p:ph type="sldNum" sz="quarter" idx="10"/>
          </p:nvPr>
        </p:nvSpPr>
        <p:spPr/>
        <p:txBody>
          <a:bodyPr/>
          <a:lstStyle/>
          <a:p>
            <a:fld id="{85BC0CA1-3571-4BD4-9253-723F5D1C3D94}" type="slidenum">
              <a:rPr lang="zh-CN" altLang="en-US" smtClean="0"/>
              <a:t>19</a:t>
            </a:fld>
            <a:endParaRPr lang="zh-CN" altLang="en-US"/>
          </a:p>
        </p:txBody>
      </p:sp>
      <p:sp>
        <p:nvSpPr>
          <p:cNvPr id="18" name="文本框 17">
            <a:extLst>
              <a:ext uri="{FF2B5EF4-FFF2-40B4-BE49-F238E27FC236}">
                <a16:creationId xmlns:a16="http://schemas.microsoft.com/office/drawing/2014/main" id="{B4461B7F-3061-4AEE-A7B0-36F56636EBE4}"/>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9" name="文本框 18">
            <a:extLst>
              <a:ext uri="{FF2B5EF4-FFF2-40B4-BE49-F238E27FC236}">
                <a16:creationId xmlns:a16="http://schemas.microsoft.com/office/drawing/2014/main" id="{3DAB6210-5A14-4811-8B70-F099935376C9}"/>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智慧停车系统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38ADE5D1-FB98-4846-B735-8D1EBD620B08}"/>
              </a:ext>
            </a:extLst>
          </p:cNvPr>
          <p:cNvPicPr>
            <a:picLocks noChangeAspect="1"/>
          </p:cNvPicPr>
          <p:nvPr/>
        </p:nvPicPr>
        <p:blipFill>
          <a:blip r:embed="rId2"/>
          <a:stretch>
            <a:fillRect/>
          </a:stretch>
        </p:blipFill>
        <p:spPr>
          <a:xfrm>
            <a:off x="0" y="3452"/>
            <a:ext cx="12192000" cy="3209971"/>
          </a:xfrm>
          <a:prstGeom prst="rect">
            <a:avLst/>
          </a:prstGeom>
        </p:spPr>
      </p:pic>
      <p:grpSp>
        <p:nvGrpSpPr>
          <p:cNvPr id="6" name="组合 69"/>
          <p:cNvGrpSpPr/>
          <p:nvPr/>
        </p:nvGrpSpPr>
        <p:grpSpPr bwMode="auto">
          <a:xfrm>
            <a:off x="4960048" y="2219330"/>
            <a:ext cx="2701925" cy="899783"/>
            <a:chOff x="0" y="0"/>
            <a:chExt cx="2702007" cy="899046"/>
          </a:xfrm>
        </p:grpSpPr>
        <p:grpSp>
          <p:nvGrpSpPr>
            <p:cNvPr id="7" name="组合 70"/>
            <p:cNvGrpSpPr/>
            <p:nvPr/>
          </p:nvGrpSpPr>
          <p:grpSpPr bwMode="auto">
            <a:xfrm>
              <a:off x="0" y="0"/>
              <a:ext cx="2702007" cy="849531"/>
              <a:chOff x="0" y="0"/>
              <a:chExt cx="2702007" cy="849531"/>
            </a:xfrm>
          </p:grpSpPr>
          <p:sp>
            <p:nvSpPr>
              <p:cNvPr id="9" name="文本框 72"/>
              <p:cNvSpPr txBox="1">
                <a:spLocks noChangeArrowheads="1"/>
              </p:cNvSpPr>
              <p:nvPr/>
            </p:nvSpPr>
            <p:spPr bwMode="auto">
              <a:xfrm>
                <a:off x="0" y="0"/>
                <a:ext cx="1432561" cy="645801"/>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zh-CN" altLang="en-US" sz="3600" b="1" dirty="0">
                    <a:solidFill>
                      <a:srgbClr val="FF6600"/>
                    </a:solidFill>
                    <a:latin typeface="微软雅黑" panose="020B0503020204020204" pitchFamily="34" charset="-122"/>
                    <a:ea typeface="微软雅黑" panose="020B0503020204020204" pitchFamily="34" charset="-122"/>
                  </a:rPr>
                  <a:t>目录</a:t>
                </a:r>
              </a:p>
            </p:txBody>
          </p:sp>
          <p:cxnSp>
            <p:nvCxnSpPr>
              <p:cNvPr id="10" name="直接连接符 73"/>
              <p:cNvCxnSpPr>
                <a:cxnSpLocks noChangeShapeType="1"/>
              </p:cNvCxnSpPr>
              <p:nvPr/>
            </p:nvCxnSpPr>
            <p:spPr bwMode="auto">
              <a:xfrm>
                <a:off x="151331" y="849531"/>
                <a:ext cx="2550676" cy="0"/>
              </a:xfrm>
              <a:prstGeom prst="line">
                <a:avLst/>
              </a:prstGeom>
              <a:noFill/>
              <a:ln w="9525">
                <a:solidFill>
                  <a:srgbClr val="7F7F7F"/>
                </a:solidFill>
                <a:round/>
              </a:ln>
            </p:spPr>
          </p:cxnSp>
        </p:grpSp>
        <p:sp>
          <p:nvSpPr>
            <p:cNvPr id="8" name="文本框 71"/>
            <p:cNvSpPr txBox="1">
              <a:spLocks noChangeArrowheads="1"/>
            </p:cNvSpPr>
            <p:nvPr/>
          </p:nvSpPr>
          <p:spPr bwMode="auto">
            <a:xfrm>
              <a:off x="527947" y="499264"/>
              <a:ext cx="1432561" cy="399782"/>
            </a:xfrm>
            <a:prstGeom prst="rect">
              <a:avLst/>
            </a:prstGeom>
            <a:noFill/>
            <a:ln>
              <a:noFill/>
            </a:ln>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000" b="1" dirty="0">
                  <a:solidFill>
                    <a:srgbClr val="FF6600"/>
                  </a:solidFill>
                  <a:latin typeface="微软雅黑" panose="020B0503020204020204" pitchFamily="34" charset="-122"/>
                  <a:ea typeface="微软雅黑" panose="020B0503020204020204" pitchFamily="34" charset="-122"/>
                </a:rPr>
                <a:t>Contents</a:t>
              </a:r>
              <a:endParaRPr lang="zh-CN" altLang="en-US" sz="2000" b="1" dirty="0">
                <a:solidFill>
                  <a:srgbClr val="FF6600"/>
                </a:solidFill>
                <a:latin typeface="微软雅黑" panose="020B0503020204020204" pitchFamily="34" charset="-122"/>
                <a:ea typeface="微软雅黑" panose="020B0503020204020204" pitchFamily="34" charset="-122"/>
              </a:endParaRPr>
            </a:p>
          </p:txBody>
        </p:sp>
      </p:grpSp>
      <p:grpSp>
        <p:nvGrpSpPr>
          <p:cNvPr id="56" name="组合 55"/>
          <p:cNvGrpSpPr/>
          <p:nvPr/>
        </p:nvGrpSpPr>
        <p:grpSpPr>
          <a:xfrm>
            <a:off x="4577575" y="3638773"/>
            <a:ext cx="3822066" cy="528147"/>
            <a:chOff x="4718252" y="2573928"/>
            <a:chExt cx="3822066" cy="528147"/>
          </a:xfrm>
        </p:grpSpPr>
        <p:sp>
          <p:nvSpPr>
            <p:cNvPr id="4" name="矩形: 圆角 3"/>
            <p:cNvSpPr/>
            <p:nvPr/>
          </p:nvSpPr>
          <p:spPr>
            <a:xfrm>
              <a:off x="5458442" y="2573928"/>
              <a:ext cx="3081876" cy="46315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Rectangle 6"/>
            <p:cNvSpPr>
              <a:spLocks noChangeArrowheads="1"/>
            </p:cNvSpPr>
            <p:nvPr/>
          </p:nvSpPr>
          <p:spPr bwMode="auto">
            <a:xfrm>
              <a:off x="5882048" y="2618205"/>
              <a:ext cx="2113764" cy="400110"/>
            </a:xfrm>
            <a:prstGeom prst="rect">
              <a:avLst/>
            </a:prstGeom>
            <a:noFill/>
            <a:ln>
              <a:noFill/>
            </a:ln>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时代</a:t>
              </a:r>
              <a:r>
                <a:rPr lang="en-US" altLang="en-US" sz="2000" b="1" dirty="0">
                  <a:solidFill>
                    <a:schemeClr val="bg1"/>
                  </a:solidFill>
                  <a:latin typeface="微软雅黑" panose="020B0503020204020204" pitchFamily="34" charset="-122"/>
                  <a:ea typeface="微软雅黑" panose="020B0503020204020204" pitchFamily="34" charset="-122"/>
                </a:rPr>
                <a:t>背景</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80" name="椭圆 79"/>
            <p:cNvSpPr/>
            <p:nvPr/>
          </p:nvSpPr>
          <p:spPr>
            <a:xfrm>
              <a:off x="4718252" y="2579732"/>
              <a:ext cx="528383" cy="522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文本框 45"/>
            <p:cNvSpPr txBox="1">
              <a:spLocks noChangeArrowheads="1"/>
            </p:cNvSpPr>
            <p:nvPr/>
          </p:nvSpPr>
          <p:spPr bwMode="auto">
            <a:xfrm>
              <a:off x="4718252" y="2655566"/>
              <a:ext cx="528384" cy="375220"/>
            </a:xfrm>
            <a:prstGeom prst="rect">
              <a:avLst/>
            </a:prstGeom>
            <a:noFill/>
            <a:ln>
              <a:noFill/>
            </a:ln>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pPr algn="ctr" eaLnBrk="1" hangingPunct="1"/>
              <a:r>
                <a:rPr lang="zh-CN" altLang="en-US" b="1" dirty="0">
                  <a:solidFill>
                    <a:schemeClr val="bg1">
                      <a:lumMod val="95000"/>
                    </a:schemeClr>
                  </a:solidFill>
                  <a:latin typeface="微软雅黑" panose="020B0503020204020204" pitchFamily="34" charset="-122"/>
                  <a:ea typeface="微软雅黑" panose="020B0503020204020204" pitchFamily="34" charset="-122"/>
                </a:rPr>
                <a:t>一</a:t>
              </a:r>
            </a:p>
          </p:txBody>
        </p:sp>
      </p:grpSp>
      <p:grpSp>
        <p:nvGrpSpPr>
          <p:cNvPr id="86" name="组合 85"/>
          <p:cNvGrpSpPr/>
          <p:nvPr/>
        </p:nvGrpSpPr>
        <p:grpSpPr>
          <a:xfrm>
            <a:off x="4577575" y="4395170"/>
            <a:ext cx="3822066" cy="522343"/>
            <a:chOff x="4718252" y="3766693"/>
            <a:chExt cx="3822066" cy="522343"/>
          </a:xfrm>
        </p:grpSpPr>
        <p:sp>
          <p:nvSpPr>
            <p:cNvPr id="73" name="椭圆 72"/>
            <p:cNvSpPr/>
            <p:nvPr/>
          </p:nvSpPr>
          <p:spPr>
            <a:xfrm>
              <a:off x="4718252" y="3766693"/>
              <a:ext cx="528383" cy="522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圆角 65"/>
            <p:cNvSpPr/>
            <p:nvPr/>
          </p:nvSpPr>
          <p:spPr>
            <a:xfrm>
              <a:off x="5458442" y="3781738"/>
              <a:ext cx="3081876" cy="463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Rectangle 6"/>
            <p:cNvSpPr>
              <a:spLocks noChangeArrowheads="1"/>
            </p:cNvSpPr>
            <p:nvPr/>
          </p:nvSpPr>
          <p:spPr bwMode="auto">
            <a:xfrm>
              <a:off x="6239082" y="3836213"/>
              <a:ext cx="1424960" cy="400110"/>
            </a:xfrm>
            <a:prstGeom prst="rect">
              <a:avLst/>
            </a:prstGeom>
            <a:noFill/>
            <a:ln>
              <a:noFill/>
            </a:ln>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建设规划</a:t>
              </a:r>
            </a:p>
          </p:txBody>
        </p:sp>
        <p:sp>
          <p:nvSpPr>
            <p:cNvPr id="55" name="文本框 54"/>
            <p:cNvSpPr txBox="1"/>
            <p:nvPr/>
          </p:nvSpPr>
          <p:spPr>
            <a:xfrm>
              <a:off x="4733297" y="3834455"/>
              <a:ext cx="498288" cy="369332"/>
            </a:xfrm>
            <a:prstGeom prst="rect">
              <a:avLst/>
            </a:prstGeom>
            <a:noFill/>
          </p:spPr>
          <p:txBody>
            <a:bodyPr wrap="square" rtlCol="0">
              <a:spAutoFit/>
            </a:bodyPr>
            <a:lstStyle/>
            <a:p>
              <a:pPr algn="ctr"/>
              <a:r>
                <a:rPr lang="zh-CN" altLang="en-US" b="1" dirty="0">
                  <a:solidFill>
                    <a:schemeClr val="bg1">
                      <a:lumMod val="95000"/>
                    </a:schemeClr>
                  </a:solidFill>
                  <a:latin typeface="微软雅黑" panose="020B0503020204020204" pitchFamily="34" charset="-122"/>
                  <a:ea typeface="微软雅黑" panose="020B0503020204020204" pitchFamily="34" charset="-122"/>
                </a:rPr>
                <a:t>二</a:t>
              </a:r>
            </a:p>
          </p:txBody>
        </p:sp>
      </p:grpSp>
      <p:grpSp>
        <p:nvGrpSpPr>
          <p:cNvPr id="88" name="组合 87"/>
          <p:cNvGrpSpPr/>
          <p:nvPr/>
        </p:nvGrpSpPr>
        <p:grpSpPr>
          <a:xfrm>
            <a:off x="4592622" y="5138650"/>
            <a:ext cx="3807019" cy="519090"/>
            <a:chOff x="4733299" y="5049950"/>
            <a:chExt cx="3807019" cy="519090"/>
          </a:xfrm>
        </p:grpSpPr>
        <p:sp>
          <p:nvSpPr>
            <p:cNvPr id="75" name="椭圆 74"/>
            <p:cNvSpPr/>
            <p:nvPr/>
          </p:nvSpPr>
          <p:spPr>
            <a:xfrm>
              <a:off x="4733299" y="5049950"/>
              <a:ext cx="498288" cy="51909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矩形: 圆角 68"/>
            <p:cNvSpPr/>
            <p:nvPr/>
          </p:nvSpPr>
          <p:spPr>
            <a:xfrm>
              <a:off x="5458442" y="5069825"/>
              <a:ext cx="3081876" cy="46315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Rectangle 6"/>
            <p:cNvSpPr>
              <a:spLocks noChangeArrowheads="1"/>
            </p:cNvSpPr>
            <p:nvPr/>
          </p:nvSpPr>
          <p:spPr bwMode="auto">
            <a:xfrm>
              <a:off x="6279312" y="5114957"/>
              <a:ext cx="1351585" cy="400110"/>
            </a:xfrm>
            <a:prstGeom prst="rect">
              <a:avLst/>
            </a:prstGeom>
            <a:noFill/>
            <a:ln>
              <a:noFill/>
            </a:ln>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建设内容</a:t>
              </a:r>
            </a:p>
          </p:txBody>
        </p:sp>
        <p:sp>
          <p:nvSpPr>
            <p:cNvPr id="83" name="文本框 82"/>
            <p:cNvSpPr txBox="1"/>
            <p:nvPr/>
          </p:nvSpPr>
          <p:spPr>
            <a:xfrm>
              <a:off x="4774691" y="5113108"/>
              <a:ext cx="415499" cy="369332"/>
            </a:xfrm>
            <a:prstGeom prst="rect">
              <a:avLst/>
            </a:prstGeom>
            <a:noFill/>
          </p:spPr>
          <p:txBody>
            <a:bodyPr wrap="none" rtlCol="0">
              <a:spAutoFit/>
            </a:bodyPr>
            <a:lstStyle/>
            <a:p>
              <a:pPr algn="ctr"/>
              <a:r>
                <a:rPr lang="zh-CN" altLang="en-US" b="1" dirty="0">
                  <a:solidFill>
                    <a:schemeClr val="bg1">
                      <a:lumMod val="95000"/>
                    </a:schemeClr>
                  </a:solidFill>
                  <a:latin typeface="微软雅黑" panose="020B0503020204020204" pitchFamily="34" charset="-122"/>
                  <a:ea typeface="微软雅黑" panose="020B0503020204020204" pitchFamily="34" charset="-122"/>
                </a:rPr>
                <a:t>三</a:t>
              </a:r>
            </a:p>
          </p:txBody>
        </p:sp>
      </p:grpSp>
      <p:grpSp>
        <p:nvGrpSpPr>
          <p:cNvPr id="89" name="组合 88"/>
          <p:cNvGrpSpPr/>
          <p:nvPr/>
        </p:nvGrpSpPr>
        <p:grpSpPr>
          <a:xfrm>
            <a:off x="4577575" y="5875509"/>
            <a:ext cx="3822066" cy="522343"/>
            <a:chOff x="4718252" y="5671927"/>
            <a:chExt cx="3822066" cy="522343"/>
          </a:xfrm>
        </p:grpSpPr>
        <p:sp>
          <p:nvSpPr>
            <p:cNvPr id="76" name="椭圆 75"/>
            <p:cNvSpPr/>
            <p:nvPr/>
          </p:nvSpPr>
          <p:spPr>
            <a:xfrm>
              <a:off x="4718252" y="5671927"/>
              <a:ext cx="528383" cy="52234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矩形: 圆角 77"/>
            <p:cNvSpPr/>
            <p:nvPr/>
          </p:nvSpPr>
          <p:spPr>
            <a:xfrm>
              <a:off x="5476186" y="5699651"/>
              <a:ext cx="3064132" cy="46396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a:solidFill>
                  <a:schemeClr val="tx1"/>
                </a:solidFill>
                <a:latin typeface="微软雅黑" panose="020B0503020204020204" pitchFamily="34" charset="-122"/>
                <a:ea typeface="微软雅黑" panose="020B0503020204020204" pitchFamily="34" charset="-122"/>
              </a:endParaRPr>
            </a:p>
          </p:txBody>
        </p:sp>
        <p:sp>
          <p:nvSpPr>
            <p:cNvPr id="79" name="Rectangle 6"/>
            <p:cNvSpPr>
              <a:spLocks noChangeArrowheads="1"/>
            </p:cNvSpPr>
            <p:nvPr/>
          </p:nvSpPr>
          <p:spPr bwMode="auto">
            <a:xfrm>
              <a:off x="6280799" y="5734228"/>
              <a:ext cx="1327658" cy="400110"/>
            </a:xfrm>
            <a:prstGeom prst="rect">
              <a:avLst/>
            </a:prstGeom>
            <a:noFill/>
            <a:ln>
              <a:noFill/>
            </a:ln>
            <a:effectLst/>
          </p:spPr>
          <p:txBody>
            <a:bodyPr wrap="square">
              <a:spAutoFit/>
            </a:bodyPr>
            <a:lstStyle/>
            <a:p>
              <a:pPr algn="ctr"/>
              <a:r>
                <a:rPr lang="zh-CN" altLang="en-US" sz="2000" b="1" dirty="0">
                  <a:solidFill>
                    <a:schemeClr val="bg1"/>
                  </a:solidFill>
                  <a:latin typeface="微软雅黑" panose="020B0503020204020204" pitchFamily="34" charset="-122"/>
                  <a:ea typeface="微软雅黑" panose="020B0503020204020204" pitchFamily="34" charset="-122"/>
                </a:rPr>
                <a:t>关于我们</a:t>
              </a:r>
            </a:p>
          </p:txBody>
        </p:sp>
        <p:sp>
          <p:nvSpPr>
            <p:cNvPr id="84" name="文本框 83"/>
            <p:cNvSpPr txBox="1"/>
            <p:nvPr/>
          </p:nvSpPr>
          <p:spPr>
            <a:xfrm>
              <a:off x="4761866" y="5742985"/>
              <a:ext cx="441147" cy="400110"/>
            </a:xfrm>
            <a:prstGeom prst="rect">
              <a:avLst/>
            </a:prstGeom>
            <a:noFill/>
          </p:spPr>
          <p:txBody>
            <a:bodyPr wrap="none" rtlCol="0">
              <a:spAutoFit/>
            </a:bodyPr>
            <a:lstStyle/>
            <a:p>
              <a:pPr algn="ctr"/>
              <a:r>
                <a:rPr lang="zh-CN" altLang="en-US" sz="2000" b="1" dirty="0">
                  <a:solidFill>
                    <a:schemeClr val="bg1">
                      <a:lumMod val="95000"/>
                    </a:schemeClr>
                  </a:solidFill>
                  <a:latin typeface="微软雅黑" panose="020B0503020204020204" pitchFamily="34" charset="-122"/>
                  <a:ea typeface="微软雅黑" panose="020B0503020204020204" pitchFamily="34" charset="-122"/>
                </a:rPr>
                <a:t>四</a:t>
              </a:r>
            </a:p>
          </p:txBody>
        </p:sp>
      </p:grpSp>
    </p:spTree>
  </p:cSld>
  <p:clrMapOvr>
    <a:masterClrMapping/>
  </p:clrMapOvr>
  <mc:AlternateContent xmlns:mc="http://schemas.openxmlformats.org/markup-compatibility/2006" xmlns:p14="http://schemas.microsoft.com/office/powerpoint/2010/main">
    <mc:Choice Requires="p14">
      <p:transition p14:dur="10" advClick="0"/>
    </mc:Choice>
    <mc:Fallback xmlns="">
      <p:transition advClick="0"/>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1"/>
          <p:cNvSpPr txBox="1">
            <a:spLocks noChangeArrowheads="1"/>
          </p:cNvSpPr>
          <p:nvPr/>
        </p:nvSpPr>
        <p:spPr bwMode="auto">
          <a:xfrm>
            <a:off x="7152118" y="260648"/>
            <a:ext cx="646327" cy="400108"/>
          </a:xfrm>
          <a:prstGeom prst="rect">
            <a:avLst/>
          </a:prstGeom>
          <a:noFill/>
          <a:ln>
            <a:noFill/>
          </a:ln>
        </p:spPr>
        <p:txBody>
          <a:bodyPr wrap="none" lIns="91438" tIns="45719" rIns="91438" bIns="4571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      </a:t>
            </a:r>
          </a:p>
        </p:txBody>
      </p:sp>
      <p:sp>
        <p:nvSpPr>
          <p:cNvPr id="6" name="矩形 5"/>
          <p:cNvSpPr/>
          <p:nvPr/>
        </p:nvSpPr>
        <p:spPr>
          <a:xfrm>
            <a:off x="7498195" y="5256816"/>
            <a:ext cx="3077732" cy="584775"/>
          </a:xfrm>
          <a:prstGeom prst="rect">
            <a:avLst/>
          </a:prstGeom>
        </p:spPr>
        <p:txBody>
          <a:bodyPr wrap="square">
            <a:spAutoFit/>
          </a:bodyPr>
          <a:lstStyle/>
          <a:p>
            <a:pPr marL="285750" indent="-285750">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cs typeface="宋体" panose="02010600030101010101" pitchFamily="2" charset="-122"/>
              </a:rPr>
              <a:t>准确记录识别车牌号码</a:t>
            </a:r>
            <a:r>
              <a:rPr lang="en-US" altLang="zh-CN" sz="1600" dirty="0">
                <a:latin typeface="微软雅黑" panose="020B0503020204020204" pitchFamily="34" charset="-122"/>
                <a:ea typeface="微软雅黑" panose="020B0503020204020204" pitchFamily="34" charset="-122"/>
                <a:cs typeface="宋体" panose="02010600030101010101" pitchFamily="2" charset="-122"/>
              </a:rPr>
              <a:t>                       </a:t>
            </a:r>
          </a:p>
          <a:p>
            <a:pPr marL="285750" indent="-285750">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cs typeface="宋体" panose="02010600030101010101" pitchFamily="2" charset="-122"/>
              </a:rPr>
              <a:t>车辆快速通过电动挡车器</a:t>
            </a:r>
            <a:endParaRPr lang="zh-CN" altLang="en-US" sz="1600" dirty="0">
              <a:latin typeface="微软雅黑" panose="020B0503020204020204" pitchFamily="34" charset="-122"/>
              <a:ea typeface="微软雅黑" panose="020B0503020204020204" pitchFamily="34" charset="-122"/>
            </a:endParaRPr>
          </a:p>
        </p:txBody>
      </p:sp>
      <p:sp>
        <p:nvSpPr>
          <p:cNvPr id="36" name="矩形 35"/>
          <p:cNvSpPr/>
          <p:nvPr/>
        </p:nvSpPr>
        <p:spPr>
          <a:xfrm>
            <a:off x="1385322" y="5256816"/>
            <a:ext cx="5108546" cy="584775"/>
          </a:xfrm>
          <a:prstGeom prst="rect">
            <a:avLst/>
          </a:prstGeom>
        </p:spPr>
        <p:txBody>
          <a:bodyPr wrap="square">
            <a:spAutoFit/>
          </a:bodyPr>
          <a:lstStyle/>
          <a:p>
            <a:pPr marL="285750" indent="-285750">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cs typeface="宋体" panose="02010600030101010101" pitchFamily="2" charset="-122"/>
              </a:rPr>
              <a:t>确保车辆的进出有据可查，进出可控</a:t>
            </a:r>
            <a:endParaRPr lang="en-US" altLang="zh-CN" sz="1600" dirty="0">
              <a:latin typeface="微软雅黑" panose="020B0503020204020204" pitchFamily="34" charset="-122"/>
              <a:ea typeface="微软雅黑" panose="020B0503020204020204" pitchFamily="34" charset="-122"/>
              <a:cs typeface="宋体" panose="02010600030101010101" pitchFamily="2" charset="-122"/>
            </a:endParaRPr>
          </a:p>
          <a:p>
            <a:pPr marL="285750" indent="-285750">
              <a:buFont typeface="Arial" panose="020B0604020202020204" pitchFamily="34" charset="0"/>
              <a:buChar char="•"/>
            </a:pPr>
            <a:r>
              <a:rPr lang="zh-CN" altLang="zh-CN" sz="1600" dirty="0">
                <a:latin typeface="微软雅黑" panose="020B0503020204020204" pitchFamily="34" charset="-122"/>
                <a:ea typeface="微软雅黑" panose="020B0503020204020204" pitchFamily="34" charset="-122"/>
              </a:rPr>
              <a:t>支持</a:t>
            </a:r>
            <a:r>
              <a:rPr lang="x-none" altLang="zh-CN" sz="1600" dirty="0">
                <a:latin typeface="微软雅黑" panose="020B0503020204020204" pitchFamily="34" charset="-122"/>
                <a:ea typeface="微软雅黑" panose="020B0503020204020204" pitchFamily="34" charset="-122"/>
              </a:rPr>
              <a:t>IC</a:t>
            </a:r>
            <a:r>
              <a:rPr lang="zh-CN" altLang="zh-CN" sz="1600" dirty="0">
                <a:latin typeface="微软雅黑" panose="020B0503020204020204" pitchFamily="34" charset="-122"/>
                <a:ea typeface="微软雅黑" panose="020B0503020204020204" pitchFamily="34" charset="-122"/>
              </a:rPr>
              <a:t>卡、射频卡、车牌识别等多种配置方式</a:t>
            </a:r>
            <a:endParaRPr lang="zh-CN" altLang="en-US" sz="1600" dirty="0">
              <a:latin typeface="微软雅黑" panose="020B0503020204020204" pitchFamily="34" charset="-122"/>
              <a:ea typeface="微软雅黑" panose="020B0503020204020204" pitchFamily="34" charset="-122"/>
            </a:endParaRPr>
          </a:p>
        </p:txBody>
      </p:sp>
      <p:grpSp>
        <p:nvGrpSpPr>
          <p:cNvPr id="8" name="组合 7"/>
          <p:cNvGrpSpPr/>
          <p:nvPr/>
        </p:nvGrpSpPr>
        <p:grpSpPr>
          <a:xfrm>
            <a:off x="1478854" y="1228256"/>
            <a:ext cx="10115821" cy="3852156"/>
            <a:chOff x="1478854" y="1228256"/>
            <a:chExt cx="10115821" cy="3852156"/>
          </a:xfrm>
        </p:grpSpPr>
        <p:pic>
          <p:nvPicPr>
            <p:cNvPr id="2" name="图片 1"/>
            <p:cNvPicPr>
              <a:picLocks noChangeAspect="1"/>
            </p:cNvPicPr>
            <p:nvPr/>
          </p:nvPicPr>
          <p:blipFill>
            <a:blip r:embed="rId3"/>
            <a:stretch>
              <a:fillRect/>
            </a:stretch>
          </p:blipFill>
          <p:spPr>
            <a:xfrm>
              <a:off x="6610496" y="1228256"/>
              <a:ext cx="4984179" cy="3852156"/>
            </a:xfrm>
            <a:prstGeom prst="rect">
              <a:avLst/>
            </a:prstGeom>
            <a:ln>
              <a:solidFill>
                <a:schemeClr val="bg1">
                  <a:lumMod val="85000"/>
                </a:schemeClr>
              </a:solidFill>
            </a:ln>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78854" y="1228256"/>
              <a:ext cx="5131641" cy="3852152"/>
            </a:xfrm>
            <a:prstGeom prst="rect">
              <a:avLst/>
            </a:prstGeom>
            <a:ln>
              <a:solidFill>
                <a:schemeClr val="bg1">
                  <a:lumMod val="85000"/>
                </a:schemeClr>
              </a:solidFill>
            </a:ln>
          </p:spPr>
        </p:pic>
      </p:grpSp>
      <p:sp>
        <p:nvSpPr>
          <p:cNvPr id="7" name="矩形 6"/>
          <p:cNvSpPr/>
          <p:nvPr/>
        </p:nvSpPr>
        <p:spPr>
          <a:xfrm>
            <a:off x="5594832" y="787649"/>
            <a:ext cx="2031325" cy="369332"/>
          </a:xfrm>
          <a:prstGeom prst="rect">
            <a:avLst/>
          </a:prstGeom>
        </p:spPr>
        <p:txBody>
          <a:bodyPr wrap="none">
            <a:spAutoFit/>
          </a:bodyPr>
          <a:lstStyle/>
          <a:p>
            <a:pPr algn="ctr"/>
            <a:r>
              <a:rPr lang="zh-CN" altLang="en-US" b="1" dirty="0">
                <a:solidFill>
                  <a:schemeClr val="accent1">
                    <a:lumMod val="75000"/>
                  </a:schemeClr>
                </a:solidFill>
                <a:latin typeface="微软雅黑" panose="020B0503020204020204" pitchFamily="34" charset="-122"/>
                <a:ea typeface="微软雅黑" panose="020B0503020204020204" pitchFamily="34" charset="-122"/>
              </a:rPr>
              <a:t>高清车牌识别系统</a:t>
            </a:r>
          </a:p>
        </p:txBody>
      </p:sp>
      <p:sp>
        <p:nvSpPr>
          <p:cNvPr id="5" name="灯片编号占位符 4"/>
          <p:cNvSpPr>
            <a:spLocks noGrp="1"/>
          </p:cNvSpPr>
          <p:nvPr>
            <p:ph type="sldNum" sz="quarter" idx="10"/>
          </p:nvPr>
        </p:nvSpPr>
        <p:spPr/>
        <p:txBody>
          <a:bodyPr/>
          <a:lstStyle/>
          <a:p>
            <a:fld id="{85BC0CA1-3571-4BD4-9253-723F5D1C3D94}" type="slidenum">
              <a:rPr lang="zh-CN" altLang="en-US" smtClean="0"/>
              <a:t>20</a:t>
            </a:fld>
            <a:endParaRPr lang="zh-CN" altLang="en-US"/>
          </a:p>
        </p:txBody>
      </p:sp>
      <p:sp>
        <p:nvSpPr>
          <p:cNvPr id="11" name="文本框 10">
            <a:extLst>
              <a:ext uri="{FF2B5EF4-FFF2-40B4-BE49-F238E27FC236}">
                <a16:creationId xmlns:a16="http://schemas.microsoft.com/office/drawing/2014/main" id="{8736BECF-FBBF-4A46-9A06-54369BDEE033}"/>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2" name="文本框 11">
            <a:extLst>
              <a:ext uri="{FF2B5EF4-FFF2-40B4-BE49-F238E27FC236}">
                <a16:creationId xmlns:a16="http://schemas.microsoft.com/office/drawing/2014/main" id="{3C9D72BE-1044-4660-8B1C-23F6D95A3D13}"/>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智慧停车系统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400078" y="1357311"/>
            <a:ext cx="5902975" cy="3748083"/>
          </a:xfrm>
          <a:prstGeom prst="rect">
            <a:avLst/>
          </a:prstGeom>
          <a:ln>
            <a:solidFill>
              <a:schemeClr val="bg1">
                <a:lumMod val="85000"/>
              </a:schemeClr>
            </a:solidFill>
          </a:ln>
        </p:spPr>
      </p:pic>
      <p:pic>
        <p:nvPicPr>
          <p:cNvPr id="12" name="图片 11"/>
          <p:cNvPicPr>
            <a:picLocks noChangeAspect="1"/>
          </p:cNvPicPr>
          <p:nvPr/>
        </p:nvPicPr>
        <p:blipFill>
          <a:blip r:embed="rId4"/>
          <a:stretch>
            <a:fillRect/>
          </a:stretch>
        </p:blipFill>
        <p:spPr>
          <a:xfrm>
            <a:off x="6303053" y="1357312"/>
            <a:ext cx="5612751" cy="3748082"/>
          </a:xfrm>
          <a:prstGeom prst="rect">
            <a:avLst/>
          </a:prstGeom>
          <a:ln>
            <a:solidFill>
              <a:schemeClr val="bg1">
                <a:lumMod val="85000"/>
              </a:schemeClr>
            </a:solidFill>
          </a:ln>
        </p:spPr>
      </p:pic>
      <p:sp>
        <p:nvSpPr>
          <p:cNvPr id="13" name="文本框 12"/>
          <p:cNvSpPr txBox="1"/>
          <p:nvPr/>
        </p:nvSpPr>
        <p:spPr>
          <a:xfrm>
            <a:off x="2002015" y="5310216"/>
            <a:ext cx="248602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道路泊位数据采集</a:t>
            </a:r>
          </a:p>
        </p:txBody>
      </p:sp>
      <p:sp>
        <p:nvSpPr>
          <p:cNvPr id="33" name="文本框 32"/>
          <p:cNvSpPr txBox="1"/>
          <p:nvPr/>
        </p:nvSpPr>
        <p:spPr>
          <a:xfrm>
            <a:off x="2108552" y="1652559"/>
            <a:ext cx="2486025"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无线车辆监测传感器</a:t>
            </a:r>
          </a:p>
        </p:txBody>
      </p:sp>
      <p:sp>
        <p:nvSpPr>
          <p:cNvPr id="34" name="文本框 33"/>
          <p:cNvSpPr txBox="1"/>
          <p:nvPr/>
        </p:nvSpPr>
        <p:spPr>
          <a:xfrm>
            <a:off x="8011527" y="1557309"/>
            <a:ext cx="2486025" cy="369332"/>
          </a:xfrm>
          <a:prstGeom prst="rect">
            <a:avLst/>
          </a:prstGeom>
          <a:noFill/>
        </p:spPr>
        <p:txBody>
          <a:bodyPr wrap="square" rtlCol="0">
            <a:spAutoFit/>
          </a:bodyPr>
          <a:lstStyle/>
          <a:p>
            <a:pPr algn="ctr"/>
            <a:r>
              <a:rPr lang="zh-CN" altLang="en-US" dirty="0">
                <a:solidFill>
                  <a:schemeClr val="accent1">
                    <a:lumMod val="75000"/>
                  </a:schemeClr>
                </a:solidFill>
                <a:latin typeface="微软雅黑" panose="020B0503020204020204" pitchFamily="34" charset="-122"/>
                <a:ea typeface="微软雅黑" panose="020B0503020204020204" pitchFamily="34" charset="-122"/>
              </a:rPr>
              <a:t>车流量监测传感器</a:t>
            </a:r>
          </a:p>
        </p:txBody>
      </p:sp>
      <p:sp>
        <p:nvSpPr>
          <p:cNvPr id="35" name="文本框 34"/>
          <p:cNvSpPr txBox="1"/>
          <p:nvPr/>
        </p:nvSpPr>
        <p:spPr>
          <a:xfrm>
            <a:off x="8011527" y="5300633"/>
            <a:ext cx="2486025"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停车场车流数据采集</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t>21</a:t>
            </a:fld>
            <a:endParaRPr lang="zh-CN" altLang="en-US"/>
          </a:p>
        </p:txBody>
      </p:sp>
      <p:sp>
        <p:nvSpPr>
          <p:cNvPr id="10" name="文本框 9">
            <a:extLst>
              <a:ext uri="{FF2B5EF4-FFF2-40B4-BE49-F238E27FC236}">
                <a16:creationId xmlns:a16="http://schemas.microsoft.com/office/drawing/2014/main" id="{22F9177E-276C-4079-89CB-6FA5C244B829}"/>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1" name="文本框 10">
            <a:extLst>
              <a:ext uri="{FF2B5EF4-FFF2-40B4-BE49-F238E27FC236}">
                <a16:creationId xmlns:a16="http://schemas.microsoft.com/office/drawing/2014/main" id="{394E0B08-F457-4F3A-89CD-C6F7C71D0782}"/>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智慧停车系统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85BC0CA1-3571-4BD4-9253-723F5D1C3D94}" type="slidenum">
              <a:rPr lang="zh-CN" altLang="en-US" smtClean="0"/>
              <a:t>22</a:t>
            </a:fld>
            <a:endParaRPr lang="zh-CN" altLang="en-US"/>
          </a:p>
        </p:txBody>
      </p:sp>
      <p:pic>
        <p:nvPicPr>
          <p:cNvPr id="13" name="图片 12">
            <a:extLst>
              <a:ext uri="{FF2B5EF4-FFF2-40B4-BE49-F238E27FC236}">
                <a16:creationId xmlns:a16="http://schemas.microsoft.com/office/drawing/2014/main" id="{B3B3A65C-B22E-40F2-86DE-345B51A309FD}"/>
              </a:ext>
            </a:extLst>
          </p:cNvPr>
          <p:cNvPicPr/>
          <p:nvPr/>
        </p:nvPicPr>
        <p:blipFill>
          <a:blip r:embed="rId2"/>
          <a:stretch>
            <a:fillRect/>
          </a:stretch>
        </p:blipFill>
        <p:spPr>
          <a:xfrm>
            <a:off x="489186" y="894680"/>
            <a:ext cx="5699852" cy="4439319"/>
          </a:xfrm>
          <a:prstGeom prst="rect">
            <a:avLst/>
          </a:prstGeom>
        </p:spPr>
      </p:pic>
      <p:pic>
        <p:nvPicPr>
          <p:cNvPr id="14" name="图片 13">
            <a:extLst>
              <a:ext uri="{FF2B5EF4-FFF2-40B4-BE49-F238E27FC236}">
                <a16:creationId xmlns:a16="http://schemas.microsoft.com/office/drawing/2014/main" id="{EC9B5067-2D0A-438C-BA3C-B06BF4EA4959}"/>
              </a:ext>
            </a:extLst>
          </p:cNvPr>
          <p:cNvPicPr/>
          <p:nvPr/>
        </p:nvPicPr>
        <p:blipFill>
          <a:blip r:embed="rId3"/>
          <a:stretch>
            <a:fillRect/>
          </a:stretch>
        </p:blipFill>
        <p:spPr>
          <a:xfrm>
            <a:off x="6427163" y="2085974"/>
            <a:ext cx="5513776" cy="3248025"/>
          </a:xfrm>
          <a:prstGeom prst="rect">
            <a:avLst/>
          </a:prstGeom>
        </p:spPr>
      </p:pic>
      <p:sp>
        <p:nvSpPr>
          <p:cNvPr id="15" name="文本框 14">
            <a:extLst>
              <a:ext uri="{FF2B5EF4-FFF2-40B4-BE49-F238E27FC236}">
                <a16:creationId xmlns:a16="http://schemas.microsoft.com/office/drawing/2014/main" id="{F2BE0E60-8888-4770-AA19-E449615D1CBB}"/>
              </a:ext>
            </a:extLst>
          </p:cNvPr>
          <p:cNvSpPr txBox="1"/>
          <p:nvPr/>
        </p:nvSpPr>
        <p:spPr>
          <a:xfrm>
            <a:off x="2424472" y="5430530"/>
            <a:ext cx="1385528"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AR</a:t>
            </a:r>
            <a:r>
              <a:rPr lang="zh-CN" altLang="en-US" sz="1400" dirty="0">
                <a:latin typeface="微软雅黑" panose="020B0503020204020204" pitchFamily="34" charset="-122"/>
                <a:ea typeface="微软雅黑" panose="020B0503020204020204" pitchFamily="34" charset="-122"/>
              </a:rPr>
              <a:t>虚拟导航</a:t>
            </a:r>
          </a:p>
        </p:txBody>
      </p:sp>
      <p:sp>
        <p:nvSpPr>
          <p:cNvPr id="17" name="文本框 16">
            <a:extLst>
              <a:ext uri="{FF2B5EF4-FFF2-40B4-BE49-F238E27FC236}">
                <a16:creationId xmlns:a16="http://schemas.microsoft.com/office/drawing/2014/main" id="{9D3C4DB8-E0D0-43F6-A267-93E2DA3B347F}"/>
              </a:ext>
            </a:extLst>
          </p:cNvPr>
          <p:cNvSpPr txBox="1"/>
          <p:nvPr/>
        </p:nvSpPr>
        <p:spPr>
          <a:xfrm>
            <a:off x="8519472" y="5333999"/>
            <a:ext cx="1472575" cy="307777"/>
          </a:xfrm>
          <a:prstGeom prst="rect">
            <a:avLst/>
          </a:prstGeom>
          <a:noFill/>
        </p:spPr>
        <p:txBody>
          <a:bodyPr wrap="square" rtlCol="0">
            <a:spAutoFit/>
          </a:bodyPr>
          <a:lstStyle/>
          <a:p>
            <a:pPr algn="ctr"/>
            <a:r>
              <a:rPr lang="en-US" altLang="zh-CN" sz="1400" dirty="0">
                <a:latin typeface="微软雅黑" panose="020B0503020204020204" pitchFamily="34" charset="-122"/>
                <a:ea typeface="微软雅黑" panose="020B0503020204020204" pitchFamily="34" charset="-122"/>
              </a:rPr>
              <a:t>AR</a:t>
            </a:r>
            <a:r>
              <a:rPr lang="zh-CN" altLang="en-US" sz="1400" dirty="0">
                <a:latin typeface="微软雅黑" panose="020B0503020204020204" pitchFamily="34" charset="-122"/>
                <a:ea typeface="微软雅黑" panose="020B0503020204020204" pitchFamily="34" charset="-122"/>
              </a:rPr>
              <a:t>虚拟导游</a:t>
            </a:r>
          </a:p>
        </p:txBody>
      </p:sp>
      <p:sp>
        <p:nvSpPr>
          <p:cNvPr id="19" name="文本框 18">
            <a:extLst>
              <a:ext uri="{FF2B5EF4-FFF2-40B4-BE49-F238E27FC236}">
                <a16:creationId xmlns:a16="http://schemas.microsoft.com/office/drawing/2014/main" id="{2AAB5782-BE3F-427B-B1DA-5B38D990B7BC}"/>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20" name="文本框 19">
            <a:extLst>
              <a:ext uri="{FF2B5EF4-FFF2-40B4-BE49-F238E27FC236}">
                <a16:creationId xmlns:a16="http://schemas.microsoft.com/office/drawing/2014/main" id="{AF402CCC-0EE5-4F97-ACF7-A85E0D374E27}"/>
              </a:ext>
            </a:extLst>
          </p:cNvPr>
          <p:cNvSpPr txBox="1"/>
          <p:nvPr/>
        </p:nvSpPr>
        <p:spPr>
          <a:xfrm>
            <a:off x="10605906" y="603033"/>
            <a:ext cx="1586094"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AR</a:t>
            </a:r>
            <a:r>
              <a:rPr lang="zh-CN" altLang="en-US" sz="1400" b="1" dirty="0">
                <a:solidFill>
                  <a:srgbClr val="F47A16"/>
                </a:solidFill>
                <a:latin typeface="微软雅黑" panose="020B0503020204020204" pitchFamily="34" charset="-122"/>
                <a:ea typeface="微软雅黑" panose="020B0503020204020204" pitchFamily="34" charset="-122"/>
              </a:rPr>
              <a:t>增强现实技术</a:t>
            </a:r>
          </a:p>
        </p:txBody>
      </p:sp>
      <p:sp>
        <p:nvSpPr>
          <p:cNvPr id="9" name="矩形 8">
            <a:extLst>
              <a:ext uri="{FF2B5EF4-FFF2-40B4-BE49-F238E27FC236}">
                <a16:creationId xmlns:a16="http://schemas.microsoft.com/office/drawing/2014/main" id="{FA83059C-68C5-4E60-919B-42C9BB668A4B}"/>
              </a:ext>
            </a:extLst>
          </p:cNvPr>
          <p:cNvSpPr/>
          <p:nvPr/>
        </p:nvSpPr>
        <p:spPr>
          <a:xfrm>
            <a:off x="3247119" y="6118596"/>
            <a:ext cx="5529329" cy="307777"/>
          </a:xfrm>
          <a:prstGeom prst="rect">
            <a:avLst/>
          </a:prstGeom>
        </p:spPr>
        <p:txBody>
          <a:bodyPr wrap="square">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游客使用公园</a:t>
            </a:r>
            <a:r>
              <a:rPr lang="en-US" altLang="zh-CN" sz="1400" b="1" dirty="0">
                <a:solidFill>
                  <a:srgbClr val="F47A16"/>
                </a:solidFill>
                <a:latin typeface="微软雅黑" panose="020B0503020204020204" pitchFamily="34" charset="-122"/>
                <a:ea typeface="微软雅黑" panose="020B0503020204020204" pitchFamily="34" charset="-122"/>
              </a:rPr>
              <a:t>5G</a:t>
            </a:r>
            <a:r>
              <a:rPr lang="zh-CN" altLang="en-US" sz="1400" b="1" dirty="0">
                <a:solidFill>
                  <a:srgbClr val="F47A16"/>
                </a:solidFill>
                <a:latin typeface="微软雅黑" panose="020B0503020204020204" pitchFamily="34" charset="-122"/>
                <a:ea typeface="微软雅黑" panose="020B0503020204020204" pitchFamily="34" charset="-122"/>
              </a:rPr>
              <a:t>网络</a:t>
            </a:r>
            <a:r>
              <a:rPr lang="zh-CN" altLang="en-US" sz="1400" dirty="0">
                <a:solidFill>
                  <a:srgbClr val="333333"/>
                </a:solidFill>
                <a:latin typeface="微软雅黑" panose="020B0503020204020204" pitchFamily="34" charset="-122"/>
                <a:ea typeface="微软雅黑" panose="020B0503020204020204" pitchFamily="34" charset="-122"/>
              </a:rPr>
              <a:t>，体验</a:t>
            </a:r>
            <a:r>
              <a:rPr lang="en-US" altLang="zh-CN" sz="1400" dirty="0">
                <a:solidFill>
                  <a:srgbClr val="333333"/>
                </a:solidFill>
                <a:latin typeface="微软雅黑" panose="020B0503020204020204" pitchFamily="34" charset="-122"/>
                <a:ea typeface="微软雅黑" panose="020B0503020204020204" pitchFamily="34" charset="-122"/>
              </a:rPr>
              <a:t>AR</a:t>
            </a:r>
            <a:r>
              <a:rPr lang="zh-CN" altLang="en-US" sz="1400" dirty="0">
                <a:solidFill>
                  <a:srgbClr val="333333"/>
                </a:solidFill>
                <a:latin typeface="微软雅黑" panose="020B0503020204020204" pitchFamily="34" charset="-122"/>
                <a:ea typeface="微软雅黑" panose="020B0503020204020204" pitchFamily="34" charset="-122"/>
              </a:rPr>
              <a:t>虚拟导航、虚拟导游、</a:t>
            </a:r>
            <a:r>
              <a:rPr lang="en-US" altLang="zh-CN" sz="1400" dirty="0">
                <a:solidFill>
                  <a:srgbClr val="333333"/>
                </a:solidFill>
                <a:latin typeface="微软雅黑" panose="020B0503020204020204" pitchFamily="34" charset="-122"/>
                <a:ea typeface="微软雅黑" panose="020B0503020204020204" pitchFamily="34" charset="-122"/>
              </a:rPr>
              <a:t>AR</a:t>
            </a:r>
            <a:r>
              <a:rPr lang="zh-CN" altLang="en-US" sz="1400" dirty="0">
                <a:solidFill>
                  <a:srgbClr val="333333"/>
                </a:solidFill>
                <a:latin typeface="微软雅黑" panose="020B0503020204020204" pitchFamily="34" charset="-122"/>
                <a:ea typeface="微软雅黑" panose="020B0503020204020204" pitchFamily="34" charset="-122"/>
              </a:rPr>
              <a:t>小游戏等</a:t>
            </a:r>
            <a:endParaRPr lang="zh-CN" altLang="en-US" sz="1400" b="1" dirty="0">
              <a:solidFill>
                <a:srgbClr val="F47A16"/>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28772891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57845966-6EFC-468A-9CC7-BAB4B95854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54372" y="0"/>
            <a:ext cx="9483256" cy="6858000"/>
          </a:xfrm>
          <a:prstGeom prst="rect">
            <a:avLst/>
          </a:prstGeom>
          <a:solidFill>
            <a:srgbClr val="7669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3" name="Picture 72">
            <a:extLst>
              <a:ext uri="{FF2B5EF4-FFF2-40B4-BE49-F238E27FC236}">
                <a16:creationId xmlns:a16="http://schemas.microsoft.com/office/drawing/2014/main" id="{75554383-98AF-4A47-BB65-705FAAA4BE6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75" name="Freeform: Shape 74">
            <a:extLst>
              <a:ext uri="{FF2B5EF4-FFF2-40B4-BE49-F238E27FC236}">
                <a16:creationId xmlns:a16="http://schemas.microsoft.com/office/drawing/2014/main" id="{ADAD1991-FFD1-4E94-ABAB-7560D33008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144484" y="0"/>
            <a:ext cx="7837716" cy="6858000"/>
          </a:xfrm>
          <a:custGeom>
            <a:avLst/>
            <a:gdLst>
              <a:gd name="connsiteX0" fmla="*/ 2232159 w 7837716"/>
              <a:gd name="connsiteY0" fmla="*/ 0 h 6858000"/>
              <a:gd name="connsiteX1" fmla="*/ 5605557 w 7837716"/>
              <a:gd name="connsiteY1" fmla="*/ 0 h 6858000"/>
              <a:gd name="connsiteX2" fmla="*/ 5617845 w 7837716"/>
              <a:gd name="connsiteY2" fmla="*/ 5384 h 6858000"/>
              <a:gd name="connsiteX3" fmla="*/ 7837716 w 7837716"/>
              <a:gd name="connsiteY3" fmla="*/ 3429000 h 6858000"/>
              <a:gd name="connsiteX4" fmla="*/ 5617845 w 7837716"/>
              <a:gd name="connsiteY4" fmla="*/ 6852616 h 6858000"/>
              <a:gd name="connsiteX5" fmla="*/ 5605557 w 7837716"/>
              <a:gd name="connsiteY5" fmla="*/ 6858000 h 6858000"/>
              <a:gd name="connsiteX6" fmla="*/ 2232159 w 7837716"/>
              <a:gd name="connsiteY6" fmla="*/ 6858000 h 6858000"/>
              <a:gd name="connsiteX7" fmla="*/ 2219871 w 7837716"/>
              <a:gd name="connsiteY7" fmla="*/ 6852616 h 6858000"/>
              <a:gd name="connsiteX8" fmla="*/ 0 w 7837716"/>
              <a:gd name="connsiteY8" fmla="*/ 3429000 h 6858000"/>
              <a:gd name="connsiteX9" fmla="*/ 2219871 w 7837716"/>
              <a:gd name="connsiteY9" fmla="*/ 538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37716" h="6858000">
                <a:moveTo>
                  <a:pt x="2232159" y="0"/>
                </a:moveTo>
                <a:lnTo>
                  <a:pt x="5605557" y="0"/>
                </a:lnTo>
                <a:lnTo>
                  <a:pt x="5617845" y="5384"/>
                </a:lnTo>
                <a:cubicBezTo>
                  <a:pt x="6931322" y="618789"/>
                  <a:pt x="7837716" y="1921305"/>
                  <a:pt x="7837716" y="3429000"/>
                </a:cubicBezTo>
                <a:cubicBezTo>
                  <a:pt x="7837716" y="4936696"/>
                  <a:pt x="6931322" y="6239212"/>
                  <a:pt x="5617845" y="6852616"/>
                </a:cubicBezTo>
                <a:lnTo>
                  <a:pt x="5605557" y="6858000"/>
                </a:lnTo>
                <a:lnTo>
                  <a:pt x="2232159" y="6858000"/>
                </a:lnTo>
                <a:lnTo>
                  <a:pt x="2219871" y="6852616"/>
                </a:lnTo>
                <a:cubicBezTo>
                  <a:pt x="906394" y="6239212"/>
                  <a:pt x="0" y="4936696"/>
                  <a:pt x="0" y="3429000"/>
                </a:cubicBezTo>
                <a:cubicBezTo>
                  <a:pt x="0" y="1921305"/>
                  <a:pt x="906394" y="618789"/>
                  <a:pt x="2219871" y="5384"/>
                </a:cubicBezTo>
                <a:close/>
              </a:path>
            </a:pathLst>
          </a:custGeom>
          <a:solidFill>
            <a:schemeClr val="bg1"/>
          </a:solidFill>
          <a:ln>
            <a:gradFill>
              <a:gsLst>
                <a:gs pos="0">
                  <a:schemeClr val="accent1">
                    <a:lumMod val="40000"/>
                    <a:lumOff val="60000"/>
                  </a:schemeClr>
                </a:gs>
                <a:gs pos="23000">
                  <a:schemeClr val="accent1">
                    <a:lumMod val="45000"/>
                    <a:lumOff val="55000"/>
                  </a:schemeClr>
                </a:gs>
                <a:gs pos="83000">
                  <a:schemeClr val="bg2">
                    <a:lumMod val="82000"/>
                  </a:schemeClr>
                </a:gs>
                <a:gs pos="100000">
                  <a:schemeClr val="bg2">
                    <a:lumMod val="87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026" name="Picture 2" descr="智能跑道">
            <a:extLst>
              <a:ext uri="{FF2B5EF4-FFF2-40B4-BE49-F238E27FC236}">
                <a16:creationId xmlns:a16="http://schemas.microsoft.com/office/drawing/2014/main" id="{E6B4D934-A432-4037-A8D1-472E0E977B86}"/>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26540" y="249432"/>
            <a:ext cx="4123765" cy="6468653"/>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97A33356-7F69-428E-A08F-82DA94E43CC9}"/>
              </a:ext>
            </a:extLst>
          </p:cNvPr>
          <p:cNvSpPr txBox="1"/>
          <p:nvPr/>
        </p:nvSpPr>
        <p:spPr>
          <a:xfrm>
            <a:off x="10724932" y="202923"/>
            <a:ext cx="1467068" cy="400110"/>
          </a:xfrm>
          <a:prstGeom prst="rect">
            <a:avLst/>
          </a:prstGeom>
          <a:noFill/>
        </p:spPr>
        <p:txBody>
          <a:bodyPr wrap="none" rtlCol="0">
            <a:spAutoFit/>
          </a:bodyPr>
          <a:lstStyle/>
          <a:p>
            <a:pPr>
              <a:spcAft>
                <a:spcPts val="600"/>
              </a:spcAft>
            </a:pPr>
            <a:r>
              <a:rPr lang="zh-CN" altLang="en-US" sz="2000" b="1">
                <a:solidFill>
                  <a:srgbClr val="0F2C5D"/>
                </a:solidFill>
                <a:latin typeface="微软雅黑" panose="020B0503020204020204" pitchFamily="34" charset="-122"/>
                <a:ea typeface="微软雅黑" panose="020B0503020204020204" pitchFamily="34" charset="-122"/>
              </a:rPr>
              <a:t>游客出游中</a:t>
            </a:r>
          </a:p>
        </p:txBody>
      </p:sp>
      <p:sp>
        <p:nvSpPr>
          <p:cNvPr id="12" name="文本框 11">
            <a:extLst>
              <a:ext uri="{FF2B5EF4-FFF2-40B4-BE49-F238E27FC236}">
                <a16:creationId xmlns:a16="http://schemas.microsoft.com/office/drawing/2014/main" id="{A5AC3AEE-B7CC-4BF8-8EFB-2915D9900654}"/>
              </a:ext>
            </a:extLst>
          </p:cNvPr>
          <p:cNvSpPr txBox="1"/>
          <p:nvPr/>
        </p:nvSpPr>
        <p:spPr>
          <a:xfrm>
            <a:off x="10605906" y="603033"/>
            <a:ext cx="1586094" cy="307777"/>
          </a:xfrm>
          <a:prstGeom prst="rect">
            <a:avLst/>
          </a:prstGeom>
          <a:noFill/>
        </p:spPr>
        <p:txBody>
          <a:bodyPr wrap="square" rtlCol="0">
            <a:spAutoFit/>
          </a:bodyPr>
          <a:lstStyle/>
          <a:p>
            <a:pPr algn="ctr">
              <a:spcAft>
                <a:spcPts val="600"/>
              </a:spcAft>
            </a:pPr>
            <a:r>
              <a:rPr lang="en-US" altLang="zh-CN" sz="1400" b="1">
                <a:solidFill>
                  <a:srgbClr val="F47A16"/>
                </a:solidFill>
                <a:latin typeface="微软雅黑" panose="020B0503020204020204" pitchFamily="34" charset="-122"/>
                <a:ea typeface="微软雅黑" panose="020B0503020204020204" pitchFamily="34" charset="-122"/>
              </a:rPr>
              <a:t>AI</a:t>
            </a:r>
            <a:r>
              <a:rPr lang="zh-CN" altLang="en-US" sz="1400" b="1">
                <a:solidFill>
                  <a:srgbClr val="F47A16"/>
                </a:solidFill>
                <a:latin typeface="微软雅黑" panose="020B0503020204020204" pitchFamily="34" charset="-122"/>
                <a:ea typeface="微软雅黑" panose="020B0503020204020204" pitchFamily="34" charset="-122"/>
              </a:rPr>
              <a:t>智慧跑道</a:t>
            </a:r>
          </a:p>
        </p:txBody>
      </p:sp>
    </p:spTree>
    <p:extLst>
      <p:ext uri="{BB962C8B-B14F-4D97-AF65-F5344CB8AC3E}">
        <p14:creationId xmlns:p14="http://schemas.microsoft.com/office/powerpoint/2010/main" val="243817873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9226551" y="4881880"/>
            <a:ext cx="1710036" cy="886397"/>
          </a:xfrm>
          <a:prstGeom prst="rect">
            <a:avLst/>
          </a:prstGeom>
          <a:noFill/>
        </p:spPr>
        <p:txBody>
          <a:bodyPr wrap="square" rtlCol="0">
            <a:spAutoFit/>
          </a:bodyPr>
          <a:lstStyle/>
          <a:p>
            <a:pPr marL="171450" indent="-171450" algn="l">
              <a:buFont typeface="Wingdings" panose="05000000000000000000" charset="0"/>
              <a:buChar char="l"/>
            </a:pPr>
            <a:endParaRPr lang="zh-CN" altLang="en-US" sz="1200" dirty="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nSpc>
                <a:spcPct val="130000"/>
              </a:lnSpc>
              <a:buFont typeface="Wingdings" panose="05000000000000000000" charset="0"/>
              <a:buChar char="l"/>
            </a:pPr>
            <a:r>
              <a:rPr lang="zh-CN" altLang="en-US" sz="1200" dirty="0">
                <a:solidFill>
                  <a:srgbClr val="0070C0"/>
                </a:solidFill>
                <a:latin typeface="微软雅黑" panose="020B0503020204020204" pitchFamily="34" charset="-122"/>
                <a:ea typeface="微软雅黑" panose="020B0503020204020204" pitchFamily="34" charset="-122"/>
              </a:rPr>
              <a:t>支持荧光夜跑</a:t>
            </a:r>
          </a:p>
          <a:p>
            <a:pPr marL="171450" indent="-171450" algn="l">
              <a:buFont typeface="Wingdings" panose="05000000000000000000" charset="0"/>
              <a:buChar char="l"/>
            </a:pPr>
            <a:endParaRPr lang="zh-CN" altLang="en-US" sz="1200" dirty="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algn="l">
              <a:buFont typeface="Arial" panose="020B0604020202020204" pitchFamily="34" charset="0"/>
              <a:buChar char="•"/>
            </a:pPr>
            <a:endParaRPr lang="zh-CN" altLang="en-US" sz="1200" dirty="0">
              <a:solidFill>
                <a:schemeClr val="tx2">
                  <a:lumMod val="20000"/>
                  <a:lumOff val="8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77" name="图片 77" descr="智能跑道"/>
          <p:cNvPicPr>
            <a:picLocks noChangeAspect="1"/>
          </p:cNvPicPr>
          <p:nvPr/>
        </p:nvPicPr>
        <p:blipFill>
          <a:blip r:embed="rId2"/>
          <a:stretch>
            <a:fillRect/>
          </a:stretch>
        </p:blipFill>
        <p:spPr>
          <a:xfrm>
            <a:off x="542925" y="2715895"/>
            <a:ext cx="3455035" cy="1941830"/>
          </a:xfrm>
          <a:prstGeom prst="roundRect">
            <a:avLst/>
          </a:prstGeom>
          <a:effectLst>
            <a:reflection blurRad="6350" stA="52000" endA="300" endPos="35000" dir="5400000" sy="-100000" algn="bl" rotWithShape="0"/>
          </a:effectLst>
        </p:spPr>
      </p:pic>
      <p:pic>
        <p:nvPicPr>
          <p:cNvPr id="4" name="图片 78" descr="智能步道"/>
          <p:cNvPicPr>
            <a:picLocks noChangeAspect="1"/>
          </p:cNvPicPr>
          <p:nvPr/>
        </p:nvPicPr>
        <p:blipFill>
          <a:blip r:embed="rId3"/>
          <a:stretch>
            <a:fillRect/>
          </a:stretch>
        </p:blipFill>
        <p:spPr>
          <a:xfrm>
            <a:off x="4478655" y="1694815"/>
            <a:ext cx="3453765" cy="1942465"/>
          </a:xfrm>
          <a:prstGeom prst="roundRect">
            <a:avLst/>
          </a:prstGeom>
          <a:effectLst>
            <a:reflection blurRad="6350" stA="52000" endA="300" endPos="35000" dir="5400000" sy="-100000" algn="bl" rotWithShape="0"/>
          </a:effectLst>
        </p:spPr>
      </p:pic>
      <p:sp>
        <p:nvSpPr>
          <p:cNvPr id="10" name="文本框 9"/>
          <p:cNvSpPr txBox="1"/>
          <p:nvPr/>
        </p:nvSpPr>
        <p:spPr>
          <a:xfrm>
            <a:off x="542925" y="5067935"/>
            <a:ext cx="3605530" cy="275590"/>
          </a:xfrm>
          <a:prstGeom prst="rect">
            <a:avLst/>
          </a:prstGeom>
          <a:noFill/>
        </p:spPr>
        <p:txBody>
          <a:bodyPr wrap="square" rtlCol="0" anchor="t">
            <a:spAutoFit/>
          </a:bodyPr>
          <a:lstStyle/>
          <a:p>
            <a:pPr marL="171450" indent="-171450" algn="l">
              <a:buFont typeface="Wingdings" panose="05000000000000000000" charset="0"/>
              <a:buChar char="l"/>
            </a:pPr>
            <a:r>
              <a:rPr lang="zh-CN" altLang="en-US" sz="1200" dirty="0">
                <a:solidFill>
                  <a:srgbClr val="0070C0"/>
                </a:solidFill>
                <a:latin typeface="微软雅黑" panose="020B0503020204020204" pitchFamily="34" charset="-122"/>
                <a:ea typeface="微软雅黑" panose="020B0503020204020204" pitchFamily="34" charset="-122"/>
                <a:sym typeface="+mn-ea"/>
              </a:rPr>
              <a:t>1：N人脸识别技术，自动记录运动数据</a:t>
            </a:r>
          </a:p>
        </p:txBody>
      </p:sp>
      <p:sp>
        <p:nvSpPr>
          <p:cNvPr id="11" name="文本框 10"/>
          <p:cNvSpPr txBox="1"/>
          <p:nvPr/>
        </p:nvSpPr>
        <p:spPr>
          <a:xfrm>
            <a:off x="4362450" y="4086860"/>
            <a:ext cx="3518535" cy="570865"/>
          </a:xfrm>
          <a:prstGeom prst="rect">
            <a:avLst/>
          </a:prstGeom>
          <a:noFill/>
        </p:spPr>
        <p:txBody>
          <a:bodyPr wrap="none" rtlCol="0" anchor="t">
            <a:spAutoFit/>
          </a:bodyPr>
          <a:lstStyle/>
          <a:p>
            <a:pPr marL="571500" indent="-285750" fontAlgn="auto">
              <a:lnSpc>
                <a:spcPct val="130000"/>
              </a:lnSpc>
              <a:buFont typeface="Wingdings" panose="05000000000000000000" charset="0"/>
              <a:buChar char="l"/>
            </a:pPr>
            <a:r>
              <a:rPr lang="zh-CN" altLang="en-US" sz="1200" dirty="0">
                <a:solidFill>
                  <a:srgbClr val="0070C0"/>
                </a:solidFill>
                <a:latin typeface="微软雅黑" panose="020B0503020204020204" pitchFamily="34" charset="-122"/>
                <a:ea typeface="微软雅黑" panose="020B0503020204020204" pitchFamily="34" charset="-122"/>
                <a:sym typeface="+mn-ea"/>
              </a:rPr>
              <a:t>智能步道排行榜，游客刷脸获得运动数据</a:t>
            </a:r>
          </a:p>
          <a:p>
            <a:pPr indent="0" fontAlgn="auto">
              <a:lnSpc>
                <a:spcPct val="130000"/>
              </a:lnSpc>
              <a:buFont typeface="Wingdings" panose="05000000000000000000" charset="0"/>
              <a:buNone/>
            </a:pPr>
            <a:r>
              <a:rPr lang="zh-CN" altLang="en-US" sz="1200" dirty="0">
                <a:solidFill>
                  <a:srgbClr val="0070C0"/>
                </a:solidFill>
                <a:latin typeface="微软雅黑" panose="020B0503020204020204" pitchFamily="34" charset="-122"/>
                <a:ea typeface="微软雅黑" panose="020B0503020204020204" pitchFamily="34" charset="-122"/>
                <a:sym typeface="+mn-ea"/>
              </a:rPr>
              <a:t>   （里程、时长、消耗能量），支持运动数据排行</a:t>
            </a:r>
          </a:p>
        </p:txBody>
      </p:sp>
      <p:pic>
        <p:nvPicPr>
          <p:cNvPr id="3318" name="图片 331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361680" y="2633027"/>
            <a:ext cx="3091180" cy="2008505"/>
          </a:xfrm>
          <a:prstGeom prst="roundRect">
            <a:avLst/>
          </a:prstGeom>
          <a:effectLst>
            <a:reflection blurRad="6350" stA="52000" endA="300" endPos="35000" dir="5400000" sy="-100000" algn="bl" rotWithShape="0"/>
          </a:effectLst>
        </p:spPr>
      </p:pic>
      <p:sp>
        <p:nvSpPr>
          <p:cNvPr id="9" name="文本框 8">
            <a:extLst>
              <a:ext uri="{FF2B5EF4-FFF2-40B4-BE49-F238E27FC236}">
                <a16:creationId xmlns:a16="http://schemas.microsoft.com/office/drawing/2014/main" id="{97A33356-7F69-428E-A08F-82DA94E43CC9}"/>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2" name="文本框 11">
            <a:extLst>
              <a:ext uri="{FF2B5EF4-FFF2-40B4-BE49-F238E27FC236}">
                <a16:creationId xmlns:a16="http://schemas.microsoft.com/office/drawing/2014/main" id="{A5AC3AEE-B7CC-4BF8-8EFB-2915D9900654}"/>
              </a:ext>
            </a:extLst>
          </p:cNvPr>
          <p:cNvSpPr txBox="1"/>
          <p:nvPr/>
        </p:nvSpPr>
        <p:spPr>
          <a:xfrm>
            <a:off x="10605906" y="603033"/>
            <a:ext cx="1586094"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AI</a:t>
            </a:r>
            <a:r>
              <a:rPr lang="zh-CN" altLang="en-US" sz="1400" b="1" dirty="0">
                <a:solidFill>
                  <a:srgbClr val="F47A16"/>
                </a:solidFill>
                <a:latin typeface="微软雅黑" panose="020B0503020204020204" pitchFamily="34" charset="-122"/>
                <a:ea typeface="微软雅黑" panose="020B0503020204020204" pitchFamily="34" charset="-122"/>
              </a:rPr>
              <a:t>智慧跑道</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nvGraphicFramePr>
        <p:xfrm>
          <a:off x="3556000" y="3063240"/>
          <a:ext cx="416560" cy="9144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pic>
        <p:nvPicPr>
          <p:cNvPr id="14" name="图片 13"/>
          <p:cNvPicPr>
            <a:picLocks noChangeAspect="1"/>
          </p:cNvPicPr>
          <p:nvPr/>
        </p:nvPicPr>
        <p:blipFill>
          <a:blip r:embed="rId3"/>
          <a:stretch>
            <a:fillRect/>
          </a:stretch>
        </p:blipFill>
        <p:spPr>
          <a:xfrm>
            <a:off x="1357630" y="1924050"/>
            <a:ext cx="3486785" cy="3141980"/>
          </a:xfrm>
          <a:prstGeom prst="rect">
            <a:avLst/>
          </a:prstGeom>
          <a:ln>
            <a:noFill/>
          </a:ln>
          <a:effectLst/>
        </p:spPr>
      </p:pic>
      <p:sp>
        <p:nvSpPr>
          <p:cNvPr id="15" name="文本框 14"/>
          <p:cNvSpPr txBox="1"/>
          <p:nvPr/>
        </p:nvSpPr>
        <p:spPr>
          <a:xfrm>
            <a:off x="2001520" y="1165860"/>
            <a:ext cx="2061210" cy="368300"/>
          </a:xfrm>
          <a:prstGeom prst="rect">
            <a:avLst/>
          </a:prstGeom>
          <a:solidFill>
            <a:srgbClr val="01C7EB"/>
          </a:solidFill>
          <a:effectLst>
            <a:outerShdw blurRad="50800" dist="38100" dir="2700000" algn="tl" rotWithShape="0">
              <a:prstClr val="black">
                <a:alpha val="40000"/>
              </a:prstClr>
            </a:outerShdw>
          </a:effectLst>
        </p:spPr>
        <p:txBody>
          <a:bodyPr wrap="square" rtlCol="0">
            <a:spAutoFit/>
          </a:bodyPr>
          <a:lstStyle/>
          <a:p>
            <a:pPr algn="ctr"/>
            <a:r>
              <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智能户外运动器材</a:t>
            </a:r>
          </a:p>
        </p:txBody>
      </p:sp>
      <p:sp>
        <p:nvSpPr>
          <p:cNvPr id="16" name="文本框 15"/>
          <p:cNvSpPr txBox="1"/>
          <p:nvPr/>
        </p:nvSpPr>
        <p:spPr>
          <a:xfrm>
            <a:off x="804332" y="5282175"/>
            <a:ext cx="4454305" cy="276999"/>
          </a:xfrm>
          <a:prstGeom prst="rect">
            <a:avLst/>
          </a:prstGeom>
          <a:noFill/>
        </p:spPr>
        <p:txBody>
          <a:bodyPr wrap="square" rtlCol="0">
            <a:spAutoFit/>
          </a:bodyPr>
          <a:lstStyle/>
          <a:p>
            <a:pPr algn="ctr"/>
            <a:r>
              <a:rPr lang="zh-CN" altLang="en-US" sz="1200" dirty="0">
                <a:solidFill>
                  <a:srgbClr val="0070C0"/>
                </a:solidFill>
                <a:latin typeface="微软雅黑" panose="020B0503020204020204" pitchFamily="34" charset="-122"/>
                <a:ea typeface="微软雅黑" panose="020B0503020204020204" pitchFamily="34" charset="-122"/>
              </a:rPr>
              <a:t>电子屏实时显示运动次数、频率等指标</a:t>
            </a:r>
          </a:p>
        </p:txBody>
      </p:sp>
      <p:pic>
        <p:nvPicPr>
          <p:cNvPr id="17" name="图片 16"/>
          <p:cNvPicPr>
            <a:picLocks noChangeAspect="1"/>
          </p:cNvPicPr>
          <p:nvPr/>
        </p:nvPicPr>
        <p:blipFill>
          <a:blip r:embed="rId4"/>
          <a:stretch>
            <a:fillRect/>
          </a:stretch>
        </p:blipFill>
        <p:spPr>
          <a:xfrm>
            <a:off x="7037705" y="1881505"/>
            <a:ext cx="3864610" cy="3094355"/>
          </a:xfrm>
          <a:prstGeom prst="rect">
            <a:avLst/>
          </a:prstGeom>
          <a:ln>
            <a:noFill/>
          </a:ln>
          <a:effectLst/>
        </p:spPr>
      </p:pic>
      <p:sp>
        <p:nvSpPr>
          <p:cNvPr id="18" name="文本框 17"/>
          <p:cNvSpPr txBox="1"/>
          <p:nvPr/>
        </p:nvSpPr>
        <p:spPr>
          <a:xfrm>
            <a:off x="7071995" y="5081905"/>
            <a:ext cx="3696970" cy="789127"/>
          </a:xfrm>
          <a:prstGeom prst="rect">
            <a:avLst/>
          </a:prstGeom>
          <a:noFill/>
        </p:spPr>
        <p:txBody>
          <a:bodyPr wrap="square" rtlCol="0">
            <a:spAutoFit/>
          </a:bodyPr>
          <a:lstStyle/>
          <a:p>
            <a:pPr marL="266700" indent="-266700">
              <a:lnSpc>
                <a:spcPct val="130000"/>
              </a:lnSpc>
              <a:spcBef>
                <a:spcPts val="0"/>
              </a:spcBef>
              <a:spcAft>
                <a:spcPts val="0"/>
              </a:spcAft>
              <a:buFont typeface="Wingdings" panose="05000000000000000000" charset="0"/>
              <a:buChar char="l"/>
            </a:pPr>
            <a:r>
              <a:rPr lang="zh-CN" altLang="en-US" sz="1200" dirty="0">
                <a:solidFill>
                  <a:srgbClr val="0070C0"/>
                </a:solidFill>
                <a:latin typeface="微软雅黑" panose="020B0503020204020204" pitchFamily="34" charset="-122"/>
                <a:ea typeface="微软雅黑" panose="020B0503020204020204" pitchFamily="34" charset="-122"/>
              </a:rPr>
              <a:t>身高、体重、BMI、心率、握力、台阶、纵跳、选择反应时、闭眼单脚站立、俯卧撑、仰卧起坐等</a:t>
            </a:r>
            <a:r>
              <a:rPr lang="en-US" altLang="zh-CN" sz="1200" dirty="0">
                <a:solidFill>
                  <a:srgbClr val="0070C0"/>
                </a:solidFill>
                <a:latin typeface="微软雅黑" panose="020B0503020204020204" pitchFamily="34" charset="-122"/>
                <a:ea typeface="微软雅黑" panose="020B0503020204020204" pitchFamily="34" charset="-122"/>
              </a:rPr>
              <a:t>12</a:t>
            </a:r>
            <a:r>
              <a:rPr lang="zh-CN" altLang="en-US" sz="1200" dirty="0">
                <a:solidFill>
                  <a:srgbClr val="0070C0"/>
                </a:solidFill>
                <a:latin typeface="微软雅黑" panose="020B0503020204020204" pitchFamily="34" charset="-122"/>
                <a:ea typeface="微软雅黑" panose="020B0503020204020204" pitchFamily="34" charset="-122"/>
              </a:rPr>
              <a:t>项检测指标</a:t>
            </a:r>
          </a:p>
        </p:txBody>
      </p:sp>
      <p:sp>
        <p:nvSpPr>
          <p:cNvPr id="19" name="文本框 18"/>
          <p:cNvSpPr txBox="1"/>
          <p:nvPr/>
        </p:nvSpPr>
        <p:spPr>
          <a:xfrm>
            <a:off x="7836535" y="1249045"/>
            <a:ext cx="2294890" cy="368300"/>
          </a:xfrm>
          <a:prstGeom prst="rect">
            <a:avLst/>
          </a:prstGeom>
          <a:solidFill>
            <a:srgbClr val="01C7EB"/>
          </a:solidFill>
          <a:effectLst>
            <a:outerShdw blurRad="50800" dist="38100" dir="2700000" algn="tl" rotWithShape="0">
              <a:prstClr val="black">
                <a:alpha val="40000"/>
              </a:prstClr>
            </a:outerShdw>
          </a:effectLst>
        </p:spPr>
        <p:txBody>
          <a:bodyPr wrap="square" rtlCol="0">
            <a:spAutoFit/>
          </a:bodyPr>
          <a:lstStyle/>
          <a:p>
            <a:pPr algn="ctr"/>
            <a:r>
              <a:rPr lang="zh-CN" altLang="en-US" b="1">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微软雅黑" panose="020B0503020204020204" pitchFamily="34" charset="-122"/>
              </a:rPr>
              <a:t>户外智能体质检测仪</a:t>
            </a:r>
          </a:p>
        </p:txBody>
      </p:sp>
      <p:sp>
        <p:nvSpPr>
          <p:cNvPr id="11" name="文本框 10">
            <a:extLst>
              <a:ext uri="{FF2B5EF4-FFF2-40B4-BE49-F238E27FC236}">
                <a16:creationId xmlns:a16="http://schemas.microsoft.com/office/drawing/2014/main" id="{9CF4F57A-D31D-47B5-9399-6586F740A66E}"/>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2" name="文本框 11">
            <a:extLst>
              <a:ext uri="{FF2B5EF4-FFF2-40B4-BE49-F238E27FC236}">
                <a16:creationId xmlns:a16="http://schemas.microsoft.com/office/drawing/2014/main" id="{72FA0765-549B-4DE8-9C04-834033DF0B26}"/>
              </a:ext>
            </a:extLst>
          </p:cNvPr>
          <p:cNvSpPr txBox="1"/>
          <p:nvPr/>
        </p:nvSpPr>
        <p:spPr>
          <a:xfrm>
            <a:off x="10282518" y="603033"/>
            <a:ext cx="1909482"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户外电子健身器材</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85BC0CA1-3571-4BD4-9253-723F5D1C3D94}" type="slidenum">
              <a:rPr lang="zh-CN" altLang="en-US" smtClean="0"/>
              <a:t>26</a:t>
            </a:fld>
            <a:endParaRPr lang="zh-CN" altLang="en-US" dirty="0"/>
          </a:p>
        </p:txBody>
      </p:sp>
      <p:sp>
        <p:nvSpPr>
          <p:cNvPr id="17" name="文本框 16">
            <a:extLst>
              <a:ext uri="{FF2B5EF4-FFF2-40B4-BE49-F238E27FC236}">
                <a16:creationId xmlns:a16="http://schemas.microsoft.com/office/drawing/2014/main" id="{89C31584-C4F5-49FE-BABC-A46155E22BE7}"/>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8" name="文本框 17">
            <a:extLst>
              <a:ext uri="{FF2B5EF4-FFF2-40B4-BE49-F238E27FC236}">
                <a16:creationId xmlns:a16="http://schemas.microsoft.com/office/drawing/2014/main" id="{99D29529-4DFF-4025-9DC4-1391DB1BEAB2}"/>
              </a:ext>
            </a:extLst>
          </p:cNvPr>
          <p:cNvSpPr txBox="1"/>
          <p:nvPr/>
        </p:nvSpPr>
        <p:spPr>
          <a:xfrm>
            <a:off x="10724931" y="603033"/>
            <a:ext cx="1467069"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人工智能语音亭</a:t>
            </a:r>
          </a:p>
        </p:txBody>
      </p:sp>
      <p:pic>
        <p:nvPicPr>
          <p:cNvPr id="14" name="图片 13">
            <a:extLst>
              <a:ext uri="{FF2B5EF4-FFF2-40B4-BE49-F238E27FC236}">
                <a16:creationId xmlns:a16="http://schemas.microsoft.com/office/drawing/2014/main" id="{539DB971-1EA9-41C5-A5C1-D5AA1C836245}"/>
              </a:ext>
            </a:extLst>
          </p:cNvPr>
          <p:cNvPicPr/>
          <p:nvPr/>
        </p:nvPicPr>
        <p:blipFill>
          <a:blip r:embed="rId3">
            <a:extLst>
              <a:ext uri="{28A0092B-C50C-407E-A947-70E740481C1C}">
                <a14:useLocalDpi xmlns:a14="http://schemas.microsoft.com/office/drawing/2010/main" val="0"/>
              </a:ext>
            </a:extLst>
          </a:blip>
          <a:stretch>
            <a:fillRect/>
          </a:stretch>
        </p:blipFill>
        <p:spPr>
          <a:xfrm>
            <a:off x="2280204" y="603033"/>
            <a:ext cx="7044951" cy="5163624"/>
          </a:xfrm>
          <a:prstGeom prst="rect">
            <a:avLst/>
          </a:prstGeom>
        </p:spPr>
      </p:pic>
      <p:pic>
        <p:nvPicPr>
          <p:cNvPr id="16" name="图片 15">
            <a:extLst>
              <a:ext uri="{FF2B5EF4-FFF2-40B4-BE49-F238E27FC236}">
                <a16:creationId xmlns:a16="http://schemas.microsoft.com/office/drawing/2014/main" id="{B10AEAB4-4622-42F9-9304-E2B29C20A225}"/>
              </a:ext>
            </a:extLst>
          </p:cNvPr>
          <p:cNvPicPr>
            <a:picLocks noChangeAspect="1"/>
          </p:cNvPicPr>
          <p:nvPr/>
        </p:nvPicPr>
        <p:blipFill>
          <a:blip r:embed="rId4"/>
          <a:stretch>
            <a:fillRect/>
          </a:stretch>
        </p:blipFill>
        <p:spPr>
          <a:xfrm>
            <a:off x="2898314" y="5858048"/>
            <a:ext cx="5029200" cy="933450"/>
          </a:xfrm>
          <a:prstGeom prst="rect">
            <a:avLst/>
          </a:prstGeom>
        </p:spPr>
      </p:pic>
    </p:spTree>
    <p:extLst>
      <p:ext uri="{BB962C8B-B14F-4D97-AF65-F5344CB8AC3E}">
        <p14:creationId xmlns:p14="http://schemas.microsoft.com/office/powerpoint/2010/main" val="50560632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表格 6"/>
          <p:cNvGraphicFramePr/>
          <p:nvPr/>
        </p:nvGraphicFramePr>
        <p:xfrm>
          <a:off x="3556000" y="3641090"/>
          <a:ext cx="416560" cy="914400"/>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20000"/>
                    </a:ext>
                  </a:extLst>
                </a:gridCol>
                <a:gridCol w="208280">
                  <a:extLst>
                    <a:ext uri="{9D8B030D-6E8A-4147-A177-3AD203B41FA5}">
                      <a16:colId xmlns:a16="http://schemas.microsoft.com/office/drawing/2014/main" val="20001"/>
                    </a:ext>
                  </a:extLst>
                </a:gridCol>
              </a:tblGrid>
              <a:tr h="0">
                <a:tc>
                  <a:txBody>
                    <a:bodyPr/>
                    <a:lstStyle/>
                    <a:p>
                      <a:pPr indent="0">
                        <a:buNone/>
                      </a:pPr>
                      <a:endParaRPr lang="zh-CN" altLang="en-US" b="0"/>
                    </a:p>
                  </a:txBody>
                  <a:tcPr>
                    <a:lnL>
                      <a:noFill/>
                    </a:lnL>
                    <a:lnR>
                      <a:noFill/>
                    </a:lnR>
                    <a:lnT cap="flat">
                      <a:noFill/>
                    </a:lnT>
                    <a:lnB cap="flat">
                      <a:noFill/>
                    </a:lnB>
                    <a:lnTlToBr>
                      <a:noFill/>
                    </a:lnTlToBr>
                    <a:lnBlToTr>
                      <a:noFill/>
                    </a:lnBlToTr>
                    <a:noFill/>
                  </a:tcPr>
                </a:tc>
                <a:tc>
                  <a:txBody>
                    <a:bodyPr/>
                    <a:lstStyle/>
                    <a:p>
                      <a:pPr>
                        <a:buNone/>
                      </a:pPr>
                      <a:endParaRPr lang="zh-CN" altLang="en-US"/>
                    </a:p>
                  </a:txBody>
                  <a:tcPr>
                    <a:lnL>
                      <a:noFill/>
                    </a:lnL>
                    <a:lnR>
                      <a:noFill/>
                    </a:lnR>
                    <a:lnT>
                      <a:noFill/>
                    </a:lnT>
                    <a:lnB cap="flat">
                      <a:noFill/>
                    </a:lnB>
                    <a:lnTlToBr>
                      <a:noFill/>
                    </a:lnTlToBr>
                    <a:lnBlToTr>
                      <a:noFill/>
                    </a:lnBlToTr>
                    <a:solidFill>
                      <a:srgbClr val="FFFFFF"/>
                    </a:solidFill>
                  </a:tcPr>
                </a:tc>
                <a:extLst>
                  <a:ext uri="{0D108BD9-81ED-4DB2-BD59-A6C34878D82A}">
                    <a16:rowId xmlns:a16="http://schemas.microsoft.com/office/drawing/2014/main" val="10000"/>
                  </a:ext>
                </a:extLst>
              </a:tr>
              <a:tr h="0">
                <a:tc>
                  <a:txBody>
                    <a:bodyPr/>
                    <a:lstStyle/>
                    <a:p>
                      <a:pPr indent="0">
                        <a:buNone/>
                      </a:pPr>
                      <a:endParaRPr lang="zh-CN" altLang="en-US"/>
                    </a:p>
                  </a:txBody>
                  <a:tcPr>
                    <a:lnL>
                      <a:noFill/>
                    </a:lnL>
                    <a:lnR>
                      <a:noFill/>
                    </a:lnR>
                    <a:lnT cap="flat">
                      <a:noFill/>
                    </a:lnT>
                    <a:lnB cap="flat">
                      <a:noFill/>
                    </a:lnB>
                    <a:lnTlToBr>
                      <a:noFill/>
                    </a:lnTlToBr>
                    <a:lnBlToTr>
                      <a:noFill/>
                    </a:lnBlToTr>
                    <a:noFill/>
                  </a:tcPr>
                </a:tc>
                <a:tc>
                  <a:txBody>
                    <a:bodyPr/>
                    <a:lstStyle/>
                    <a:p>
                      <a:pPr indent="0">
                        <a:buNone/>
                      </a:pPr>
                      <a:endParaRPr lang="zh-CN" altLang="en-US"/>
                    </a:p>
                  </a:txBody>
                  <a:tcPr>
                    <a:lnL>
                      <a:noFill/>
                    </a:lnL>
                    <a:lnR cap="flat">
                      <a:noFill/>
                    </a:lnR>
                    <a:lnT cap="flat">
                      <a:noFill/>
                    </a:lnT>
                    <a:lnB cap="flat">
                      <a:noFill/>
                    </a:lnB>
                    <a:lnTlToBr>
                      <a:noFill/>
                    </a:lnTlToBr>
                    <a:lnBlToTr>
                      <a:noFill/>
                    </a:lnBlToTr>
                    <a:noFill/>
                  </a:tcPr>
                </a:tc>
                <a:extLst>
                  <a:ext uri="{0D108BD9-81ED-4DB2-BD59-A6C34878D82A}">
                    <a16:rowId xmlns:a16="http://schemas.microsoft.com/office/drawing/2014/main" val="10001"/>
                  </a:ext>
                </a:extLst>
              </a:tr>
            </a:tbl>
          </a:graphicData>
        </a:graphic>
      </p:graphicFrame>
      <p:sp>
        <p:nvSpPr>
          <p:cNvPr id="100" name="文本框 99"/>
          <p:cNvSpPr txBox="1"/>
          <p:nvPr/>
        </p:nvSpPr>
        <p:spPr>
          <a:xfrm>
            <a:off x="1107440" y="1238250"/>
            <a:ext cx="10123805" cy="810260"/>
          </a:xfrm>
          <a:prstGeom prst="rect">
            <a:avLst/>
          </a:prstGeom>
          <a:noFill/>
          <a:ln w="9525">
            <a:noFill/>
          </a:ln>
        </p:spPr>
        <p:txBody>
          <a:bodyPr wrap="square">
            <a:spAutoFit/>
          </a:bodyPr>
          <a:lstStyle/>
          <a:p>
            <a:pPr indent="0" fontAlgn="auto">
              <a:lnSpc>
                <a:spcPct val="130000"/>
              </a:lnSpc>
              <a:buFont typeface="Wingdings" panose="05000000000000000000" charset="0"/>
              <a:buNone/>
            </a:pPr>
            <a:r>
              <a:rPr lang="zh-CN" sz="1200"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智能广舞场系统以定向声技术为核心，让声音只在特定区域内传播，有效解决广场舞噪音问题。以解决市民文化体育活动引发的扰民问题为切入口，采用大数据、互联网+的运用方式，集成“</a:t>
            </a:r>
            <a:r>
              <a:rPr lang="zh-CN" sz="12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文化宣传”、“社区服务”、“群众健身指导”、“科普宣传”、“基层便民服务”</a:t>
            </a:r>
            <a:r>
              <a:rPr lang="zh-CN" sz="1200" b="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等多种功能于一体的综合性智慧文体站，助力公园管理者实现从线上到线下文体事业创新发展的智能应用。</a:t>
            </a:r>
          </a:p>
        </p:txBody>
      </p:sp>
      <p:grpSp>
        <p:nvGrpSpPr>
          <p:cNvPr id="4" name="组合 3"/>
          <p:cNvGrpSpPr/>
          <p:nvPr/>
        </p:nvGrpSpPr>
        <p:grpSpPr>
          <a:xfrm>
            <a:off x="943610" y="2343150"/>
            <a:ext cx="10304145" cy="1843405"/>
            <a:chOff x="1085" y="2380"/>
            <a:chExt cx="16227" cy="2903"/>
          </a:xfrm>
          <a:effectLst>
            <a:reflection blurRad="6350" stA="52000" endA="300" endPos="35000" dir="5400000" sy="-100000" algn="bl" rotWithShape="0"/>
          </a:effectLst>
        </p:grpSpPr>
        <p:pic>
          <p:nvPicPr>
            <p:cNvPr id="3" name="图片 2" descr="E:\城基生态\4、解决方案PPT\智慧公园解决方案\公园图片\智慧广场舞\微信图片_20190821094934.jpg微信图片_20190821094934"/>
            <p:cNvPicPr>
              <a:picLocks noChangeAspect="1"/>
            </p:cNvPicPr>
            <p:nvPr/>
          </p:nvPicPr>
          <p:blipFill>
            <a:blip r:embed="rId2"/>
            <a:srcRect/>
            <a:stretch>
              <a:fillRect/>
            </a:stretch>
          </p:blipFill>
          <p:spPr>
            <a:xfrm>
              <a:off x="9669" y="2384"/>
              <a:ext cx="3554" cy="2812"/>
            </a:xfrm>
            <a:prstGeom prst="roundRect">
              <a:avLst/>
            </a:prstGeom>
          </p:spPr>
        </p:pic>
        <p:pic>
          <p:nvPicPr>
            <p:cNvPr id="6" name="图片 5" descr="E:\城基生态\4、解决方案PPT\智慧公园解决方案\公园图片\智慧广场舞\微信图片_20190821095026.jpg微信图片_20190821095026"/>
            <p:cNvPicPr>
              <a:picLocks noChangeAspect="1"/>
            </p:cNvPicPr>
            <p:nvPr/>
          </p:nvPicPr>
          <p:blipFill>
            <a:blip r:embed="rId3"/>
            <a:srcRect/>
            <a:stretch>
              <a:fillRect/>
            </a:stretch>
          </p:blipFill>
          <p:spPr>
            <a:xfrm>
              <a:off x="1085" y="2411"/>
              <a:ext cx="3758" cy="2873"/>
            </a:xfrm>
            <a:prstGeom prst="roundRect">
              <a:avLst/>
            </a:prstGeom>
          </p:spPr>
        </p:pic>
        <p:pic>
          <p:nvPicPr>
            <p:cNvPr id="47" name="图片 47" descr="E:\城基生态\4、解决方案PPT\智慧公园解决方案\公园图片\智慧广场舞\微信图片_20190821095016.jpg微信图片_20190821095016"/>
            <p:cNvPicPr>
              <a:picLocks noChangeAspect="1"/>
            </p:cNvPicPr>
            <p:nvPr/>
          </p:nvPicPr>
          <p:blipFill>
            <a:blip r:embed="rId4"/>
            <a:srcRect/>
            <a:stretch>
              <a:fillRect/>
            </a:stretch>
          </p:blipFill>
          <p:spPr>
            <a:xfrm>
              <a:off x="5415" y="2380"/>
              <a:ext cx="3681" cy="2815"/>
            </a:xfrm>
            <a:prstGeom prst="roundRect">
              <a:avLst/>
            </a:prstGeom>
          </p:spPr>
        </p:pic>
        <p:pic>
          <p:nvPicPr>
            <p:cNvPr id="2" name="图片 1" descr="E:\城基生态\4、解决方案PPT\智慧公园解决方案\公园图片\智慧广场舞\I6RP-hcikcew0840252.jpgI6RP-hcikcew0840252"/>
            <p:cNvPicPr>
              <a:picLocks noChangeAspect="1"/>
            </p:cNvPicPr>
            <p:nvPr/>
          </p:nvPicPr>
          <p:blipFill>
            <a:blip r:embed="rId5"/>
            <a:srcRect/>
            <a:stretch>
              <a:fillRect/>
            </a:stretch>
          </p:blipFill>
          <p:spPr>
            <a:xfrm>
              <a:off x="13832" y="2425"/>
              <a:ext cx="3480" cy="2769"/>
            </a:xfrm>
            <a:prstGeom prst="roundRect">
              <a:avLst/>
            </a:prstGeom>
          </p:spPr>
        </p:pic>
      </p:grpSp>
      <p:sp>
        <p:nvSpPr>
          <p:cNvPr id="5" name="文本框 4"/>
          <p:cNvSpPr txBox="1"/>
          <p:nvPr/>
        </p:nvSpPr>
        <p:spPr>
          <a:xfrm>
            <a:off x="1663700" y="4838065"/>
            <a:ext cx="2540000" cy="1170940"/>
          </a:xfrm>
          <a:prstGeom prst="rect">
            <a:avLst/>
          </a:prstGeom>
          <a:noFill/>
        </p:spPr>
        <p:txBody>
          <a:bodyPr wrap="square" rtlCol="0" anchor="t">
            <a:spAutoFit/>
          </a:bodyPr>
          <a:lstStyle/>
          <a:p>
            <a:pPr marL="285750" indent="-285750" fontAlgn="auto">
              <a:lnSpc>
                <a:spcPct val="130000"/>
              </a:lnSpc>
              <a:buClr>
                <a:srgbClr val="438ED0"/>
              </a:buClr>
              <a:buFont typeface="Wingdings" panose="05000000000000000000" charset="0"/>
              <a:buChar char="m"/>
            </a:pPr>
            <a:r>
              <a:rPr lang="zh-CN" altLang="en-US"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智慧体育</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市民体育健身服务量身定做</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市民运动的场地管理平台</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开展体育教学、科学运动指导</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发布体育赛事信息、倡导全民健身理念</a:t>
            </a:r>
          </a:p>
        </p:txBody>
      </p:sp>
      <p:sp>
        <p:nvSpPr>
          <p:cNvPr id="9" name="文本框 8"/>
          <p:cNvSpPr txBox="1"/>
          <p:nvPr/>
        </p:nvSpPr>
        <p:spPr>
          <a:xfrm>
            <a:off x="4519930" y="4853305"/>
            <a:ext cx="3152775" cy="1170940"/>
          </a:xfrm>
          <a:prstGeom prst="rect">
            <a:avLst/>
          </a:prstGeom>
          <a:noFill/>
        </p:spPr>
        <p:txBody>
          <a:bodyPr wrap="square" rtlCol="0" anchor="t">
            <a:spAutoFit/>
          </a:bodyPr>
          <a:lstStyle/>
          <a:p>
            <a:pPr marL="285750" indent="-285750" fontAlgn="auto">
              <a:lnSpc>
                <a:spcPct val="130000"/>
              </a:lnSpc>
              <a:buClr>
                <a:srgbClr val="438ED0"/>
              </a:buClr>
              <a:buFont typeface="Wingdings" panose="05000000000000000000" charset="0"/>
              <a:buChar char="m"/>
            </a:pPr>
            <a:r>
              <a:rPr lang="zh-CN" altLang="en-US"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便民服务</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重大活动通知下发窗口</a:t>
            </a:r>
            <a:endPar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公开各类公共服务项目，更好的服务群众</a:t>
            </a:r>
            <a:endPar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卫生保健宣传窗口，在线科普健康防病知识</a:t>
            </a:r>
            <a:endPar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endParaRP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市民体质健康数据监测，常见病康复医疗服务</a:t>
            </a:r>
            <a:endPar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1" name="文本框 10"/>
          <p:cNvSpPr txBox="1"/>
          <p:nvPr/>
        </p:nvSpPr>
        <p:spPr>
          <a:xfrm>
            <a:off x="7806690" y="4853305"/>
            <a:ext cx="3152775" cy="1170940"/>
          </a:xfrm>
          <a:prstGeom prst="rect">
            <a:avLst/>
          </a:prstGeom>
          <a:noFill/>
        </p:spPr>
        <p:txBody>
          <a:bodyPr wrap="square" rtlCol="0" anchor="t">
            <a:spAutoFit/>
          </a:bodyPr>
          <a:lstStyle/>
          <a:p>
            <a:pPr marL="285750" indent="-285750" fontAlgn="auto">
              <a:lnSpc>
                <a:spcPct val="130000"/>
              </a:lnSpc>
              <a:buClr>
                <a:srgbClr val="438ED0"/>
              </a:buClr>
              <a:buFont typeface="Wingdings" panose="05000000000000000000" charset="0"/>
              <a:buChar char="m"/>
            </a:pPr>
            <a:r>
              <a:rPr lang="zh-CN" altLang="en-US" sz="1400" b="1"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rPr>
              <a:t>安防服务</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人员活动实时监控，预防不法行为的发生</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对接公安系统数据库，发布预警信息及应急预案</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可建黑名单，启动报警机制，通知安保人员</a:t>
            </a:r>
          </a:p>
          <a:p>
            <a:pPr marL="171450" indent="-171450" fontAlgn="auto">
              <a:lnSpc>
                <a:spcPct val="130000"/>
              </a:lnSpc>
              <a:buFont typeface="Arial" panose="020B0604020202020204" pitchFamily="34" charset="0"/>
              <a:buChar char="•"/>
            </a:pPr>
            <a:r>
              <a:rPr lang="zh-CN" altLang="en-US" sz="1000" dirty="0">
                <a:solidFill>
                  <a:srgbClr val="0070C0"/>
                </a:solidFill>
                <a:latin typeface="微软雅黑" panose="020B0503020204020204" pitchFamily="34" charset="-122"/>
                <a:ea typeface="微软雅黑" panose="020B0503020204020204" pitchFamily="34" charset="-122"/>
                <a:sym typeface="+mn-ea"/>
              </a:rPr>
              <a:t>老弱妇孺人群及意外情况及时预判、追查</a:t>
            </a:r>
            <a:endParaRPr lang="zh-CN" altLang="en-US" sz="1000" dirty="0">
              <a:solidFill>
                <a:srgbClr val="0070C0"/>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13" name="文本框 12">
            <a:extLst>
              <a:ext uri="{FF2B5EF4-FFF2-40B4-BE49-F238E27FC236}">
                <a16:creationId xmlns:a16="http://schemas.microsoft.com/office/drawing/2014/main" id="{EB3BD4D0-DA50-4E15-9064-26BF929288F3}"/>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5" name="文本框 14">
            <a:extLst>
              <a:ext uri="{FF2B5EF4-FFF2-40B4-BE49-F238E27FC236}">
                <a16:creationId xmlns:a16="http://schemas.microsoft.com/office/drawing/2014/main" id="{E89F48BC-3C32-4961-B142-4B37C39FB04F}"/>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智慧广场舞系统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20">
            <a:extLst>
              <a:ext uri="{FF2B5EF4-FFF2-40B4-BE49-F238E27FC236}">
                <a16:creationId xmlns:a16="http://schemas.microsoft.com/office/drawing/2014/main" id="{6303A084-DBFE-4115-AC08-E69164DD8A10}"/>
              </a:ext>
            </a:extLst>
          </p:cNvPr>
          <p:cNvSpPr txBox="1"/>
          <p:nvPr/>
        </p:nvSpPr>
        <p:spPr>
          <a:xfrm>
            <a:off x="9497085" y="212090"/>
            <a:ext cx="2109458" cy="369570"/>
          </a:xfrm>
          <a:prstGeom prst="rect">
            <a:avLst/>
          </a:prstGeom>
        </p:spPr>
        <p:txBody>
          <a:bodyPr lIns="91439" tIns="45719" rIns="91439"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zh-CN" altLang="en-US" dirty="0">
              <a:solidFill>
                <a:schemeClr val="accent1">
                  <a:lumMod val="75000"/>
                </a:schemeClr>
              </a:solidFill>
            </a:endParaRPr>
          </a:p>
        </p:txBody>
      </p:sp>
      <p:pic>
        <p:nvPicPr>
          <p:cNvPr id="4" name="图片 3">
            <a:extLst>
              <a:ext uri="{FF2B5EF4-FFF2-40B4-BE49-F238E27FC236}">
                <a16:creationId xmlns:a16="http://schemas.microsoft.com/office/drawing/2014/main" id="{17D68BD4-3D18-4EA7-A4D9-1DCFE8CF58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1449" y="869843"/>
            <a:ext cx="4646010" cy="2610773"/>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6F17331A-3830-4B45-9356-5D8F1DBD3C92}"/>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7" name="文本框 6">
            <a:extLst>
              <a:ext uri="{FF2B5EF4-FFF2-40B4-BE49-F238E27FC236}">
                <a16:creationId xmlns:a16="http://schemas.microsoft.com/office/drawing/2014/main" id="{C30060FC-B104-44D9-94EE-EA2A8E0C22FA}"/>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网红智慧化产品</a:t>
            </a:r>
          </a:p>
        </p:txBody>
      </p:sp>
      <p:pic>
        <p:nvPicPr>
          <p:cNvPr id="3074" name="Picture 2" descr="AR太极">
            <a:extLst>
              <a:ext uri="{FF2B5EF4-FFF2-40B4-BE49-F238E27FC236}">
                <a16:creationId xmlns:a16="http://schemas.microsoft.com/office/drawing/2014/main" id="{2DF4A48C-B0BD-4AA2-8774-C0FC0A4746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255" y="3992210"/>
            <a:ext cx="4122288" cy="25703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6" name="Picture 4" descr="智能报时水帘">
            <a:extLst>
              <a:ext uri="{FF2B5EF4-FFF2-40B4-BE49-F238E27FC236}">
                <a16:creationId xmlns:a16="http://schemas.microsoft.com/office/drawing/2014/main" id="{65980753-2DDF-4C8F-87DB-554A044A485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1004" y="3740114"/>
            <a:ext cx="4906899" cy="282246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78" name="Picture 6" descr="智能钢琴步道">
            <a:extLst>
              <a:ext uri="{FF2B5EF4-FFF2-40B4-BE49-F238E27FC236}">
                <a16:creationId xmlns:a16="http://schemas.microsoft.com/office/drawing/2014/main" id="{D16C730D-0F17-4271-BBBA-BE09F67A55C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84254" y="1044539"/>
            <a:ext cx="4122288" cy="275069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80ADE2C-3B69-41E8-8E5A-78C9394B6EA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01067" y="2412217"/>
            <a:ext cx="3541059" cy="2655794"/>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9FC88E24-36F9-4B35-93BF-745DED6363A9}"/>
              </a:ext>
            </a:extLst>
          </p:cNvPr>
          <p:cNvSpPr txBox="1"/>
          <p:nvPr/>
        </p:nvSpPr>
        <p:spPr>
          <a:xfrm>
            <a:off x="5674659" y="5151346"/>
            <a:ext cx="1326776"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哈哈镜</a:t>
            </a:r>
          </a:p>
        </p:txBody>
      </p:sp>
    </p:spTree>
    <p:custDataLst>
      <p:tags r:id="rId1"/>
    </p:custDataLst>
    <p:extLst>
      <p:ext uri="{BB962C8B-B14F-4D97-AF65-F5344CB8AC3E}">
        <p14:creationId xmlns:p14="http://schemas.microsoft.com/office/powerpoint/2010/main" val="329274960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a:extLst>
              <a:ext uri="{FF2B5EF4-FFF2-40B4-BE49-F238E27FC236}">
                <a16:creationId xmlns:a16="http://schemas.microsoft.com/office/drawing/2014/main" id="{5809312B-CB94-4759-A667-A5EE7D4CD1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04889"/>
            <a:ext cx="4150268" cy="2960783"/>
          </a:xfrm>
          <a:prstGeom prst="rect">
            <a:avLst/>
          </a:prstGeom>
        </p:spPr>
      </p:pic>
      <p:pic>
        <p:nvPicPr>
          <p:cNvPr id="13" name="图片 12">
            <a:extLst>
              <a:ext uri="{FF2B5EF4-FFF2-40B4-BE49-F238E27FC236}">
                <a16:creationId xmlns:a16="http://schemas.microsoft.com/office/drawing/2014/main" id="{D9699BC4-C005-44E3-A367-4E92DDDAA9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66129" y="2825600"/>
            <a:ext cx="4382718" cy="3514347"/>
          </a:xfrm>
          <a:prstGeom prst="rect">
            <a:avLst/>
          </a:prstGeom>
        </p:spPr>
      </p:pic>
      <p:pic>
        <p:nvPicPr>
          <p:cNvPr id="9" name="图片 8">
            <a:extLst>
              <a:ext uri="{FF2B5EF4-FFF2-40B4-BE49-F238E27FC236}">
                <a16:creationId xmlns:a16="http://schemas.microsoft.com/office/drawing/2014/main" id="{C1598117-CA73-4925-BE06-13BFD63C1AB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51318" y="581660"/>
            <a:ext cx="4045768" cy="2826918"/>
          </a:xfrm>
          <a:prstGeom prst="rect">
            <a:avLst/>
          </a:prstGeom>
        </p:spPr>
      </p:pic>
      <p:pic>
        <p:nvPicPr>
          <p:cNvPr id="7" name="图片 6">
            <a:extLst>
              <a:ext uri="{FF2B5EF4-FFF2-40B4-BE49-F238E27FC236}">
                <a16:creationId xmlns:a16="http://schemas.microsoft.com/office/drawing/2014/main" id="{ED636FFD-4EB7-4B08-B1E7-B585A40F50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22034" y="3205041"/>
            <a:ext cx="3609081" cy="2407218"/>
          </a:xfrm>
          <a:prstGeom prst="rect">
            <a:avLst/>
          </a:prstGeom>
        </p:spPr>
      </p:pic>
      <p:sp>
        <p:nvSpPr>
          <p:cNvPr id="10" name="文本占位符 20">
            <a:extLst>
              <a:ext uri="{FF2B5EF4-FFF2-40B4-BE49-F238E27FC236}">
                <a16:creationId xmlns:a16="http://schemas.microsoft.com/office/drawing/2014/main" id="{6303A084-DBFE-4115-AC08-E69164DD8A10}"/>
              </a:ext>
            </a:extLst>
          </p:cNvPr>
          <p:cNvSpPr txBox="1"/>
          <p:nvPr/>
        </p:nvSpPr>
        <p:spPr>
          <a:xfrm>
            <a:off x="9497085" y="212090"/>
            <a:ext cx="2109458" cy="369570"/>
          </a:xfrm>
          <a:prstGeom prst="rect">
            <a:avLst/>
          </a:prstGeom>
        </p:spPr>
        <p:txBody>
          <a:bodyPr lIns="91439" tIns="45719" rIns="91439"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endParaRPr lang="zh-CN" altLang="en-US" dirty="0">
              <a:solidFill>
                <a:schemeClr val="accent1">
                  <a:lumMod val="75000"/>
                </a:schemeClr>
              </a:solidFill>
            </a:endParaRPr>
          </a:p>
        </p:txBody>
      </p:sp>
      <p:pic>
        <p:nvPicPr>
          <p:cNvPr id="5" name="图片 4">
            <a:extLst>
              <a:ext uri="{FF2B5EF4-FFF2-40B4-BE49-F238E27FC236}">
                <a16:creationId xmlns:a16="http://schemas.microsoft.com/office/drawing/2014/main" id="{D8F00DE5-05B6-4D00-B1F6-72462104333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90373" y="852457"/>
            <a:ext cx="3609081" cy="2692179"/>
          </a:xfrm>
          <a:prstGeom prst="rect">
            <a:avLst/>
          </a:prstGeom>
        </p:spPr>
      </p:pic>
      <p:sp>
        <p:nvSpPr>
          <p:cNvPr id="12" name="文本框 11">
            <a:extLst>
              <a:ext uri="{FF2B5EF4-FFF2-40B4-BE49-F238E27FC236}">
                <a16:creationId xmlns:a16="http://schemas.microsoft.com/office/drawing/2014/main" id="{DE30354C-ABDB-48BB-8315-34E33338B1C8}"/>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4" name="文本框 13">
            <a:extLst>
              <a:ext uri="{FF2B5EF4-FFF2-40B4-BE49-F238E27FC236}">
                <a16:creationId xmlns:a16="http://schemas.microsoft.com/office/drawing/2014/main" id="{6E74948D-A398-4079-9613-6BC60FFF513D}"/>
              </a:ext>
            </a:extLst>
          </p:cNvPr>
          <p:cNvSpPr txBox="1"/>
          <p:nvPr/>
        </p:nvSpPr>
        <p:spPr>
          <a:xfrm>
            <a:off x="10605906" y="603033"/>
            <a:ext cx="15860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亲子互动娱乐</a:t>
            </a:r>
          </a:p>
        </p:txBody>
      </p:sp>
    </p:spTree>
    <p:custDataLst>
      <p:tags r:id="rId1"/>
    </p:custDataLst>
    <p:extLst>
      <p:ext uri="{BB962C8B-B14F-4D97-AF65-F5344CB8AC3E}">
        <p14:creationId xmlns:p14="http://schemas.microsoft.com/office/powerpoint/2010/main" val="103172682"/>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734473" y="2465540"/>
            <a:ext cx="3208563" cy="830997"/>
          </a:xfrm>
          <a:prstGeom prst="rect">
            <a:avLst/>
          </a:prstGeom>
          <a:noFill/>
        </p:spPr>
        <p:txBody>
          <a:bodyPr wrap="square" rtlCol="0">
            <a:spAutoFit/>
          </a:bodyPr>
          <a:lstStyle/>
          <a:p>
            <a:pPr algn="ctr"/>
            <a:r>
              <a:rPr lang="zh-CN" altLang="en-US" sz="4800" b="1" dirty="0">
                <a:solidFill>
                  <a:srgbClr val="0F2C5D"/>
                </a:solidFill>
                <a:latin typeface="微软雅黑" panose="020B0503020204020204" pitchFamily="34" charset="-122"/>
                <a:ea typeface="微软雅黑" panose="020B0503020204020204" pitchFamily="34" charset="-122"/>
              </a:rPr>
              <a:t>时代背景</a:t>
            </a:r>
          </a:p>
        </p:txBody>
      </p:sp>
      <p:cxnSp>
        <p:nvCxnSpPr>
          <p:cNvPr id="15" name="直接连接符 14"/>
          <p:cNvCxnSpPr/>
          <p:nvPr/>
        </p:nvCxnSpPr>
        <p:spPr>
          <a:xfrm>
            <a:off x="5016948" y="3391343"/>
            <a:ext cx="7175053" cy="0"/>
          </a:xfrm>
          <a:prstGeom prst="line">
            <a:avLst/>
          </a:prstGeom>
          <a:ln>
            <a:solidFill>
              <a:srgbClr val="0F2C5D"/>
            </a:solidFill>
            <a:prstDash val="dash"/>
          </a:ln>
        </p:spPr>
        <p:style>
          <a:lnRef idx="1">
            <a:schemeClr val="accent1"/>
          </a:lnRef>
          <a:fillRef idx="0">
            <a:schemeClr val="accent1"/>
          </a:fillRef>
          <a:effectRef idx="0">
            <a:schemeClr val="accent1"/>
          </a:effectRef>
          <a:fontRef idx="minor">
            <a:schemeClr val="tx1"/>
          </a:fontRef>
        </p:style>
      </p:cxnSp>
      <p:sp>
        <p:nvSpPr>
          <p:cNvPr id="16" name="文本框 15"/>
          <p:cNvSpPr txBox="1"/>
          <p:nvPr/>
        </p:nvSpPr>
        <p:spPr>
          <a:xfrm>
            <a:off x="5747858" y="3505528"/>
            <a:ext cx="1340355" cy="338554"/>
          </a:xfrm>
          <a:prstGeom prst="rect">
            <a:avLst/>
          </a:prstGeom>
          <a:noFill/>
        </p:spPr>
        <p:txBody>
          <a:bodyPr wrap="square" rtlCol="0">
            <a:spAutoFit/>
          </a:bodyPr>
          <a:lstStyle/>
          <a:p>
            <a:pPr algn="ctr"/>
            <a:r>
              <a:rPr lang="en-US" altLang="en-US" sz="1600" dirty="0">
                <a:solidFill>
                  <a:srgbClr val="0F2C5D"/>
                </a:solidFill>
                <a:latin typeface="微软雅黑" panose="020B0503020204020204" pitchFamily="34" charset="-122"/>
                <a:ea typeface="微软雅黑" panose="020B0503020204020204" pitchFamily="34" charset="-122"/>
              </a:rPr>
              <a:t>背景意义</a:t>
            </a:r>
            <a:endParaRPr lang="zh-CN" altLang="en-US" sz="1600" dirty="0">
              <a:solidFill>
                <a:srgbClr val="0F2C5D"/>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7647834" y="3492793"/>
            <a:ext cx="1340355" cy="338554"/>
          </a:xfrm>
          <a:prstGeom prst="rect">
            <a:avLst/>
          </a:prstGeom>
          <a:noFill/>
        </p:spPr>
        <p:txBody>
          <a:bodyPr wrap="square" rtlCol="0">
            <a:spAutoFit/>
          </a:bodyPr>
          <a:lstStyle/>
          <a:p>
            <a:pPr algn="ctr"/>
            <a:r>
              <a:rPr lang="zh-CN" altLang="en-US" sz="1600" dirty="0">
                <a:solidFill>
                  <a:srgbClr val="0F2C5D"/>
                </a:solidFill>
                <a:latin typeface="微软雅黑" panose="020B0503020204020204" pitchFamily="34" charset="-122"/>
                <a:ea typeface="微软雅黑" panose="020B0503020204020204" pitchFamily="34" charset="-122"/>
              </a:rPr>
              <a:t>现状分析</a:t>
            </a:r>
          </a:p>
        </p:txBody>
      </p:sp>
      <p:grpSp>
        <p:nvGrpSpPr>
          <p:cNvPr id="2" name="组合 1"/>
          <p:cNvGrpSpPr/>
          <p:nvPr/>
        </p:nvGrpSpPr>
        <p:grpSpPr>
          <a:xfrm>
            <a:off x="2" y="2423887"/>
            <a:ext cx="5422517" cy="1993765"/>
            <a:chOff x="1" y="2423886"/>
            <a:chExt cx="5422517" cy="1993765"/>
          </a:xfrm>
        </p:grpSpPr>
        <p:pic>
          <p:nvPicPr>
            <p:cNvPr id="7" name="图片 6"/>
            <p:cNvPicPr>
              <a:picLocks noChangeAspect="1"/>
            </p:cNvPicPr>
            <p:nvPr/>
          </p:nvPicPr>
          <p:blipFill rotWithShape="1">
            <a:blip r:embed="rId2" cstate="print">
              <a:extLst>
                <a:ext uri="{28A0092B-C50C-407E-A947-70E740481C1C}">
                  <a14:useLocalDpi xmlns:a14="http://schemas.microsoft.com/office/drawing/2010/main" val="0"/>
                </a:ext>
              </a:extLst>
            </a:blip>
            <a:srcRect t="25245" r="46107" b="33959"/>
            <a:stretch>
              <a:fillRect/>
            </a:stretch>
          </p:blipFill>
          <p:spPr>
            <a:xfrm>
              <a:off x="1" y="2423886"/>
              <a:ext cx="4049486" cy="1915885"/>
            </a:xfrm>
            <a:prstGeom prst="rect">
              <a:avLst/>
            </a:prstGeom>
          </p:spPr>
        </p:pic>
        <p:sp>
          <p:nvSpPr>
            <p:cNvPr id="5" name="矩形 4"/>
            <p:cNvSpPr/>
            <p:nvPr/>
          </p:nvSpPr>
          <p:spPr>
            <a:xfrm rot="2700000">
              <a:off x="3365391" y="2707247"/>
              <a:ext cx="1368193" cy="1368193"/>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rot="2700000">
              <a:off x="4569440" y="4046923"/>
              <a:ext cx="370728" cy="370728"/>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240973" y="4003712"/>
              <a:ext cx="181545" cy="181545"/>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070710" y="2934381"/>
              <a:ext cx="1963492" cy="1200329"/>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PART</a:t>
              </a:r>
            </a:p>
            <a:p>
              <a:pPr algn="ctr"/>
              <a:r>
                <a:rPr lang="en-US" altLang="zh-CN" sz="3600" dirty="0">
                  <a:solidFill>
                    <a:schemeClr val="bg1"/>
                  </a:solidFill>
                  <a:latin typeface="微软雅黑" panose="020B0503020204020204" pitchFamily="34" charset="-122"/>
                  <a:ea typeface="微软雅黑" panose="020B0503020204020204" pitchFamily="34" charset="-122"/>
                </a:rPr>
                <a:t>1</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rot="2700000">
              <a:off x="3459230" y="2786515"/>
              <a:ext cx="1201625" cy="1201625"/>
            </a:xfrm>
            <a:prstGeom prst="rect">
              <a:avLst/>
            </a:prstGeom>
            <a:noFill/>
            <a:ln w="127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189001" y="1365154"/>
            <a:ext cx="366765" cy="366765"/>
          </a:xfrm>
          <a:prstGeom prst="rect">
            <a:avLst/>
          </a:prstGeom>
        </p:spPr>
      </p:pic>
      <p:sp>
        <p:nvSpPr>
          <p:cNvPr id="12" name="矩形 11"/>
          <p:cNvSpPr/>
          <p:nvPr/>
        </p:nvSpPr>
        <p:spPr>
          <a:xfrm>
            <a:off x="7612609" y="1258024"/>
            <a:ext cx="2723823" cy="458908"/>
          </a:xfrm>
          <a:prstGeom prst="rect">
            <a:avLst/>
          </a:prstGeom>
        </p:spPr>
        <p:txBody>
          <a:bodyPr wrap="none">
            <a:spAutoFit/>
          </a:bodyPr>
          <a:lstStyle/>
          <a:p>
            <a:pPr algn="just">
              <a:lnSpc>
                <a:spcPct val="150000"/>
              </a:lnSpc>
              <a:spcAft>
                <a:spcPts val="0"/>
              </a:spcAft>
            </a:pPr>
            <a:r>
              <a:rPr lang="zh-CN" altLang="zh-CN" kern="0" dirty="0">
                <a:latin typeface="微软雅黑" panose="020B0503020204020204" pitchFamily="34" charset="-122"/>
                <a:ea typeface="微软雅黑" panose="020B0503020204020204" pitchFamily="34" charset="-122"/>
              </a:rPr>
              <a:t>厕所位置</a:t>
            </a:r>
            <a:r>
              <a:rPr lang="zh-CN" altLang="en-US" kern="0" dirty="0">
                <a:latin typeface="微软雅黑" panose="020B0503020204020204" pitchFamily="34" charset="-122"/>
                <a:ea typeface="微软雅黑" panose="020B0503020204020204" pitchFamily="34" charset="-122"/>
              </a:rPr>
              <a:t>及</a:t>
            </a:r>
            <a:r>
              <a:rPr lang="zh-CN" altLang="zh-CN" kern="0" dirty="0">
                <a:latin typeface="微软雅黑" panose="020B0503020204020204" pitchFamily="34" charset="-122"/>
                <a:ea typeface="微软雅黑" panose="020B0503020204020204" pitchFamily="34" charset="-122"/>
              </a:rPr>
              <a:t>实时使用状态</a:t>
            </a:r>
            <a:endParaRPr lang="zh-CN" altLang="zh-CN" kern="100" dirty="0">
              <a:latin typeface="微软雅黑" panose="020B0503020204020204" pitchFamily="34" charset="-122"/>
              <a:ea typeface="微软雅黑" panose="020B0503020204020204" pitchFamily="34" charset="-122"/>
            </a:endParaRP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46750" y="2402388"/>
            <a:ext cx="451267" cy="451267"/>
          </a:xfrm>
          <a:prstGeom prst="rect">
            <a:avLst/>
          </a:prstGeom>
        </p:spPr>
      </p:pic>
      <p:sp>
        <p:nvSpPr>
          <p:cNvPr id="17" name="矩形 16"/>
          <p:cNvSpPr/>
          <p:nvPr/>
        </p:nvSpPr>
        <p:spPr>
          <a:xfrm>
            <a:off x="7612609" y="2367662"/>
            <a:ext cx="1800493" cy="458908"/>
          </a:xfrm>
          <a:prstGeom prst="rect">
            <a:avLst/>
          </a:prstGeom>
        </p:spPr>
        <p:txBody>
          <a:bodyPr wrap="none">
            <a:spAutoFit/>
          </a:bodyPr>
          <a:lstStyle/>
          <a:p>
            <a:pPr algn="just">
              <a:lnSpc>
                <a:spcPct val="150000"/>
              </a:lnSpc>
              <a:spcAft>
                <a:spcPts val="0"/>
              </a:spcAft>
            </a:pPr>
            <a:r>
              <a:rPr lang="zh-CN" altLang="zh-CN" kern="0" dirty="0">
                <a:latin typeface="微软雅黑" panose="020B0503020204020204" pitchFamily="34" charset="-122"/>
                <a:ea typeface="微软雅黑" panose="020B0503020204020204" pitchFamily="34" charset="-122"/>
              </a:rPr>
              <a:t>温湿度自动调控</a:t>
            </a:r>
            <a:endParaRPr lang="en-US" altLang="zh-CN" kern="0" dirty="0">
              <a:latin typeface="微软雅黑" panose="020B0503020204020204" pitchFamily="34" charset="-122"/>
              <a:ea typeface="微软雅黑" panose="020B0503020204020204" pitchFamily="34" charset="-122"/>
            </a:endParaRPr>
          </a:p>
        </p:txBody>
      </p:sp>
      <p:sp>
        <p:nvSpPr>
          <p:cNvPr id="26" name="矩形 25"/>
          <p:cNvSpPr/>
          <p:nvPr/>
        </p:nvSpPr>
        <p:spPr>
          <a:xfrm>
            <a:off x="7612609" y="3443632"/>
            <a:ext cx="2031325" cy="458908"/>
          </a:xfrm>
          <a:prstGeom prst="rect">
            <a:avLst/>
          </a:prstGeom>
        </p:spPr>
        <p:txBody>
          <a:bodyPr wrap="none">
            <a:spAutoFit/>
          </a:bodyPr>
          <a:lstStyle/>
          <a:p>
            <a:pPr algn="just">
              <a:lnSpc>
                <a:spcPct val="150000"/>
              </a:lnSpc>
              <a:spcAft>
                <a:spcPts val="0"/>
              </a:spcAft>
            </a:pPr>
            <a:r>
              <a:rPr lang="zh-CN" altLang="en-US" kern="0" dirty="0">
                <a:latin typeface="微软雅黑" panose="020B0503020204020204" pitchFamily="34" charset="-122"/>
                <a:ea typeface="微软雅黑" panose="020B0503020204020204" pitchFamily="34" charset="-122"/>
              </a:rPr>
              <a:t>气味超标自动排风</a:t>
            </a:r>
            <a:endParaRPr lang="en-US" altLang="zh-CN" kern="0" dirty="0">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7371" y="3566069"/>
            <a:ext cx="310025" cy="310025"/>
          </a:xfrm>
          <a:prstGeom prst="rect">
            <a:avLst/>
          </a:prstGeom>
        </p:spPr>
      </p:pic>
      <p:pic>
        <p:nvPicPr>
          <p:cNvPr id="23" name="图片 2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146750" y="4426659"/>
            <a:ext cx="451267" cy="451267"/>
          </a:xfrm>
          <a:prstGeom prst="rect">
            <a:avLst/>
          </a:prstGeom>
        </p:spPr>
      </p:pic>
      <p:sp>
        <p:nvSpPr>
          <p:cNvPr id="24" name="矩形 23"/>
          <p:cNvSpPr/>
          <p:nvPr/>
        </p:nvSpPr>
        <p:spPr>
          <a:xfrm>
            <a:off x="7612609" y="4351257"/>
            <a:ext cx="2723823" cy="458908"/>
          </a:xfrm>
          <a:prstGeom prst="rect">
            <a:avLst/>
          </a:prstGeom>
        </p:spPr>
        <p:txBody>
          <a:bodyPr wrap="none">
            <a:spAutoFit/>
          </a:bodyPr>
          <a:lstStyle/>
          <a:p>
            <a:pPr algn="just">
              <a:lnSpc>
                <a:spcPct val="150000"/>
              </a:lnSpc>
              <a:spcAft>
                <a:spcPts val="0"/>
              </a:spcAft>
            </a:pPr>
            <a:r>
              <a:rPr lang="zh-CN" altLang="zh-CN" kern="0" dirty="0">
                <a:latin typeface="微软雅黑" panose="020B0503020204020204" pitchFamily="34" charset="-122"/>
                <a:ea typeface="微软雅黑" panose="020B0503020204020204" pitchFamily="34" charset="-122"/>
              </a:rPr>
              <a:t>厕所设备故障自动检测等</a:t>
            </a:r>
            <a:endParaRPr lang="en-US" altLang="zh-CN" kern="0" dirty="0">
              <a:latin typeface="微软雅黑" panose="020B0503020204020204" pitchFamily="34" charset="-122"/>
              <a:ea typeface="微软雅黑" panose="020B0503020204020204" pitchFamily="34" charset="-122"/>
            </a:endParaRPr>
          </a:p>
        </p:txBody>
      </p:sp>
      <p:sp>
        <p:nvSpPr>
          <p:cNvPr id="32" name="矩形 31"/>
          <p:cNvSpPr/>
          <p:nvPr/>
        </p:nvSpPr>
        <p:spPr>
          <a:xfrm>
            <a:off x="7612609" y="5265423"/>
            <a:ext cx="3416320" cy="458908"/>
          </a:xfrm>
          <a:prstGeom prst="rect">
            <a:avLst/>
          </a:prstGeom>
        </p:spPr>
        <p:txBody>
          <a:bodyPr wrap="none">
            <a:spAutoFit/>
          </a:bodyPr>
          <a:lstStyle/>
          <a:p>
            <a:pPr algn="just">
              <a:lnSpc>
                <a:spcPct val="150000"/>
              </a:lnSpc>
              <a:spcAft>
                <a:spcPts val="0"/>
              </a:spcAft>
            </a:pPr>
            <a:r>
              <a:rPr lang="zh-CN" altLang="zh-CN" kern="0" dirty="0">
                <a:latin typeface="微软雅黑" panose="020B0503020204020204" pitchFamily="34" charset="-122"/>
                <a:ea typeface="微软雅黑" panose="020B0503020204020204" pitchFamily="34" charset="-122"/>
              </a:rPr>
              <a:t>智能手机、多媒体触摸屏等查询</a:t>
            </a:r>
            <a:endParaRPr lang="en-US" altLang="zh-CN" kern="0" dirty="0">
              <a:latin typeface="微软雅黑" panose="020B0503020204020204" pitchFamily="34" charset="-122"/>
              <a:ea typeface="微软雅黑" panose="020B0503020204020204" pitchFamily="34" charset="-122"/>
            </a:endParaRPr>
          </a:p>
        </p:txBody>
      </p:sp>
      <p:pic>
        <p:nvPicPr>
          <p:cNvPr id="34" name="图片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46750" y="5354898"/>
            <a:ext cx="451267" cy="451267"/>
          </a:xfrm>
          <a:prstGeom prst="rect">
            <a:avLst/>
          </a:prstGeom>
        </p:spPr>
      </p:pic>
      <p:sp>
        <p:nvSpPr>
          <p:cNvPr id="5" name="灯片编号占位符 4"/>
          <p:cNvSpPr>
            <a:spLocks noGrp="1"/>
          </p:cNvSpPr>
          <p:nvPr>
            <p:ph type="sldNum" sz="quarter" idx="10"/>
          </p:nvPr>
        </p:nvSpPr>
        <p:spPr/>
        <p:txBody>
          <a:bodyPr/>
          <a:lstStyle/>
          <a:p>
            <a:fld id="{85BC0CA1-3571-4BD4-9253-723F5D1C3D94}" type="slidenum">
              <a:rPr lang="zh-CN" altLang="en-US" smtClean="0"/>
              <a:t>30</a:t>
            </a:fld>
            <a:endParaRPr lang="zh-CN" altLang="en-US"/>
          </a:p>
        </p:txBody>
      </p:sp>
      <p:sp>
        <p:nvSpPr>
          <p:cNvPr id="22" name="文本框 21">
            <a:extLst>
              <a:ext uri="{FF2B5EF4-FFF2-40B4-BE49-F238E27FC236}">
                <a16:creationId xmlns:a16="http://schemas.microsoft.com/office/drawing/2014/main" id="{6914E386-4FFF-471B-85A6-9C3B99725BD9}"/>
              </a:ext>
            </a:extLst>
          </p:cNvPr>
          <p:cNvSpPr txBox="1"/>
          <p:nvPr/>
        </p:nvSpPr>
        <p:spPr>
          <a:xfrm>
            <a:off x="10554552" y="603033"/>
            <a:ext cx="1637448" cy="307777"/>
          </a:xfrm>
          <a:prstGeom prst="rect">
            <a:avLst/>
          </a:prstGeom>
          <a:noFill/>
        </p:spPr>
        <p:txBody>
          <a:bodyPr wrap="square" rtlCol="0">
            <a:spAutoFit/>
          </a:bodyPr>
          <a:lstStyle/>
          <a:p>
            <a:pPr algn="r"/>
            <a:r>
              <a:rPr lang="zh-CN" altLang="en-US" sz="1400" b="1" dirty="0">
                <a:solidFill>
                  <a:srgbClr val="F47A16"/>
                </a:solidFill>
                <a:latin typeface="微软雅黑" panose="020B0503020204020204" pitchFamily="34" charset="-122"/>
                <a:ea typeface="微软雅黑" panose="020B0503020204020204" pitchFamily="34" charset="-122"/>
              </a:rPr>
              <a:t>物联网洗手间</a:t>
            </a:r>
          </a:p>
        </p:txBody>
      </p:sp>
      <p:sp>
        <p:nvSpPr>
          <p:cNvPr id="18" name="文本框 17">
            <a:extLst>
              <a:ext uri="{FF2B5EF4-FFF2-40B4-BE49-F238E27FC236}">
                <a16:creationId xmlns:a16="http://schemas.microsoft.com/office/drawing/2014/main" id="{DFAE6F4B-38A2-449E-8401-0C8BCF7CCF31}"/>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pic>
        <p:nvPicPr>
          <p:cNvPr id="19" name="图片 18">
            <a:extLst>
              <a:ext uri="{FF2B5EF4-FFF2-40B4-BE49-F238E27FC236}">
                <a16:creationId xmlns:a16="http://schemas.microsoft.com/office/drawing/2014/main" id="{46E92C4C-904C-44E3-9526-7238D8CFF194}"/>
              </a:ext>
            </a:extLst>
          </p:cNvPr>
          <p:cNvPicPr>
            <a:picLocks noChangeAspect="1"/>
          </p:cNvPicPr>
          <p:nvPr/>
        </p:nvPicPr>
        <p:blipFill>
          <a:blip r:embed="rId8"/>
          <a:stretch>
            <a:fillRect/>
          </a:stretch>
        </p:blipFill>
        <p:spPr>
          <a:xfrm>
            <a:off x="572968" y="3566069"/>
            <a:ext cx="5019524" cy="3020920"/>
          </a:xfrm>
          <a:prstGeom prst="rect">
            <a:avLst/>
          </a:prstGeom>
        </p:spPr>
      </p:pic>
      <p:pic>
        <p:nvPicPr>
          <p:cNvPr id="2050" name="Picture 2" descr="智能厕所">
            <a:extLst>
              <a:ext uri="{FF2B5EF4-FFF2-40B4-BE49-F238E27FC236}">
                <a16:creationId xmlns:a16="http://schemas.microsoft.com/office/drawing/2014/main" id="{72615905-CD2B-4B1A-AB55-AB725418D4C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34191" y="402978"/>
            <a:ext cx="6562725" cy="33623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786977" y="4270884"/>
            <a:ext cx="3657601" cy="167007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日常咨询、建议、投诉</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智能、有趣，提升民众满意度</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降低运营成本，节省人力</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树立智慧科技服务形象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智能亲民，为群众普惠人工智能</a:t>
            </a:r>
            <a:endParaRPr lang="en-US" altLang="zh-CN" sz="1400" dirty="0">
              <a:latin typeface="微软雅黑" panose="020B0503020204020204" pitchFamily="34" charset="-122"/>
              <a:ea typeface="微软雅黑" panose="020B0503020204020204" pitchFamily="34" charset="-122"/>
            </a:endParaRPr>
          </a:p>
        </p:txBody>
      </p:sp>
      <p:sp>
        <p:nvSpPr>
          <p:cNvPr id="14" name="文本框 13"/>
          <p:cNvSpPr txBox="1"/>
          <p:nvPr/>
        </p:nvSpPr>
        <p:spPr>
          <a:xfrm>
            <a:off x="7786977" y="1448201"/>
            <a:ext cx="4348066" cy="13469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听得懂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语音识别</a:t>
            </a:r>
            <a:r>
              <a:rPr lang="en-US" altLang="zh-CN" sz="1400" dirty="0">
                <a:latin typeface="微软雅黑" panose="020B0503020204020204" pitchFamily="34" charset="-122"/>
                <a:ea typeface="微软雅黑" panose="020B0503020204020204" pitchFamily="34" charset="-122"/>
              </a:rPr>
              <a:t>ASR</a:t>
            </a:r>
            <a:r>
              <a:rPr lang="zh-CN" altLang="en-US" sz="1400" dirty="0">
                <a:latin typeface="微软雅黑" panose="020B0503020204020204" pitchFamily="34" charset="-122"/>
                <a:ea typeface="微软雅黑" panose="020B0503020204020204" pitchFamily="34" charset="-122"/>
              </a:rPr>
              <a:t>、自然语言理解</a:t>
            </a:r>
            <a:r>
              <a:rPr lang="en-US" altLang="zh-CN" sz="1400" dirty="0">
                <a:latin typeface="微软雅黑" panose="020B0503020204020204" pitchFamily="34" charset="-122"/>
                <a:ea typeface="微软雅黑" panose="020B0503020204020204" pitchFamily="34" charset="-122"/>
              </a:rPr>
              <a:t>NLP</a:t>
            </a:r>
          </a:p>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开口说 </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语音合成</a:t>
            </a:r>
            <a:r>
              <a:rPr lang="en-US" altLang="zh-CN" sz="1400" dirty="0">
                <a:latin typeface="微软雅黑" panose="020B0503020204020204" pitchFamily="34" charset="-122"/>
                <a:ea typeface="微软雅黑" panose="020B0503020204020204" pitchFamily="34" charset="-122"/>
              </a:rPr>
              <a:t>TTS</a:t>
            </a:r>
            <a:r>
              <a:rPr lang="zh-CN" altLang="en-US" sz="1400" dirty="0">
                <a:latin typeface="微软雅黑" panose="020B0503020204020204" pitchFamily="34" charset="-122"/>
                <a:ea typeface="微软雅黑" panose="020B0503020204020204" pitchFamily="34" charset="-122"/>
              </a:rPr>
              <a:t>、自然语言生成</a:t>
            </a:r>
            <a:r>
              <a:rPr lang="en-US" altLang="zh-CN" sz="1400" dirty="0">
                <a:latin typeface="微软雅黑" panose="020B0503020204020204" pitchFamily="34" charset="-122"/>
                <a:ea typeface="微软雅黑" panose="020B0503020204020204" pitchFamily="34" charset="-122"/>
              </a:rPr>
              <a:t>NLG</a:t>
            </a:r>
          </a:p>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看得见</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人脸监测、人脸识别</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b="1" dirty="0">
                <a:latin typeface="微软雅黑" panose="020B0503020204020204" pitchFamily="34" charset="-122"/>
                <a:ea typeface="微软雅黑" panose="020B0503020204020204" pitchFamily="34" charset="-122"/>
              </a:rPr>
              <a:t>会走路</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视觉</a:t>
            </a:r>
            <a:r>
              <a:rPr lang="en-US" altLang="zh-CN" sz="1400" dirty="0">
                <a:latin typeface="微软雅黑" panose="020B0503020204020204" pitchFamily="34" charset="-122"/>
                <a:ea typeface="微软雅黑" panose="020B0503020204020204" pitchFamily="34" charset="-122"/>
              </a:rPr>
              <a:t>SLAM</a:t>
            </a:r>
          </a:p>
        </p:txBody>
      </p:sp>
      <p:sp>
        <p:nvSpPr>
          <p:cNvPr id="16" name="矩形 15"/>
          <p:cNvSpPr/>
          <p:nvPr/>
        </p:nvSpPr>
        <p:spPr>
          <a:xfrm>
            <a:off x="2765776" y="6195170"/>
            <a:ext cx="5109091" cy="338554"/>
          </a:xfrm>
          <a:prstGeom prst="rect">
            <a:avLst/>
          </a:prstGeom>
        </p:spPr>
        <p:txBody>
          <a:bodyPr wrap="none">
            <a:spAutoFit/>
          </a:bodyPr>
          <a:lstStyle/>
          <a:p>
            <a:pPr algn="ctr"/>
            <a:r>
              <a:rPr lang="zh-CN" altLang="en-US" sz="1600" b="1" dirty="0">
                <a:solidFill>
                  <a:srgbClr val="D76739"/>
                </a:solidFill>
                <a:latin typeface="微软雅黑" panose="020B0503020204020204" pitchFamily="34" charset="-122"/>
                <a:ea typeface="微软雅黑" panose="020B0503020204020204" pitchFamily="34" charset="-122"/>
              </a:rPr>
              <a:t>汇聚最前沿人工智能技术，智能连接用户、全场景赋能</a:t>
            </a:r>
            <a:endParaRPr lang="zh-CN" altLang="en-US" sz="1600" b="1" i="0" dirty="0">
              <a:solidFill>
                <a:srgbClr val="D76739"/>
              </a:solidFill>
              <a:effectLst/>
              <a:latin typeface="微软雅黑" panose="020B0503020204020204" pitchFamily="34" charset="-122"/>
              <a:ea typeface="微软雅黑" panose="020B0503020204020204" pitchFamily="34" charset="-122"/>
            </a:endParaRPr>
          </a:p>
        </p:txBody>
      </p:sp>
      <p:sp>
        <p:nvSpPr>
          <p:cNvPr id="11" name="矩形 10"/>
          <p:cNvSpPr/>
          <p:nvPr/>
        </p:nvSpPr>
        <p:spPr>
          <a:xfrm>
            <a:off x="7786977" y="1037329"/>
            <a:ext cx="1314784" cy="369332"/>
          </a:xfrm>
          <a:prstGeom prst="rect">
            <a:avLst/>
          </a:prstGeom>
        </p:spPr>
        <p:txBody>
          <a:bodyPr wrap="none">
            <a:spAutoFit/>
          </a:bodyPr>
          <a:lstStyle/>
          <a:p>
            <a:r>
              <a:rPr lang="zh-CN" altLang="en-US" b="1" dirty="0"/>
              <a:t>人工智能</a:t>
            </a:r>
            <a:r>
              <a:rPr lang="en-US" altLang="zh-CN" b="1" dirty="0"/>
              <a:t>AI</a:t>
            </a:r>
          </a:p>
        </p:txBody>
      </p:sp>
      <p:cxnSp>
        <p:nvCxnSpPr>
          <p:cNvPr id="15" name="直接连接符 14"/>
          <p:cNvCxnSpPr/>
          <p:nvPr/>
        </p:nvCxnSpPr>
        <p:spPr>
          <a:xfrm>
            <a:off x="7786977" y="1004336"/>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32" name="直接连接符 31"/>
          <p:cNvCxnSpPr/>
          <p:nvPr/>
        </p:nvCxnSpPr>
        <p:spPr>
          <a:xfrm>
            <a:off x="7786977" y="3766726"/>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grpSp>
        <p:nvGrpSpPr>
          <p:cNvPr id="19" name="组合 18"/>
          <p:cNvGrpSpPr/>
          <p:nvPr/>
        </p:nvGrpSpPr>
        <p:grpSpPr>
          <a:xfrm>
            <a:off x="485775" y="708725"/>
            <a:ext cx="9602630" cy="5888681"/>
            <a:chOff x="8095" y="792836"/>
            <a:chExt cx="8820457" cy="5499496"/>
          </a:xfrm>
        </p:grpSpPr>
        <p:pic>
          <p:nvPicPr>
            <p:cNvPr id="13" name="图片 12"/>
            <p:cNvPicPr>
              <a:picLocks noChangeAspect="1"/>
            </p:cNvPicPr>
            <p:nvPr/>
          </p:nvPicPr>
          <p:blipFill>
            <a:blip r:embed="rId2"/>
            <a:stretch>
              <a:fillRect/>
            </a:stretch>
          </p:blipFill>
          <p:spPr>
            <a:xfrm>
              <a:off x="8095" y="792836"/>
              <a:ext cx="1973105" cy="1174041"/>
            </a:xfrm>
            <a:prstGeom prst="rect">
              <a:avLst/>
            </a:prstGeom>
            <a:ln>
              <a:solidFill>
                <a:schemeClr val="bg1"/>
              </a:solidFill>
            </a:ln>
          </p:spPr>
        </p:pic>
        <p:pic>
          <p:nvPicPr>
            <p:cNvPr id="6" name="图片 5"/>
            <p:cNvPicPr>
              <a:picLocks noChangeAspect="1"/>
            </p:cNvPicPr>
            <p:nvPr/>
          </p:nvPicPr>
          <p:blipFill>
            <a:blip r:embed="rId3"/>
            <a:stretch>
              <a:fillRect/>
            </a:stretch>
          </p:blipFill>
          <p:spPr>
            <a:xfrm>
              <a:off x="8095" y="1952566"/>
              <a:ext cx="1810332" cy="1590736"/>
            </a:xfrm>
            <a:prstGeom prst="rect">
              <a:avLst/>
            </a:prstGeom>
          </p:spPr>
        </p:pic>
        <p:pic>
          <p:nvPicPr>
            <p:cNvPr id="8" name="图片 7"/>
            <p:cNvPicPr>
              <a:picLocks noChangeAspect="1"/>
            </p:cNvPicPr>
            <p:nvPr/>
          </p:nvPicPr>
          <p:blipFill>
            <a:blip r:embed="rId4"/>
            <a:stretch>
              <a:fillRect/>
            </a:stretch>
          </p:blipFill>
          <p:spPr>
            <a:xfrm>
              <a:off x="18842" y="3543302"/>
              <a:ext cx="1799586" cy="1242822"/>
            </a:xfrm>
            <a:prstGeom prst="rect">
              <a:avLst/>
            </a:prstGeom>
          </p:spPr>
        </p:pic>
        <p:pic>
          <p:nvPicPr>
            <p:cNvPr id="9" name="图片 8"/>
            <p:cNvPicPr>
              <a:picLocks noChangeAspect="1"/>
            </p:cNvPicPr>
            <p:nvPr/>
          </p:nvPicPr>
          <p:blipFill>
            <a:blip r:embed="rId5"/>
            <a:stretch>
              <a:fillRect/>
            </a:stretch>
          </p:blipFill>
          <p:spPr>
            <a:xfrm>
              <a:off x="9317" y="4786124"/>
              <a:ext cx="1809110" cy="1506208"/>
            </a:xfrm>
            <a:prstGeom prst="rect">
              <a:avLst/>
            </a:prstGeom>
          </p:spPr>
        </p:pic>
        <p:sp>
          <p:nvSpPr>
            <p:cNvPr id="18" name="文本框 17"/>
            <p:cNvSpPr txBox="1"/>
            <p:nvPr/>
          </p:nvSpPr>
          <p:spPr>
            <a:xfrm>
              <a:off x="7715250" y="3595039"/>
              <a:ext cx="1113302" cy="369332"/>
            </a:xfrm>
            <a:prstGeom prst="rect">
              <a:avLst/>
            </a:prstGeom>
            <a:noFill/>
          </p:spPr>
          <p:txBody>
            <a:bodyPr wrap="square" rtlCol="0">
              <a:spAutoFit/>
            </a:bodyPr>
            <a:lstStyle/>
            <a:p>
              <a:endParaRPr lang="zh-CN" altLang="en-US" dirty="0"/>
            </a:p>
          </p:txBody>
        </p:sp>
      </p:grpSp>
      <p:sp>
        <p:nvSpPr>
          <p:cNvPr id="33" name="矩形 32"/>
          <p:cNvSpPr/>
          <p:nvPr/>
        </p:nvSpPr>
        <p:spPr>
          <a:xfrm>
            <a:off x="7786977" y="3790386"/>
            <a:ext cx="1107996" cy="369332"/>
          </a:xfrm>
          <a:prstGeom prst="rect">
            <a:avLst/>
          </a:prstGeom>
        </p:spPr>
        <p:txBody>
          <a:bodyPr wrap="none">
            <a:spAutoFit/>
          </a:bodyPr>
          <a:lstStyle/>
          <a:p>
            <a:r>
              <a:rPr lang="zh-CN" altLang="en-US" b="1" dirty="0"/>
              <a:t>全新体验</a:t>
            </a:r>
            <a:endParaRPr lang="en-US" altLang="zh-CN" b="1" dirty="0"/>
          </a:p>
        </p:txBody>
      </p:sp>
      <p:pic>
        <p:nvPicPr>
          <p:cNvPr id="2" name="图片 1"/>
          <p:cNvPicPr>
            <a:picLocks noChangeAspect="1"/>
          </p:cNvPicPr>
          <p:nvPr/>
        </p:nvPicPr>
        <p:blipFill>
          <a:blip r:embed="rId6"/>
          <a:stretch>
            <a:fillRect/>
          </a:stretch>
        </p:blipFill>
        <p:spPr>
          <a:xfrm>
            <a:off x="3300650" y="902097"/>
            <a:ext cx="3819525" cy="5095875"/>
          </a:xfrm>
          <a:prstGeom prst="rect">
            <a:avLst/>
          </a:prstGeom>
        </p:spPr>
      </p:pic>
      <p:sp>
        <p:nvSpPr>
          <p:cNvPr id="4" name="灯片编号占位符 3"/>
          <p:cNvSpPr>
            <a:spLocks noGrp="1"/>
          </p:cNvSpPr>
          <p:nvPr>
            <p:ph type="sldNum" sz="quarter" idx="10"/>
          </p:nvPr>
        </p:nvSpPr>
        <p:spPr/>
        <p:txBody>
          <a:bodyPr/>
          <a:lstStyle/>
          <a:p>
            <a:fld id="{85BC0CA1-3571-4BD4-9253-723F5D1C3D94}" type="slidenum">
              <a:rPr lang="zh-CN" altLang="en-US" smtClean="0"/>
              <a:t>31</a:t>
            </a:fld>
            <a:endParaRPr lang="zh-CN" altLang="en-US"/>
          </a:p>
        </p:txBody>
      </p:sp>
      <p:sp>
        <p:nvSpPr>
          <p:cNvPr id="20" name="文本框 19">
            <a:extLst>
              <a:ext uri="{FF2B5EF4-FFF2-40B4-BE49-F238E27FC236}">
                <a16:creationId xmlns:a16="http://schemas.microsoft.com/office/drawing/2014/main" id="{22B8E398-2801-496F-BAA1-EBDCB13B1C25}"/>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21" name="文本框 20">
            <a:extLst>
              <a:ext uri="{FF2B5EF4-FFF2-40B4-BE49-F238E27FC236}">
                <a16:creationId xmlns:a16="http://schemas.microsoft.com/office/drawing/2014/main" id="{74E2DFDD-095D-46C1-86BD-387342E2C342}"/>
              </a:ext>
            </a:extLst>
          </p:cNvPr>
          <p:cNvSpPr txBox="1"/>
          <p:nvPr/>
        </p:nvSpPr>
        <p:spPr>
          <a:xfrm>
            <a:off x="10210807" y="603033"/>
            <a:ext cx="19811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游客贴身的客服机器人</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圆角 27"/>
          <p:cNvSpPr/>
          <p:nvPr/>
        </p:nvSpPr>
        <p:spPr>
          <a:xfrm>
            <a:off x="4194149" y="1965850"/>
            <a:ext cx="1901851" cy="626348"/>
          </a:xfrm>
          <a:prstGeom prst="round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pic>
        <p:nvPicPr>
          <p:cNvPr id="25" name="图片 24"/>
          <p:cNvPicPr>
            <a:picLocks noChangeAspect="1"/>
          </p:cNvPicPr>
          <p:nvPr/>
        </p:nvPicPr>
        <p:blipFill>
          <a:blip r:embed="rId2"/>
          <a:stretch>
            <a:fillRect/>
          </a:stretch>
        </p:blipFill>
        <p:spPr>
          <a:xfrm>
            <a:off x="3656067" y="1200338"/>
            <a:ext cx="2937471" cy="4740619"/>
          </a:xfrm>
          <a:prstGeom prst="rect">
            <a:avLst/>
          </a:prstGeom>
        </p:spPr>
      </p:pic>
      <p:sp>
        <p:nvSpPr>
          <p:cNvPr id="5" name="文本框 4"/>
          <p:cNvSpPr txBox="1"/>
          <p:nvPr/>
        </p:nvSpPr>
        <p:spPr>
          <a:xfrm>
            <a:off x="7426959" y="2367318"/>
            <a:ext cx="3657601" cy="13469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日常咨询、建议、投诉</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智能、有趣，提升民众满意度</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树立智慧科技服务形象</a:t>
            </a:r>
            <a:endParaRPr lang="en-US" altLang="zh-CN" sz="14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智能亲民，为群众普惠人工智能</a:t>
            </a:r>
            <a:endParaRPr lang="en-US" altLang="zh-CN" sz="1400" dirty="0">
              <a:latin typeface="微软雅黑" panose="020B0503020204020204" pitchFamily="34" charset="-122"/>
              <a:ea typeface="微软雅黑" panose="020B0503020204020204" pitchFamily="34" charset="-122"/>
            </a:endParaRPr>
          </a:p>
        </p:txBody>
      </p:sp>
      <p:sp>
        <p:nvSpPr>
          <p:cNvPr id="16" name="矩形 15"/>
          <p:cNvSpPr/>
          <p:nvPr/>
        </p:nvSpPr>
        <p:spPr>
          <a:xfrm>
            <a:off x="2495454" y="6195170"/>
            <a:ext cx="5109091" cy="338554"/>
          </a:xfrm>
          <a:prstGeom prst="rect">
            <a:avLst/>
          </a:prstGeom>
        </p:spPr>
        <p:txBody>
          <a:bodyPr wrap="none">
            <a:spAutoFit/>
          </a:bodyPr>
          <a:lstStyle/>
          <a:p>
            <a:pPr algn="ctr"/>
            <a:r>
              <a:rPr lang="zh-CN" altLang="en-US" sz="1600" b="1" dirty="0">
                <a:solidFill>
                  <a:srgbClr val="D76739"/>
                </a:solidFill>
                <a:latin typeface="微软雅黑" panose="020B0503020204020204" pitchFamily="34" charset="-122"/>
                <a:ea typeface="微软雅黑" panose="020B0503020204020204" pitchFamily="34" charset="-122"/>
              </a:rPr>
              <a:t>汇聚最前沿人工智能技术，智能连接用户、全场景赋能</a:t>
            </a:r>
            <a:endParaRPr lang="zh-CN" altLang="en-US" sz="1600" b="1" i="0" dirty="0">
              <a:solidFill>
                <a:srgbClr val="D76739"/>
              </a:solidFill>
              <a:effectLst/>
              <a:latin typeface="微软雅黑" panose="020B0503020204020204" pitchFamily="34" charset="-122"/>
              <a:ea typeface="微软雅黑" panose="020B0503020204020204" pitchFamily="34" charset="-122"/>
            </a:endParaRPr>
          </a:p>
        </p:txBody>
      </p:sp>
      <p:cxnSp>
        <p:nvCxnSpPr>
          <p:cNvPr id="32" name="直接连接符 31"/>
          <p:cNvCxnSpPr/>
          <p:nvPr/>
        </p:nvCxnSpPr>
        <p:spPr>
          <a:xfrm>
            <a:off x="7426959" y="1863160"/>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33" name="矩形 32"/>
          <p:cNvSpPr/>
          <p:nvPr/>
        </p:nvSpPr>
        <p:spPr>
          <a:xfrm>
            <a:off x="7426959" y="1886820"/>
            <a:ext cx="2159566" cy="369332"/>
          </a:xfrm>
          <a:prstGeom prst="rect">
            <a:avLst/>
          </a:prstGeom>
        </p:spPr>
        <p:txBody>
          <a:bodyPr wrap="none">
            <a:spAutoFit/>
          </a:bodyPr>
          <a:lstStyle/>
          <a:p>
            <a:r>
              <a:rPr lang="zh-CN" altLang="en-US" b="1" dirty="0">
                <a:latin typeface="微软雅黑" panose="020B0503020204020204" pitchFamily="34" charset="-122"/>
                <a:ea typeface="微软雅黑" panose="020B0503020204020204" pitchFamily="34" charset="-122"/>
              </a:rPr>
              <a:t>全新体验</a:t>
            </a:r>
            <a:r>
              <a:rPr lang="en-US" altLang="zh-CN" b="1" dirty="0">
                <a:latin typeface="微软雅黑" panose="020B0503020204020204" pitchFamily="34" charset="-122"/>
                <a:ea typeface="微软雅黑" panose="020B0503020204020204" pitchFamily="34" charset="-122"/>
              </a:rPr>
              <a:t>•</a:t>
            </a:r>
            <a:r>
              <a:rPr lang="zh-CN" altLang="en-US" b="1" dirty="0">
                <a:solidFill>
                  <a:srgbClr val="F47A16"/>
                </a:solidFill>
                <a:latin typeface="微软雅黑" panose="020B0503020204020204" pitchFamily="34" charset="-122"/>
                <a:ea typeface="微软雅黑" panose="020B0503020204020204" pitchFamily="34" charset="-122"/>
              </a:rPr>
              <a:t>善解人意</a:t>
            </a:r>
            <a:endParaRPr lang="en-US" altLang="zh-CN" b="1" dirty="0">
              <a:solidFill>
                <a:srgbClr val="F47A16"/>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32</a:t>
            </a:fld>
            <a:endParaRPr lang="zh-CN" altLang="en-US">
              <a:latin typeface="微软雅黑" panose="020B0503020204020204" pitchFamily="34" charset="-122"/>
              <a:ea typeface="微软雅黑" panose="020B0503020204020204" pitchFamily="34" charset="-122"/>
            </a:endParaRPr>
          </a:p>
        </p:txBody>
      </p:sp>
      <p:sp>
        <p:nvSpPr>
          <p:cNvPr id="22" name=" 228"/>
          <p:cNvSpPr/>
          <p:nvPr/>
        </p:nvSpPr>
        <p:spPr>
          <a:xfrm>
            <a:off x="3539092" y="1112173"/>
            <a:ext cx="3054447" cy="4919511"/>
          </a:xfrm>
          <a:prstGeom prst="wedgeRectCallout">
            <a:avLst>
              <a:gd name="adj1" fmla="val -66147"/>
              <a:gd name="adj2" fmla="val -39620"/>
            </a:avLst>
          </a:prstGeom>
          <a:noFill/>
          <a:ln>
            <a:solidFill>
              <a:schemeClr val="tx1">
                <a:lumMod val="50000"/>
                <a:lumOff val="50000"/>
              </a:schemeClr>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4135427" y="2005615"/>
            <a:ext cx="1988190" cy="430887"/>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100" dirty="0">
                <a:latin typeface="微软雅黑" panose="020B0503020204020204" pitchFamily="34" charset="-122"/>
                <a:ea typeface="微软雅黑" panose="020B0503020204020204" pitchFamily="34" charset="-122"/>
              </a:rPr>
              <a:t>你好，小凤请问你们公园几点打烊？</a:t>
            </a:r>
          </a:p>
        </p:txBody>
      </p:sp>
      <p:sp>
        <p:nvSpPr>
          <p:cNvPr id="31" name="文本框 30"/>
          <p:cNvSpPr txBox="1"/>
          <p:nvPr/>
        </p:nvSpPr>
        <p:spPr>
          <a:xfrm>
            <a:off x="4150979" y="2846411"/>
            <a:ext cx="1988190" cy="600164"/>
          </a:xfrm>
          <a:prstGeom prst="rect">
            <a:avLst/>
          </a:prstGeom>
          <a:ln w="9525">
            <a:solidFill>
              <a:srgbClr val="EDA48A"/>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r>
              <a:rPr lang="zh-CN" altLang="en-US" sz="1100" dirty="0">
                <a:latin typeface="微软雅黑" panose="020B0503020204020204" pitchFamily="34" charset="-122"/>
                <a:ea typeface="微软雅黑" panose="020B0503020204020204" pitchFamily="34" charset="-122"/>
              </a:rPr>
              <a:t>您好，凤湖公园早上开园时间是</a:t>
            </a:r>
            <a:r>
              <a:rPr lang="en-US" altLang="zh-CN" sz="1100" dirty="0">
                <a:latin typeface="微软雅黑" panose="020B0503020204020204" pitchFamily="34" charset="-122"/>
                <a:ea typeface="微软雅黑" panose="020B0503020204020204" pitchFamily="34" charset="-122"/>
              </a:rPr>
              <a:t>9</a:t>
            </a:r>
            <a:r>
              <a:rPr lang="zh-CN" altLang="en-US" sz="1100" dirty="0">
                <a:latin typeface="微软雅黑" panose="020B0503020204020204" pitchFamily="34" charset="-122"/>
                <a:ea typeface="微软雅黑" panose="020B0503020204020204" pitchFamily="34" charset="-122"/>
              </a:rPr>
              <a:t>点，闭园时间是晚上</a:t>
            </a:r>
            <a:r>
              <a:rPr lang="en-US" altLang="zh-CN" sz="1100" dirty="0">
                <a:latin typeface="微软雅黑" panose="020B0503020204020204" pitchFamily="34" charset="-122"/>
                <a:ea typeface="微软雅黑" panose="020B0503020204020204" pitchFamily="34" charset="-122"/>
              </a:rPr>
              <a:t>10</a:t>
            </a:r>
            <a:r>
              <a:rPr lang="zh-CN" altLang="en-US" sz="1100" dirty="0">
                <a:latin typeface="微软雅黑" panose="020B0503020204020204" pitchFamily="34" charset="-122"/>
                <a:ea typeface="微软雅黑" panose="020B0503020204020204" pitchFamily="34" charset="-122"/>
              </a:rPr>
              <a:t>点钟。欢迎您的光临！</a:t>
            </a:r>
          </a:p>
        </p:txBody>
      </p:sp>
      <p:sp>
        <p:nvSpPr>
          <p:cNvPr id="29" name="文本框 28"/>
          <p:cNvSpPr txBox="1"/>
          <p:nvPr/>
        </p:nvSpPr>
        <p:spPr>
          <a:xfrm>
            <a:off x="4135427" y="4785029"/>
            <a:ext cx="1829146" cy="261610"/>
          </a:xfrm>
          <a:prstGeom prst="rect">
            <a:avLst/>
          </a:prstGeom>
          <a:noFill/>
          <a:ln>
            <a:solidFill>
              <a:srgbClr val="EDA48A"/>
            </a:solidFill>
          </a:ln>
        </p:spPr>
        <p:txBody>
          <a:bodyPr wrap="square" rtlCol="0">
            <a:spAutoFit/>
          </a:bodyPr>
          <a:lstStyle/>
          <a:p>
            <a:r>
              <a:rPr lang="zh-CN" altLang="en-US" sz="1100" dirty="0">
                <a:latin typeface="微软雅黑" panose="020B0503020204020204" pitchFamily="34" charset="-122"/>
                <a:ea typeface="微软雅黑" panose="020B0503020204020204" pitchFamily="34" charset="-122"/>
              </a:rPr>
              <a:t>预约停车位？</a:t>
            </a:r>
            <a:r>
              <a:rPr lang="en-US" altLang="zh-CN" sz="1100"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44B8A785-C162-427B-978E-58011719728D}"/>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24" name="文本框 23">
            <a:extLst>
              <a:ext uri="{FF2B5EF4-FFF2-40B4-BE49-F238E27FC236}">
                <a16:creationId xmlns:a16="http://schemas.microsoft.com/office/drawing/2014/main" id="{4152602D-6F04-4D80-9452-F46AFA24B7C7}"/>
              </a:ext>
            </a:extLst>
          </p:cNvPr>
          <p:cNvSpPr txBox="1"/>
          <p:nvPr/>
        </p:nvSpPr>
        <p:spPr>
          <a:xfrm>
            <a:off x="10210807" y="603033"/>
            <a:ext cx="1981194"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游客贴身的客服机器人</a:t>
            </a:r>
          </a:p>
        </p:txBody>
      </p:sp>
      <p:pic>
        <p:nvPicPr>
          <p:cNvPr id="3" name="图片 2">
            <a:extLst>
              <a:ext uri="{FF2B5EF4-FFF2-40B4-BE49-F238E27FC236}">
                <a16:creationId xmlns:a16="http://schemas.microsoft.com/office/drawing/2014/main" id="{16075C85-3E08-4474-9206-912999672ED4}"/>
              </a:ext>
            </a:extLst>
          </p:cNvPr>
          <p:cNvPicPr>
            <a:picLocks noChangeAspect="1"/>
          </p:cNvPicPr>
          <p:nvPr/>
        </p:nvPicPr>
        <p:blipFill>
          <a:blip r:embed="rId3"/>
          <a:stretch>
            <a:fillRect/>
          </a:stretch>
        </p:blipFill>
        <p:spPr>
          <a:xfrm>
            <a:off x="205141" y="453212"/>
            <a:ext cx="2833395" cy="1906898"/>
          </a:xfrm>
          <a:prstGeom prst="rect">
            <a:avLst/>
          </a:prstGeom>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594023" y="973432"/>
            <a:ext cx="4347704" cy="2311175"/>
          </a:xfrm>
          <a:prstGeom prst="rect">
            <a:avLst/>
          </a:prstGeom>
        </p:spPr>
      </p:pic>
      <p:grpSp>
        <p:nvGrpSpPr>
          <p:cNvPr id="21" name="组合 20"/>
          <p:cNvGrpSpPr/>
          <p:nvPr/>
        </p:nvGrpSpPr>
        <p:grpSpPr>
          <a:xfrm>
            <a:off x="5404321" y="1575254"/>
            <a:ext cx="5544724" cy="1268437"/>
            <a:chOff x="5925784" y="1575793"/>
            <a:chExt cx="5544724" cy="1268437"/>
          </a:xfrm>
        </p:grpSpPr>
        <p:grpSp>
          <p:nvGrpSpPr>
            <p:cNvPr id="11" name="组合 10"/>
            <p:cNvGrpSpPr/>
            <p:nvPr/>
          </p:nvGrpSpPr>
          <p:grpSpPr>
            <a:xfrm>
              <a:off x="5925784" y="1693675"/>
              <a:ext cx="5544724" cy="1150555"/>
              <a:chOff x="5936661" y="1682388"/>
              <a:chExt cx="5123795" cy="1150555"/>
            </a:xfrm>
          </p:grpSpPr>
          <p:sp>
            <p:nvSpPr>
              <p:cNvPr id="3" name="文本框 2"/>
              <p:cNvSpPr txBox="1"/>
              <p:nvPr/>
            </p:nvSpPr>
            <p:spPr>
              <a:xfrm>
                <a:off x="5936661" y="1682388"/>
                <a:ext cx="512379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通过           </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图像识别技术，可解读公园中的植物</a:t>
                </a:r>
              </a:p>
            </p:txBody>
          </p:sp>
          <p:sp>
            <p:nvSpPr>
              <p:cNvPr id="10" name="矩形 9"/>
              <p:cNvSpPr/>
              <p:nvPr/>
            </p:nvSpPr>
            <p:spPr>
              <a:xfrm>
                <a:off x="5936661" y="2463611"/>
                <a:ext cx="4747897" cy="369332"/>
              </a:xfrm>
              <a:prstGeom prst="rect">
                <a:avLst/>
              </a:prstGeom>
            </p:spPr>
            <p:txBody>
              <a:bodyPr wrap="none">
                <a:spAutoFit/>
              </a:bodyPr>
              <a:lstStyle/>
              <a:p>
                <a:r>
                  <a:rPr lang="zh-CN" altLang="en-US" b="1" dirty="0">
                    <a:latin typeface="Arial" panose="020B0604020202020204" pitchFamily="34" charset="0"/>
                  </a:rPr>
                  <a:t>支持</a:t>
                </a:r>
                <a:r>
                  <a:rPr lang="en-US" altLang="zh-CN" b="1" dirty="0">
                    <a:solidFill>
                      <a:srgbClr val="D76739"/>
                    </a:solidFill>
                    <a:latin typeface="微软雅黑" panose="020B0503020204020204" pitchFamily="34" charset="-122"/>
                    <a:ea typeface="微软雅黑" panose="020B0503020204020204" pitchFamily="34" charset="-122"/>
                  </a:rPr>
                  <a:t>2</a:t>
                </a:r>
                <a:r>
                  <a:rPr lang="zh-CN" altLang="en-US" b="1" dirty="0">
                    <a:solidFill>
                      <a:srgbClr val="D76739"/>
                    </a:solidFill>
                    <a:latin typeface="微软雅黑" panose="020B0503020204020204" pitchFamily="34" charset="-122"/>
                    <a:ea typeface="微软雅黑" panose="020B0503020204020204" pitchFamily="34" charset="-122"/>
                  </a:rPr>
                  <a:t>万</a:t>
                </a:r>
                <a:r>
                  <a:rPr lang="zh-CN" altLang="en-US" b="1" dirty="0">
                    <a:latin typeface="Arial" panose="020B0604020202020204" pitchFamily="34" charset="0"/>
                  </a:rPr>
                  <a:t>多种通用植物识别、近</a:t>
                </a:r>
                <a:r>
                  <a:rPr lang="en-US" altLang="zh-CN" b="1" dirty="0">
                    <a:solidFill>
                      <a:srgbClr val="D76739"/>
                    </a:solidFill>
                    <a:latin typeface="微软雅黑" panose="020B0503020204020204" pitchFamily="34" charset="-122"/>
                    <a:ea typeface="微软雅黑" panose="020B0503020204020204" pitchFamily="34" charset="-122"/>
                  </a:rPr>
                  <a:t>8000</a:t>
                </a:r>
                <a:r>
                  <a:rPr lang="zh-CN" altLang="en-US" b="1" dirty="0">
                    <a:latin typeface="Arial" panose="020B0604020202020204" pitchFamily="34" charset="0"/>
                  </a:rPr>
                  <a:t>种花卉识别</a:t>
                </a:r>
              </a:p>
            </p:txBody>
          </p:sp>
        </p:grpSp>
        <p:pic>
          <p:nvPicPr>
            <p:cNvPr id="17" name="图片 1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02235" y="1575793"/>
              <a:ext cx="587178" cy="564594"/>
            </a:xfrm>
            <a:prstGeom prst="rect">
              <a:avLst/>
            </a:prstGeom>
          </p:spPr>
        </p:pic>
      </p:grpSp>
      <p:grpSp>
        <p:nvGrpSpPr>
          <p:cNvPr id="20" name="组合 19"/>
          <p:cNvGrpSpPr/>
          <p:nvPr/>
        </p:nvGrpSpPr>
        <p:grpSpPr>
          <a:xfrm>
            <a:off x="5404321" y="4927097"/>
            <a:ext cx="6345007" cy="527508"/>
            <a:chOff x="5965117" y="3961979"/>
            <a:chExt cx="6345007" cy="527508"/>
          </a:xfrm>
        </p:grpSpPr>
        <p:sp>
          <p:nvSpPr>
            <p:cNvPr id="53" name="文本框 52"/>
            <p:cNvSpPr txBox="1"/>
            <p:nvPr/>
          </p:nvSpPr>
          <p:spPr>
            <a:xfrm>
              <a:off x="5965117" y="4041067"/>
              <a:ext cx="6345007" cy="369332"/>
            </a:xfrm>
            <a:prstGeom prst="rect">
              <a:avLst/>
            </a:prstGeom>
            <a:noFill/>
          </p:spPr>
          <p:txBody>
            <a:bodyPr wrap="none" rtlCol="0">
              <a:spAutoFit/>
            </a:bodyPr>
            <a:lstStyle/>
            <a:p>
              <a:r>
                <a:rPr lang="zh-CN" altLang="zh-CN" dirty="0">
                  <a:latin typeface="微软雅黑" panose="020B0503020204020204" pitchFamily="34" charset="-122"/>
                  <a:ea typeface="微软雅黑" panose="020B0503020204020204" pitchFamily="34" charset="-122"/>
                </a:rPr>
                <a:t>运用</a:t>
              </a:r>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二维码识读、射频识别等技术实现</a:t>
              </a:r>
              <a:r>
                <a:rPr lang="zh-CN" altLang="zh-CN" b="1" dirty="0">
                  <a:solidFill>
                    <a:srgbClr val="D76739"/>
                  </a:solidFill>
                  <a:latin typeface="微软雅黑" panose="020B0503020204020204" pitchFamily="34" charset="-122"/>
                  <a:ea typeface="微软雅黑" panose="020B0503020204020204" pitchFamily="34" charset="-122"/>
                </a:rPr>
                <a:t>景点</a:t>
              </a:r>
              <a:r>
                <a:rPr lang="zh-CN" altLang="en-US" b="1" dirty="0">
                  <a:solidFill>
                    <a:srgbClr val="D76739"/>
                  </a:solidFill>
                  <a:latin typeface="微软雅黑" panose="020B0503020204020204" pitchFamily="34" charset="-122"/>
                  <a:ea typeface="微软雅黑" panose="020B0503020204020204" pitchFamily="34" charset="-122"/>
                </a:rPr>
                <a:t>、古树</a:t>
              </a:r>
              <a:r>
                <a:rPr lang="zh-CN" altLang="zh-CN" b="1" dirty="0">
                  <a:solidFill>
                    <a:srgbClr val="D76739"/>
                  </a:solidFill>
                  <a:latin typeface="微软雅黑" panose="020B0503020204020204" pitchFamily="34" charset="-122"/>
                  <a:ea typeface="微软雅黑" panose="020B0503020204020204" pitchFamily="34" charset="-122"/>
                </a:rPr>
                <a:t>讲解</a:t>
              </a:r>
              <a:endParaRPr lang="zh-CN" altLang="en-US" b="1" dirty="0">
                <a:solidFill>
                  <a:srgbClr val="D76739"/>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576429" y="3961979"/>
              <a:ext cx="527508" cy="527508"/>
            </a:xfrm>
            <a:prstGeom prst="rect">
              <a:avLst/>
            </a:prstGeom>
          </p:spPr>
        </p:pic>
      </p:gr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94023" y="3284606"/>
            <a:ext cx="4347704" cy="2952245"/>
          </a:xfrm>
          <a:prstGeom prst="rect">
            <a:avLst/>
          </a:prstGeom>
        </p:spPr>
      </p:pic>
      <p:sp>
        <p:nvSpPr>
          <p:cNvPr id="5" name="灯片编号占位符 4"/>
          <p:cNvSpPr>
            <a:spLocks noGrp="1"/>
          </p:cNvSpPr>
          <p:nvPr>
            <p:ph type="sldNum" sz="quarter" idx="10"/>
          </p:nvPr>
        </p:nvSpPr>
        <p:spPr/>
        <p:txBody>
          <a:bodyPr/>
          <a:lstStyle/>
          <a:p>
            <a:fld id="{85BC0CA1-3571-4BD4-9253-723F5D1C3D94}" type="slidenum">
              <a:rPr lang="zh-CN" altLang="en-US" smtClean="0"/>
              <a:t>33</a:t>
            </a:fld>
            <a:endParaRPr lang="zh-CN" altLang="en-US"/>
          </a:p>
        </p:txBody>
      </p:sp>
      <p:sp>
        <p:nvSpPr>
          <p:cNvPr id="14" name="文本框 13">
            <a:extLst>
              <a:ext uri="{FF2B5EF4-FFF2-40B4-BE49-F238E27FC236}">
                <a16:creationId xmlns:a16="http://schemas.microsoft.com/office/drawing/2014/main" id="{D1295F0C-2337-4493-A7C9-26260303FAE4}"/>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6" name="文本框 15">
            <a:extLst>
              <a:ext uri="{FF2B5EF4-FFF2-40B4-BE49-F238E27FC236}">
                <a16:creationId xmlns:a16="http://schemas.microsoft.com/office/drawing/2014/main" id="{EAEC29D9-F828-4A79-91F8-F4A0D03B94BA}"/>
              </a:ext>
            </a:extLst>
          </p:cNvPr>
          <p:cNvSpPr txBox="1"/>
          <p:nvPr/>
        </p:nvSpPr>
        <p:spPr>
          <a:xfrm>
            <a:off x="10620375" y="603033"/>
            <a:ext cx="1571625"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植被的百科知识</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85BC0CA1-3571-4BD4-9253-723F5D1C3D94}" type="slidenum">
              <a:rPr lang="zh-CN" altLang="en-US" smtClean="0"/>
              <a:t>34</a:t>
            </a:fld>
            <a:endParaRPr lang="zh-CN" altLang="en-US"/>
          </a:p>
        </p:txBody>
      </p:sp>
      <p:pic>
        <p:nvPicPr>
          <p:cNvPr id="18" name="图片 17" descr="9fa63fccb38a44a198896000711dd3f6">
            <a:extLst>
              <a:ext uri="{FF2B5EF4-FFF2-40B4-BE49-F238E27FC236}">
                <a16:creationId xmlns:a16="http://schemas.microsoft.com/office/drawing/2014/main" id="{7F75133A-F3A6-4AB3-9092-06AEDA8123CA}"/>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559683" y="1870836"/>
            <a:ext cx="4860042" cy="3644139"/>
          </a:xfrm>
          <a:prstGeom prst="rect">
            <a:avLst/>
          </a:prstGeom>
        </p:spPr>
      </p:pic>
      <p:pic>
        <p:nvPicPr>
          <p:cNvPr id="19" name="图片 18" descr="3åç±»åå¾æ¡¶æå®³åå¾æ¡¶éç½®å¾">
            <a:extLst>
              <a:ext uri="{FF2B5EF4-FFF2-40B4-BE49-F238E27FC236}">
                <a16:creationId xmlns:a16="http://schemas.microsoft.com/office/drawing/2014/main" id="{690440E2-765C-47CF-A03C-F1E2AA374A87}"/>
              </a:ext>
            </a:extLst>
          </p:cNvPr>
          <p:cNvPicPr/>
          <p:nvPr/>
        </p:nvPicPr>
        <p:blipFill>
          <a:blip r:embed="rId4" cstate="print">
            <a:extLst>
              <a:ext uri="{28A0092B-C50C-407E-A947-70E740481C1C}">
                <a14:useLocalDpi xmlns:a14="http://schemas.microsoft.com/office/drawing/2010/main" val="0"/>
              </a:ext>
            </a:extLst>
          </a:blip>
          <a:srcRect r="233" b="10097"/>
          <a:stretch>
            <a:fillRect/>
          </a:stretch>
        </p:blipFill>
        <p:spPr>
          <a:xfrm>
            <a:off x="5695220" y="940734"/>
            <a:ext cx="5851372" cy="5668201"/>
          </a:xfrm>
          <a:prstGeom prst="rect">
            <a:avLst/>
          </a:prstGeom>
          <a:noFill/>
          <a:ln>
            <a:noFill/>
          </a:ln>
        </p:spPr>
      </p:pic>
      <p:sp>
        <p:nvSpPr>
          <p:cNvPr id="6" name="文本框 5">
            <a:extLst>
              <a:ext uri="{FF2B5EF4-FFF2-40B4-BE49-F238E27FC236}">
                <a16:creationId xmlns:a16="http://schemas.microsoft.com/office/drawing/2014/main" id="{E93066D6-CF01-46D7-8D0C-88CE4FE4393A}"/>
              </a:ext>
            </a:extLst>
          </p:cNvPr>
          <p:cNvSpPr txBox="1"/>
          <p:nvPr/>
        </p:nvSpPr>
        <p:spPr>
          <a:xfrm>
            <a:off x="10554552" y="603033"/>
            <a:ext cx="1637448" cy="307777"/>
          </a:xfrm>
          <a:prstGeom prst="rect">
            <a:avLst/>
          </a:prstGeom>
          <a:noFill/>
        </p:spPr>
        <p:txBody>
          <a:bodyPr wrap="square" rtlCol="0">
            <a:spAutoFit/>
          </a:bodyPr>
          <a:lstStyle/>
          <a:p>
            <a:pPr algn="r"/>
            <a:r>
              <a:rPr lang="zh-CN" altLang="en-US" sz="1400" b="1" dirty="0">
                <a:solidFill>
                  <a:srgbClr val="F47A16"/>
                </a:solidFill>
                <a:latin typeface="微软雅黑" panose="020B0503020204020204" pitchFamily="34" charset="-122"/>
                <a:ea typeface="微软雅黑" panose="020B0503020204020204" pitchFamily="34" charset="-122"/>
              </a:rPr>
              <a:t>物联网垃圾桶</a:t>
            </a:r>
          </a:p>
        </p:txBody>
      </p:sp>
      <p:sp>
        <p:nvSpPr>
          <p:cNvPr id="7" name="文本框 6">
            <a:extLst>
              <a:ext uri="{FF2B5EF4-FFF2-40B4-BE49-F238E27FC236}">
                <a16:creationId xmlns:a16="http://schemas.microsoft.com/office/drawing/2014/main" id="{0718C8E2-CE6C-4479-B813-71C7603CABB6}"/>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Tree>
    <p:extLst>
      <p:ext uri="{BB962C8B-B14F-4D97-AF65-F5344CB8AC3E}">
        <p14:creationId xmlns:p14="http://schemas.microsoft.com/office/powerpoint/2010/main" val="1794713019"/>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85BC0CA1-3571-4BD4-9253-723F5D1C3D94}" type="slidenum">
              <a:rPr lang="zh-CN" altLang="en-US" smtClean="0"/>
              <a:t>35</a:t>
            </a:fld>
            <a:endParaRPr lang="zh-CN" altLang="en-US"/>
          </a:p>
        </p:txBody>
      </p:sp>
      <p:grpSp>
        <p:nvGrpSpPr>
          <p:cNvPr id="6" name="组合 5">
            <a:extLst>
              <a:ext uri="{FF2B5EF4-FFF2-40B4-BE49-F238E27FC236}">
                <a16:creationId xmlns:a16="http://schemas.microsoft.com/office/drawing/2014/main" id="{69833884-D940-4530-AFFF-68853CF519C9}"/>
              </a:ext>
            </a:extLst>
          </p:cNvPr>
          <p:cNvGrpSpPr/>
          <p:nvPr/>
        </p:nvGrpSpPr>
        <p:grpSpPr>
          <a:xfrm>
            <a:off x="1268057" y="202923"/>
            <a:ext cx="2891566" cy="3000779"/>
            <a:chOff x="1329690" y="1759426"/>
            <a:chExt cx="4366260" cy="3604637"/>
          </a:xfrm>
        </p:grpSpPr>
        <p:pic>
          <p:nvPicPr>
            <p:cNvPr id="18" name="图片 17">
              <a:extLst>
                <a:ext uri="{FF2B5EF4-FFF2-40B4-BE49-F238E27FC236}">
                  <a16:creationId xmlns:a16="http://schemas.microsoft.com/office/drawing/2014/main" id="{D47B5153-5C91-465A-9721-33F4076BE33C}"/>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329690" y="1759426"/>
              <a:ext cx="4366260" cy="3174048"/>
            </a:xfrm>
            <a:prstGeom prst="rect">
              <a:avLst/>
            </a:prstGeom>
          </p:spPr>
        </p:pic>
        <p:sp>
          <p:nvSpPr>
            <p:cNvPr id="2" name="文本框 1">
              <a:extLst>
                <a:ext uri="{FF2B5EF4-FFF2-40B4-BE49-F238E27FC236}">
                  <a16:creationId xmlns:a16="http://schemas.microsoft.com/office/drawing/2014/main" id="{DDCED682-1F53-498E-8447-9BB861C70CE3}"/>
                </a:ext>
              </a:extLst>
            </p:cNvPr>
            <p:cNvSpPr txBox="1"/>
            <p:nvPr/>
          </p:nvSpPr>
          <p:spPr>
            <a:xfrm>
              <a:off x="2352675" y="5025509"/>
              <a:ext cx="2038350"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共享雨伞</a:t>
              </a:r>
            </a:p>
          </p:txBody>
        </p:sp>
      </p:grpSp>
      <p:grpSp>
        <p:nvGrpSpPr>
          <p:cNvPr id="7" name="组合 6">
            <a:extLst>
              <a:ext uri="{FF2B5EF4-FFF2-40B4-BE49-F238E27FC236}">
                <a16:creationId xmlns:a16="http://schemas.microsoft.com/office/drawing/2014/main" id="{54D3F7F8-C2F7-4F91-9FFC-F647446ACF55}"/>
              </a:ext>
            </a:extLst>
          </p:cNvPr>
          <p:cNvGrpSpPr/>
          <p:nvPr/>
        </p:nvGrpSpPr>
        <p:grpSpPr>
          <a:xfrm>
            <a:off x="7017135" y="603033"/>
            <a:ext cx="3238146" cy="2881853"/>
            <a:chOff x="6853237" y="2253774"/>
            <a:chExt cx="4243388" cy="3140699"/>
          </a:xfrm>
        </p:grpSpPr>
        <p:pic>
          <p:nvPicPr>
            <p:cNvPr id="19" name="图片 18" descr="E:\植城智慧\9、公司画册\智慧服务\无人便利店\timg.pngtimg">
              <a:extLst>
                <a:ext uri="{FF2B5EF4-FFF2-40B4-BE49-F238E27FC236}">
                  <a16:creationId xmlns:a16="http://schemas.microsoft.com/office/drawing/2014/main" id="{EC10FBB2-68BF-4F92-992A-15A810B69FDF}"/>
                </a:ext>
              </a:extLst>
            </p:cNvPr>
            <p:cNvPicPr/>
            <p:nvPr/>
          </p:nvPicPr>
          <p:blipFill>
            <a:blip r:embed="rId4"/>
            <a:srcRect/>
            <a:stretch>
              <a:fillRect/>
            </a:stretch>
          </p:blipFill>
          <p:spPr>
            <a:xfrm>
              <a:off x="6853237" y="2253774"/>
              <a:ext cx="4243388" cy="2679700"/>
            </a:xfrm>
            <a:prstGeom prst="rect">
              <a:avLst/>
            </a:prstGeom>
            <a:noFill/>
            <a:ln>
              <a:noFill/>
            </a:ln>
          </p:spPr>
        </p:pic>
        <p:sp>
          <p:nvSpPr>
            <p:cNvPr id="20" name="文本框 19">
              <a:extLst>
                <a:ext uri="{FF2B5EF4-FFF2-40B4-BE49-F238E27FC236}">
                  <a16:creationId xmlns:a16="http://schemas.microsoft.com/office/drawing/2014/main" id="{7E490FA1-AE90-4ACD-8D45-6F9CA8834841}"/>
                </a:ext>
              </a:extLst>
            </p:cNvPr>
            <p:cNvSpPr txBox="1"/>
            <p:nvPr/>
          </p:nvSpPr>
          <p:spPr>
            <a:xfrm>
              <a:off x="8115300" y="5025510"/>
              <a:ext cx="2038350" cy="368963"/>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无人便利店</a:t>
              </a:r>
            </a:p>
          </p:txBody>
        </p:sp>
      </p:grpSp>
      <p:sp>
        <p:nvSpPr>
          <p:cNvPr id="9" name="文本框 8">
            <a:extLst>
              <a:ext uri="{FF2B5EF4-FFF2-40B4-BE49-F238E27FC236}">
                <a16:creationId xmlns:a16="http://schemas.microsoft.com/office/drawing/2014/main" id="{A400F3AD-6990-48E4-A716-58E30127BF4E}"/>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
        <p:nvSpPr>
          <p:cNvPr id="10" name="文本框 9">
            <a:extLst>
              <a:ext uri="{FF2B5EF4-FFF2-40B4-BE49-F238E27FC236}">
                <a16:creationId xmlns:a16="http://schemas.microsoft.com/office/drawing/2014/main" id="{328D7258-3060-400D-9D05-4CD30FF8C4A0}"/>
              </a:ext>
            </a:extLst>
          </p:cNvPr>
          <p:cNvSpPr txBox="1"/>
          <p:nvPr/>
        </p:nvSpPr>
        <p:spPr>
          <a:xfrm>
            <a:off x="10455215" y="603033"/>
            <a:ext cx="1736785"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共享无人自助服务</a:t>
            </a:r>
          </a:p>
        </p:txBody>
      </p:sp>
      <p:grpSp>
        <p:nvGrpSpPr>
          <p:cNvPr id="3" name="组合 2">
            <a:extLst>
              <a:ext uri="{FF2B5EF4-FFF2-40B4-BE49-F238E27FC236}">
                <a16:creationId xmlns:a16="http://schemas.microsoft.com/office/drawing/2014/main" id="{65AB3F45-6928-404C-B027-53B07A5BF306}"/>
              </a:ext>
            </a:extLst>
          </p:cNvPr>
          <p:cNvGrpSpPr/>
          <p:nvPr/>
        </p:nvGrpSpPr>
        <p:grpSpPr>
          <a:xfrm>
            <a:off x="1268057" y="3936284"/>
            <a:ext cx="3139191" cy="2718793"/>
            <a:chOff x="1268057" y="3751548"/>
            <a:chExt cx="3246767" cy="2718793"/>
          </a:xfrm>
        </p:grpSpPr>
        <p:pic>
          <p:nvPicPr>
            <p:cNvPr id="11" name="图片 10" descr="E:\植城智慧\9、公司画册\画册\无人车\timg (1) (1).pngtimg (1) (1)">
              <a:extLst>
                <a:ext uri="{FF2B5EF4-FFF2-40B4-BE49-F238E27FC236}">
                  <a16:creationId xmlns:a16="http://schemas.microsoft.com/office/drawing/2014/main" id="{855CE774-7F06-4D66-BF79-871FFA8F8B8F}"/>
                </a:ext>
              </a:extLst>
            </p:cNvPr>
            <p:cNvPicPr/>
            <p:nvPr/>
          </p:nvPicPr>
          <p:blipFill>
            <a:blip r:embed="rId5"/>
            <a:srcRect/>
            <a:stretch>
              <a:fillRect/>
            </a:stretch>
          </p:blipFill>
          <p:spPr>
            <a:xfrm>
              <a:off x="1268057" y="3751548"/>
              <a:ext cx="3246767" cy="2349228"/>
            </a:xfrm>
            <a:prstGeom prst="rect">
              <a:avLst/>
            </a:prstGeom>
          </p:spPr>
        </p:pic>
        <p:sp>
          <p:nvSpPr>
            <p:cNvPr id="13" name="文本框 12">
              <a:extLst>
                <a:ext uri="{FF2B5EF4-FFF2-40B4-BE49-F238E27FC236}">
                  <a16:creationId xmlns:a16="http://schemas.microsoft.com/office/drawing/2014/main" id="{A79069C1-A4D6-4F77-94EE-39A81D295644}"/>
                </a:ext>
              </a:extLst>
            </p:cNvPr>
            <p:cNvSpPr txBox="1"/>
            <p:nvPr/>
          </p:nvSpPr>
          <p:spPr>
            <a:xfrm>
              <a:off x="1799374" y="6131787"/>
              <a:ext cx="182893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无人驾驶小巴士</a:t>
              </a:r>
            </a:p>
          </p:txBody>
        </p:sp>
      </p:grpSp>
      <p:grpSp>
        <p:nvGrpSpPr>
          <p:cNvPr id="4" name="组合 3">
            <a:extLst>
              <a:ext uri="{FF2B5EF4-FFF2-40B4-BE49-F238E27FC236}">
                <a16:creationId xmlns:a16="http://schemas.microsoft.com/office/drawing/2014/main" id="{F2299431-8626-469E-8BD7-F6A920607E61}"/>
              </a:ext>
            </a:extLst>
          </p:cNvPr>
          <p:cNvGrpSpPr/>
          <p:nvPr/>
        </p:nvGrpSpPr>
        <p:grpSpPr>
          <a:xfrm>
            <a:off x="7017135" y="3955116"/>
            <a:ext cx="3238146" cy="2581035"/>
            <a:chOff x="6703371" y="3831155"/>
            <a:chExt cx="3238146" cy="2581035"/>
          </a:xfrm>
        </p:grpSpPr>
        <p:pic>
          <p:nvPicPr>
            <p:cNvPr id="12" name="图片 11">
              <a:extLst>
                <a:ext uri="{FF2B5EF4-FFF2-40B4-BE49-F238E27FC236}">
                  <a16:creationId xmlns:a16="http://schemas.microsoft.com/office/drawing/2014/main" id="{75B29CA4-A17D-4DB6-8871-D821FCB7B1C5}"/>
                </a:ext>
              </a:extLst>
            </p:cNvPr>
            <p:cNvPicPr/>
            <p:nvPr/>
          </p:nvPicPr>
          <p:blipFill>
            <a:blip r:embed="rId6" cstate="print">
              <a:extLst>
                <a:ext uri="{28A0092B-C50C-407E-A947-70E740481C1C}">
                  <a14:useLocalDpi xmlns:a14="http://schemas.microsoft.com/office/drawing/2010/main" val="0"/>
                </a:ext>
              </a:extLst>
            </a:blip>
            <a:srcRect/>
            <a:stretch>
              <a:fillRect/>
            </a:stretch>
          </p:blipFill>
          <p:spPr>
            <a:xfrm>
              <a:off x="6703371" y="3831155"/>
              <a:ext cx="3238146" cy="2190014"/>
            </a:xfrm>
            <a:prstGeom prst="rect">
              <a:avLst/>
            </a:prstGeom>
            <a:noFill/>
            <a:ln>
              <a:noFill/>
            </a:ln>
          </p:spPr>
        </p:pic>
        <p:sp>
          <p:nvSpPr>
            <p:cNvPr id="14" name="文本框 13">
              <a:extLst>
                <a:ext uri="{FF2B5EF4-FFF2-40B4-BE49-F238E27FC236}">
                  <a16:creationId xmlns:a16="http://schemas.microsoft.com/office/drawing/2014/main" id="{67E1B3C9-42B4-4AAA-98F4-6795B17746FA}"/>
                </a:ext>
              </a:extLst>
            </p:cNvPr>
            <p:cNvSpPr txBox="1"/>
            <p:nvPr/>
          </p:nvSpPr>
          <p:spPr>
            <a:xfrm>
              <a:off x="7542707" y="6073636"/>
              <a:ext cx="1828932" cy="338554"/>
            </a:xfrm>
            <a:prstGeom prst="rect">
              <a:avLst/>
            </a:prstGeom>
            <a:noFill/>
          </p:spPr>
          <p:txBody>
            <a:bodyPr wrap="square" rtlCol="0">
              <a:spAutoFit/>
            </a:bodyPr>
            <a:lstStyle/>
            <a:p>
              <a:pPr algn="ctr"/>
              <a:r>
                <a:rPr lang="zh-CN" altLang="en-US" sz="1600" dirty="0">
                  <a:latin typeface="微软雅黑" panose="020B0503020204020204" pitchFamily="34" charset="-122"/>
                  <a:ea typeface="微软雅黑" panose="020B0503020204020204" pitchFamily="34" charset="-122"/>
                </a:rPr>
                <a:t>无人售卖车</a:t>
              </a:r>
            </a:p>
          </p:txBody>
        </p:sp>
      </p:grpSp>
    </p:spTree>
    <p:extLst>
      <p:ext uri="{BB962C8B-B14F-4D97-AF65-F5344CB8AC3E}">
        <p14:creationId xmlns:p14="http://schemas.microsoft.com/office/powerpoint/2010/main" val="144182580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521794" y="1688353"/>
            <a:ext cx="2882053" cy="2018031"/>
          </a:xfrm>
          <a:prstGeom prst="rect">
            <a:avLst/>
          </a:prstGeom>
        </p:spPr>
        <p:txBody>
          <a:bodyPr vert="horz" wrap="square" lIns="0" tIns="16933" rIns="0" bIns="0" rtlCol="0">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手机一键链接蓝牙功能，市民可点播音乐</a:t>
            </a:r>
          </a:p>
          <a:p>
            <a:pPr marL="30289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太阳能装置，支持手机充电</a:t>
            </a:r>
          </a:p>
          <a:p>
            <a:pPr marL="30289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无线</a:t>
            </a:r>
            <a:r>
              <a:rPr lang="en-US" altLang="zh-CN" sz="1400" dirty="0">
                <a:latin typeface="微软雅黑" panose="020B0503020204020204" pitchFamily="34" charset="-122"/>
                <a:ea typeface="微软雅黑" panose="020B0503020204020204" pitchFamily="34" charset="-122"/>
              </a:rPr>
              <a:t>WIFI</a:t>
            </a:r>
            <a:r>
              <a:rPr lang="zh-CN" altLang="en-US" sz="1400" dirty="0">
                <a:latin typeface="微软雅黑" panose="020B0503020204020204" pitchFamily="34" charset="-122"/>
                <a:ea typeface="微软雅黑" panose="020B0503020204020204" pitchFamily="34" charset="-122"/>
              </a:rPr>
              <a:t>共享，方便市民</a:t>
            </a:r>
          </a:p>
          <a:p>
            <a:pPr marL="30289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太阳能电板</a:t>
            </a:r>
            <a:r>
              <a:rPr lang="zh-CN" altLang="en-US" sz="1400" spc="-7" dirty="0">
                <a:solidFill>
                  <a:srgbClr val="464646"/>
                </a:solidFill>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绿色能源</a:t>
            </a:r>
          </a:p>
        </p:txBody>
      </p:sp>
      <p:sp>
        <p:nvSpPr>
          <p:cNvPr id="3" name="object 3"/>
          <p:cNvSpPr txBox="1"/>
          <p:nvPr/>
        </p:nvSpPr>
        <p:spPr>
          <a:xfrm>
            <a:off x="505184" y="4514335"/>
            <a:ext cx="3220720" cy="1709869"/>
          </a:xfrm>
          <a:prstGeom prst="rect">
            <a:avLst/>
          </a:prstGeom>
        </p:spPr>
        <p:txBody>
          <a:bodyPr vert="horz" wrap="square" lIns="0" tIns="16933" rIns="0" bIns="0" rtlCol="0">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灯椅能根据外界光线明亮，自动调节，最大程度的节约能源。 </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视频播放功能，管理者可自由设置播放策略</a:t>
            </a:r>
          </a:p>
          <a:p>
            <a:pPr marL="17145">
              <a:spcBef>
                <a:spcPts val="135"/>
              </a:spcBef>
            </a:pPr>
            <a:endParaRPr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4" name="object 4"/>
          <p:cNvSpPr txBox="1"/>
          <p:nvPr/>
        </p:nvSpPr>
        <p:spPr>
          <a:xfrm>
            <a:off x="6957755" y="2426795"/>
            <a:ext cx="3559387" cy="2018031"/>
          </a:xfrm>
          <a:prstGeom prst="rect">
            <a:avLst/>
          </a:prstGeom>
        </p:spPr>
        <p:txBody>
          <a:bodyPr vert="horz" wrap="square" lIns="0" tIns="16933" rIns="0" bIns="0" rtlCol="0">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故障主动报警、精准定位，及时修复</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视频监控、助力安防</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信息发布、时政新闻、城市宣传</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光波蚊虫吸引，物理灭除，并有自动蚊虫收集功能，更卫生、更安全。</a:t>
            </a:r>
          </a:p>
        </p:txBody>
      </p:sp>
      <p:sp>
        <p:nvSpPr>
          <p:cNvPr id="5" name="object 5"/>
          <p:cNvSpPr/>
          <p:nvPr/>
        </p:nvSpPr>
        <p:spPr>
          <a:xfrm>
            <a:off x="6163995" y="579726"/>
            <a:ext cx="45719" cy="5708305"/>
          </a:xfrm>
          <a:custGeom>
            <a:avLst/>
            <a:gdLst/>
            <a:ahLst/>
            <a:cxnLst/>
            <a:rect l="l" t="t" r="r" b="b"/>
            <a:pathLst>
              <a:path h="4562475">
                <a:moveTo>
                  <a:pt x="0" y="0"/>
                </a:moveTo>
                <a:lnTo>
                  <a:pt x="0" y="4562386"/>
                </a:lnTo>
              </a:path>
            </a:pathLst>
          </a:custGeom>
          <a:ln w="6350">
            <a:solidFill>
              <a:srgbClr val="444444"/>
            </a:solidFill>
            <a:prstDash val="dash"/>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6" name="object 6"/>
          <p:cNvSpPr/>
          <p:nvPr/>
        </p:nvSpPr>
        <p:spPr>
          <a:xfrm>
            <a:off x="3694632" y="1207340"/>
            <a:ext cx="2087240" cy="1656341"/>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7" name="object 7"/>
          <p:cNvSpPr/>
          <p:nvPr/>
        </p:nvSpPr>
        <p:spPr>
          <a:xfrm>
            <a:off x="10508400" y="923676"/>
            <a:ext cx="991493" cy="5010648"/>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8" name="object 8"/>
          <p:cNvSpPr/>
          <p:nvPr/>
        </p:nvSpPr>
        <p:spPr>
          <a:xfrm>
            <a:off x="4012779" y="3953107"/>
            <a:ext cx="1566341" cy="2599267"/>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cxnSp>
        <p:nvCxnSpPr>
          <p:cNvPr id="20" name="直接连接符 19"/>
          <p:cNvCxnSpPr/>
          <p:nvPr/>
        </p:nvCxnSpPr>
        <p:spPr>
          <a:xfrm>
            <a:off x="6808460" y="1908675"/>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1" name="直接连接符 20"/>
          <p:cNvCxnSpPr/>
          <p:nvPr/>
        </p:nvCxnSpPr>
        <p:spPr>
          <a:xfrm>
            <a:off x="281967" y="3953107"/>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2" name="直接连接符 21"/>
          <p:cNvCxnSpPr/>
          <p:nvPr/>
        </p:nvCxnSpPr>
        <p:spPr>
          <a:xfrm>
            <a:off x="281967" y="1207340"/>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0" name="灯片编号占位符 9"/>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36</a:t>
            </a:fld>
            <a:endParaRPr lang="zh-CN" altLang="en-US">
              <a:latin typeface="微软雅黑" panose="020B0503020204020204" pitchFamily="34" charset="-122"/>
              <a:ea typeface="微软雅黑" panose="020B0503020204020204" pitchFamily="34" charset="-122"/>
            </a:endParaRPr>
          </a:p>
        </p:txBody>
      </p:sp>
      <p:sp>
        <p:nvSpPr>
          <p:cNvPr id="11" name="矩形 10"/>
          <p:cNvSpPr/>
          <p:nvPr/>
        </p:nvSpPr>
        <p:spPr>
          <a:xfrm>
            <a:off x="439963" y="1228110"/>
            <a:ext cx="1234312"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智能座椅</a:t>
            </a:r>
          </a:p>
        </p:txBody>
      </p:sp>
      <p:sp>
        <p:nvSpPr>
          <p:cNvPr id="12" name="矩形 11"/>
          <p:cNvSpPr/>
          <p:nvPr/>
        </p:nvSpPr>
        <p:spPr>
          <a:xfrm>
            <a:off x="427884" y="3994647"/>
            <a:ext cx="1234312"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智能灯椅</a:t>
            </a:r>
          </a:p>
        </p:txBody>
      </p:sp>
      <p:sp>
        <p:nvSpPr>
          <p:cNvPr id="13" name="矩形 12"/>
          <p:cNvSpPr/>
          <p:nvPr/>
        </p:nvSpPr>
        <p:spPr>
          <a:xfrm>
            <a:off x="6892968" y="1908675"/>
            <a:ext cx="1492396"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智能景观灯</a:t>
            </a:r>
          </a:p>
        </p:txBody>
      </p:sp>
      <p:sp>
        <p:nvSpPr>
          <p:cNvPr id="17" name="文本框 16">
            <a:extLst>
              <a:ext uri="{FF2B5EF4-FFF2-40B4-BE49-F238E27FC236}">
                <a16:creationId xmlns:a16="http://schemas.microsoft.com/office/drawing/2014/main" id="{C0687078-5CBA-42CD-93D2-36B17BFE6ED5}"/>
              </a:ext>
            </a:extLst>
          </p:cNvPr>
          <p:cNvSpPr txBox="1"/>
          <p:nvPr/>
        </p:nvSpPr>
        <p:spPr>
          <a:xfrm>
            <a:off x="10554552" y="603033"/>
            <a:ext cx="1637448"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5G </a:t>
            </a:r>
            <a:r>
              <a:rPr lang="zh-CN" altLang="en-US" sz="1400" b="1" dirty="0">
                <a:solidFill>
                  <a:srgbClr val="F47A16"/>
                </a:solidFill>
                <a:latin typeface="微软雅黑" panose="020B0503020204020204" pitchFamily="34" charset="-122"/>
                <a:ea typeface="微软雅黑" panose="020B0503020204020204" pitchFamily="34" charset="-122"/>
              </a:rPr>
              <a:t>万物物联</a:t>
            </a:r>
          </a:p>
        </p:txBody>
      </p:sp>
      <p:sp>
        <p:nvSpPr>
          <p:cNvPr id="18" name="文本框 17">
            <a:extLst>
              <a:ext uri="{FF2B5EF4-FFF2-40B4-BE49-F238E27FC236}">
                <a16:creationId xmlns:a16="http://schemas.microsoft.com/office/drawing/2014/main" id="{6D42FD00-A12B-4B15-A34A-6A0BC3DCA55F}"/>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p:nvPr/>
        </p:nvSpPr>
        <p:spPr>
          <a:xfrm>
            <a:off x="4374962" y="1604797"/>
            <a:ext cx="979145" cy="1446816"/>
          </a:xfrm>
          <a:prstGeom prst="rect">
            <a:avLst/>
          </a:prstGeom>
          <a:blipFill>
            <a:blip r:embed="rId2"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5" name="object 5"/>
          <p:cNvSpPr/>
          <p:nvPr/>
        </p:nvSpPr>
        <p:spPr>
          <a:xfrm>
            <a:off x="10071950" y="1389656"/>
            <a:ext cx="2039373" cy="1244464"/>
          </a:xfrm>
          <a:prstGeom prst="rect">
            <a:avLst/>
          </a:prstGeom>
          <a:blipFill>
            <a:blip r:embed="rId3"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nvGrpSpPr>
          <p:cNvPr id="2" name="组合 1"/>
          <p:cNvGrpSpPr/>
          <p:nvPr/>
        </p:nvGrpSpPr>
        <p:grpSpPr>
          <a:xfrm>
            <a:off x="6174638" y="798989"/>
            <a:ext cx="45719" cy="5629242"/>
            <a:chOff x="5763577" y="798989"/>
            <a:chExt cx="45719" cy="5629242"/>
          </a:xfrm>
        </p:grpSpPr>
        <p:sp>
          <p:nvSpPr>
            <p:cNvPr id="6" name="object 6"/>
            <p:cNvSpPr/>
            <p:nvPr/>
          </p:nvSpPr>
          <p:spPr>
            <a:xfrm flipH="1">
              <a:off x="5763577" y="798989"/>
              <a:ext cx="45719" cy="2748921"/>
            </a:xfrm>
            <a:custGeom>
              <a:avLst/>
              <a:gdLst/>
              <a:ahLst/>
              <a:cxnLst/>
              <a:rect l="l" t="t" r="r" b="b"/>
              <a:pathLst>
                <a:path h="2177415">
                  <a:moveTo>
                    <a:pt x="0" y="0"/>
                  </a:moveTo>
                  <a:lnTo>
                    <a:pt x="0" y="2177300"/>
                  </a:lnTo>
                </a:path>
              </a:pathLst>
            </a:custGeom>
            <a:ln w="6350">
              <a:solidFill>
                <a:srgbClr val="444444"/>
              </a:solidFill>
              <a:prstDash val="dash"/>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9" name="object 9"/>
            <p:cNvSpPr/>
            <p:nvPr/>
          </p:nvSpPr>
          <p:spPr>
            <a:xfrm>
              <a:off x="5807968" y="3525011"/>
              <a:ext cx="0" cy="2903220"/>
            </a:xfrm>
            <a:custGeom>
              <a:avLst/>
              <a:gdLst/>
              <a:ahLst/>
              <a:cxnLst/>
              <a:rect l="l" t="t" r="r" b="b"/>
              <a:pathLst>
                <a:path h="2177415">
                  <a:moveTo>
                    <a:pt x="0" y="0"/>
                  </a:moveTo>
                  <a:lnTo>
                    <a:pt x="0" y="2177300"/>
                  </a:lnTo>
                </a:path>
              </a:pathLst>
            </a:custGeom>
            <a:ln w="6350">
              <a:solidFill>
                <a:srgbClr val="444444"/>
              </a:solidFill>
              <a:prstDash val="dash"/>
            </a:ln>
          </p:spPr>
          <p:txBody>
            <a:bodyPr wrap="square" lIns="0" tIns="0" rIns="0" bIns="0" rtlCol="0"/>
            <a:lstStyle/>
            <a:p>
              <a:endParaRPr>
                <a:latin typeface="微软雅黑" panose="020B0503020204020204" pitchFamily="34" charset="-122"/>
                <a:ea typeface="微软雅黑" panose="020B0503020204020204" pitchFamily="34" charset="-122"/>
              </a:endParaRPr>
            </a:p>
          </p:txBody>
        </p:sp>
      </p:grpSp>
      <p:sp>
        <p:nvSpPr>
          <p:cNvPr id="10" name="object 10"/>
          <p:cNvSpPr/>
          <p:nvPr/>
        </p:nvSpPr>
        <p:spPr>
          <a:xfrm>
            <a:off x="10694248" y="3930270"/>
            <a:ext cx="1189056" cy="1750381"/>
          </a:xfrm>
          <a:prstGeom prst="rect">
            <a:avLst/>
          </a:prstGeom>
          <a:blipFill>
            <a:blip r:embed="rId4"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sp>
        <p:nvSpPr>
          <p:cNvPr id="11" name="object 12"/>
          <p:cNvSpPr/>
          <p:nvPr/>
        </p:nvSpPr>
        <p:spPr>
          <a:xfrm>
            <a:off x="3869444" y="4429884"/>
            <a:ext cx="2028703" cy="1408773"/>
          </a:xfrm>
          <a:prstGeom prst="rect">
            <a:avLst/>
          </a:prstGeom>
          <a:blipFill>
            <a:blip r:embed="rId5" cstate="print"/>
            <a:stretch>
              <a:fillRect/>
            </a:stretch>
          </a:blipFill>
        </p:spPr>
        <p:txBody>
          <a:bodyPr wrap="square" lIns="0" tIns="0" rIns="0" bIns="0" rtlCol="0"/>
          <a:lstStyle/>
          <a:p>
            <a:endParaRPr>
              <a:latin typeface="微软雅黑" panose="020B0503020204020204" pitchFamily="34" charset="-122"/>
              <a:ea typeface="微软雅黑" panose="020B0503020204020204" pitchFamily="34" charset="-122"/>
            </a:endParaRPr>
          </a:p>
        </p:txBody>
      </p:sp>
      <p:cxnSp>
        <p:nvCxnSpPr>
          <p:cNvPr id="22" name="直接连接符 21"/>
          <p:cNvCxnSpPr/>
          <p:nvPr/>
        </p:nvCxnSpPr>
        <p:spPr>
          <a:xfrm>
            <a:off x="526608" y="1193925"/>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3" name="直接连接符 22"/>
          <p:cNvCxnSpPr/>
          <p:nvPr/>
        </p:nvCxnSpPr>
        <p:spPr>
          <a:xfrm>
            <a:off x="526608" y="3547910"/>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4" name="直接连接符 23"/>
          <p:cNvCxnSpPr/>
          <p:nvPr/>
        </p:nvCxnSpPr>
        <p:spPr>
          <a:xfrm>
            <a:off x="6500384" y="1193925"/>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25" name="直接连接符 24"/>
          <p:cNvCxnSpPr/>
          <p:nvPr/>
        </p:nvCxnSpPr>
        <p:spPr>
          <a:xfrm>
            <a:off x="6549647" y="3726712"/>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sp>
        <p:nvSpPr>
          <p:cNvPr id="19" name="灯片编号占位符 18"/>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37</a:t>
            </a:fld>
            <a:endParaRPr lang="zh-CN" altLang="en-US">
              <a:latin typeface="微软雅黑" panose="020B0503020204020204" pitchFamily="34" charset="-122"/>
              <a:ea typeface="微软雅黑" panose="020B0503020204020204" pitchFamily="34" charset="-122"/>
            </a:endParaRPr>
          </a:p>
        </p:txBody>
      </p:sp>
      <p:sp>
        <p:nvSpPr>
          <p:cNvPr id="12" name="矩形 11"/>
          <p:cNvSpPr/>
          <p:nvPr/>
        </p:nvSpPr>
        <p:spPr>
          <a:xfrm>
            <a:off x="601640" y="1234886"/>
            <a:ext cx="1484381"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cs typeface="微软雅黑" panose="020B0503020204020204" pitchFamily="34" charset="-122"/>
              </a:rPr>
              <a:t>智能警示牌</a:t>
            </a:r>
            <a:endParaRPr lang="zh-CN" altLang="en-US" sz="20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649997" y="1783441"/>
            <a:ext cx="3503661" cy="1164806"/>
          </a:xfrm>
          <a:prstGeom prst="rect">
            <a:avLst/>
          </a:prstGeom>
        </p:spPr>
        <p:txBody>
          <a:bodyPr wrap="square">
            <a:spAutoFit/>
          </a:bodyPr>
          <a:lstStyle/>
          <a:p>
            <a:pPr marL="30289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植被拟人文化宣传，聆听小草的声音</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红外线人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宠物监测技术，语音铭记对花草的爱护</a:t>
            </a:r>
          </a:p>
        </p:txBody>
      </p:sp>
      <p:sp>
        <p:nvSpPr>
          <p:cNvPr id="14" name="矩形 13"/>
          <p:cNvSpPr/>
          <p:nvPr/>
        </p:nvSpPr>
        <p:spPr>
          <a:xfrm>
            <a:off x="649997" y="3571978"/>
            <a:ext cx="1234312"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智能井盖</a:t>
            </a:r>
          </a:p>
        </p:txBody>
      </p:sp>
      <p:sp>
        <p:nvSpPr>
          <p:cNvPr id="15" name="矩形 14"/>
          <p:cNvSpPr/>
          <p:nvPr/>
        </p:nvSpPr>
        <p:spPr>
          <a:xfrm>
            <a:off x="649997" y="4218764"/>
            <a:ext cx="3278170" cy="1952201"/>
          </a:xfrm>
          <a:prstGeom prst="rect">
            <a:avLst/>
          </a:prstGeom>
        </p:spPr>
        <p:txBody>
          <a:bodyPr wrap="square">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被盗、松动报警；及时解决井盖安全隐患，预防行人安全问题 </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智能检测水位、气体、堵塞等情况及时状况预警，排除隐患 </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太阳能电板，绿色能源，自给供能</a:t>
            </a:r>
          </a:p>
        </p:txBody>
      </p:sp>
      <p:sp>
        <p:nvSpPr>
          <p:cNvPr id="16" name="矩形 15"/>
          <p:cNvSpPr/>
          <p:nvPr/>
        </p:nvSpPr>
        <p:spPr>
          <a:xfrm>
            <a:off x="6565567" y="1193925"/>
            <a:ext cx="1234312"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智能花箱</a:t>
            </a:r>
          </a:p>
        </p:txBody>
      </p:sp>
      <p:sp>
        <p:nvSpPr>
          <p:cNvPr id="18" name="矩形 17"/>
          <p:cNvSpPr/>
          <p:nvPr/>
        </p:nvSpPr>
        <p:spPr>
          <a:xfrm>
            <a:off x="6604127" y="1594035"/>
            <a:ext cx="3361091" cy="1629036"/>
          </a:xfrm>
          <a:prstGeom prst="rect">
            <a:avLst/>
          </a:prstGeom>
        </p:spPr>
        <p:txBody>
          <a:bodyPr wrap="square">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电子屏幕、文化、植物知识宣传</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雨水收集、水位实时掌控</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智能灌溉系统、节能省水 </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土壤湿度、养分实时检测、精准培植</a:t>
            </a:r>
          </a:p>
        </p:txBody>
      </p:sp>
      <p:sp>
        <p:nvSpPr>
          <p:cNvPr id="20" name="矩形 19"/>
          <p:cNvSpPr/>
          <p:nvPr/>
        </p:nvSpPr>
        <p:spPr>
          <a:xfrm>
            <a:off x="6598392" y="3753346"/>
            <a:ext cx="2008563" cy="400110"/>
          </a:xfrm>
          <a:prstGeom prst="rect">
            <a:avLst/>
          </a:prstGeom>
        </p:spPr>
        <p:txBody>
          <a:bodyPr wrap="none">
            <a:spAutoFit/>
          </a:bodyPr>
          <a:lstStyle/>
          <a:p>
            <a:pPr marL="17145">
              <a:spcBef>
                <a:spcPts val="135"/>
              </a:spcBef>
            </a:pPr>
            <a:r>
              <a:rPr lang="zh-CN" altLang="en-US" sz="2000" b="1" dirty="0">
                <a:solidFill>
                  <a:srgbClr val="464646"/>
                </a:solidFill>
                <a:latin typeface="微软雅黑" panose="020B0503020204020204" pitchFamily="34" charset="-122"/>
                <a:ea typeface="微软雅黑" panose="020B0503020204020204" pitchFamily="34" charset="-122"/>
              </a:rPr>
              <a:t>智能可视警示牌</a:t>
            </a:r>
          </a:p>
        </p:txBody>
      </p:sp>
      <p:sp>
        <p:nvSpPr>
          <p:cNvPr id="21" name="矩形 20"/>
          <p:cNvSpPr/>
          <p:nvPr/>
        </p:nvSpPr>
        <p:spPr>
          <a:xfrm>
            <a:off x="6598392" y="4294818"/>
            <a:ext cx="4430509" cy="841641"/>
          </a:xfrm>
          <a:prstGeom prst="rect">
            <a:avLst/>
          </a:prstGeom>
        </p:spPr>
        <p:txBody>
          <a:bodyPr wrap="square">
            <a:spAutoFit/>
          </a:bodyPr>
          <a:lstStyle/>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植被拟人文化宣传，聆听小草的声音</a:t>
            </a:r>
          </a:p>
          <a:p>
            <a:pPr marL="302895" marR="6985" indent="-285750">
              <a:lnSpc>
                <a:spcPct val="150000"/>
              </a:lnSpc>
              <a:spcBef>
                <a:spcPts val="1065"/>
              </a:spcBef>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人</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宠物监测技术，语音、动画铭记对花草的爱护</a:t>
            </a:r>
          </a:p>
        </p:txBody>
      </p:sp>
      <p:sp>
        <p:nvSpPr>
          <p:cNvPr id="26" name="文本框 25">
            <a:extLst>
              <a:ext uri="{FF2B5EF4-FFF2-40B4-BE49-F238E27FC236}">
                <a16:creationId xmlns:a16="http://schemas.microsoft.com/office/drawing/2014/main" id="{E503F8F9-3CB8-403B-AD55-E622192EAC39}"/>
              </a:ext>
            </a:extLst>
          </p:cNvPr>
          <p:cNvSpPr txBox="1"/>
          <p:nvPr/>
        </p:nvSpPr>
        <p:spPr>
          <a:xfrm>
            <a:off x="10554552" y="603033"/>
            <a:ext cx="1637448"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5G </a:t>
            </a:r>
            <a:r>
              <a:rPr lang="zh-CN" altLang="en-US" sz="1400" b="1" dirty="0">
                <a:solidFill>
                  <a:srgbClr val="F47A16"/>
                </a:solidFill>
                <a:latin typeface="微软雅黑" panose="020B0503020204020204" pitchFamily="34" charset="-122"/>
                <a:ea typeface="微软雅黑" panose="020B0503020204020204" pitchFamily="34" charset="-122"/>
              </a:rPr>
              <a:t>万物物联</a:t>
            </a:r>
          </a:p>
        </p:txBody>
      </p:sp>
      <p:sp>
        <p:nvSpPr>
          <p:cNvPr id="27" name="文本框 26">
            <a:extLst>
              <a:ext uri="{FF2B5EF4-FFF2-40B4-BE49-F238E27FC236}">
                <a16:creationId xmlns:a16="http://schemas.microsoft.com/office/drawing/2014/main" id="{4FBECEB6-D99D-4B2F-825A-DD8284836A3E}"/>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游客出游中</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灯片编号占位符 4"/>
          <p:cNvSpPr>
            <a:spLocks noGrp="1"/>
          </p:cNvSpPr>
          <p:nvPr>
            <p:ph type="sldNum" sz="quarter" idx="10"/>
          </p:nvPr>
        </p:nvSpPr>
        <p:spPr/>
        <p:txBody>
          <a:bodyPr/>
          <a:lstStyle/>
          <a:p>
            <a:fld id="{85BC0CA1-3571-4BD4-9253-723F5D1C3D94}" type="slidenum">
              <a:rPr lang="zh-CN" altLang="en-US" smtClean="0"/>
              <a:t>38</a:t>
            </a:fld>
            <a:endParaRPr lang="zh-CN" altLang="en-US"/>
          </a:p>
        </p:txBody>
      </p:sp>
      <p:sp>
        <p:nvSpPr>
          <p:cNvPr id="6" name="文本框 5">
            <a:extLst>
              <a:ext uri="{FF2B5EF4-FFF2-40B4-BE49-F238E27FC236}">
                <a16:creationId xmlns:a16="http://schemas.microsoft.com/office/drawing/2014/main" id="{5967FCAE-049C-4837-A1AD-005E91923E44}"/>
              </a:ext>
            </a:extLst>
          </p:cNvPr>
          <p:cNvSpPr txBox="1"/>
          <p:nvPr/>
        </p:nvSpPr>
        <p:spPr>
          <a:xfrm>
            <a:off x="10724932" y="202923"/>
            <a:ext cx="1467068"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游客出园后</a:t>
            </a:r>
          </a:p>
        </p:txBody>
      </p:sp>
      <p:sp>
        <p:nvSpPr>
          <p:cNvPr id="7" name="文本框 6">
            <a:extLst>
              <a:ext uri="{FF2B5EF4-FFF2-40B4-BE49-F238E27FC236}">
                <a16:creationId xmlns:a16="http://schemas.microsoft.com/office/drawing/2014/main" id="{ACF631BD-5B87-4497-9EE9-97D188C003B2}"/>
              </a:ext>
            </a:extLst>
          </p:cNvPr>
          <p:cNvSpPr txBox="1"/>
          <p:nvPr/>
        </p:nvSpPr>
        <p:spPr>
          <a:xfrm>
            <a:off x="11068049" y="603033"/>
            <a:ext cx="1123951"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互动与分享</a:t>
            </a:r>
          </a:p>
        </p:txBody>
      </p:sp>
      <p:pic>
        <p:nvPicPr>
          <p:cNvPr id="3074" name="Picture 2" descr="https://timgsa.baidu.com/timg?image&amp;quality=80&amp;size=b9999_10000&amp;sec=1564493387671&amp;di=ecd04ad6f25b3a66ca07493eaed4239e&amp;imgtype=0&amp;src=http%3A%2F%2Fpic2.zhimg.com%2Fv2-3c00d7dc050ebc0230e32fd26f89b8cd_b.jpg">
            <a:extLst>
              <a:ext uri="{FF2B5EF4-FFF2-40B4-BE49-F238E27FC236}">
                <a16:creationId xmlns:a16="http://schemas.microsoft.com/office/drawing/2014/main" id="{755D5A33-E4C5-4080-9AF0-C9B6740716A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4815" y="1778794"/>
            <a:ext cx="6168994" cy="3300412"/>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C1204526-0E04-4887-AB88-B94F711232A5}"/>
              </a:ext>
            </a:extLst>
          </p:cNvPr>
          <p:cNvSpPr txBox="1"/>
          <p:nvPr/>
        </p:nvSpPr>
        <p:spPr>
          <a:xfrm>
            <a:off x="8239125" y="2368549"/>
            <a:ext cx="2581275" cy="212090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出园问候短信</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满意度调查</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投诉与建议</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公园反馈互动</a:t>
            </a: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照片、心得分享</a:t>
            </a:r>
          </a:p>
        </p:txBody>
      </p:sp>
    </p:spTree>
    <p:extLst>
      <p:ext uri="{BB962C8B-B14F-4D97-AF65-F5344CB8AC3E}">
        <p14:creationId xmlns:p14="http://schemas.microsoft.com/office/powerpoint/2010/main" val="433626585"/>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椭圆 2">
            <a:extLst>
              <a:ext uri="{FF2B5EF4-FFF2-40B4-BE49-F238E27FC236}">
                <a16:creationId xmlns:a16="http://schemas.microsoft.com/office/drawing/2014/main" id="{9B4AD9F9-57D7-41B5-B981-4CF81B5443B5}"/>
              </a:ext>
            </a:extLst>
          </p:cNvPr>
          <p:cNvSpPr/>
          <p:nvPr/>
        </p:nvSpPr>
        <p:spPr>
          <a:xfrm>
            <a:off x="7162800" y="1120588"/>
            <a:ext cx="3603812" cy="3200400"/>
          </a:xfrm>
          <a:prstGeom prst="ellipse">
            <a:avLst/>
          </a:prstGeom>
        </p:spPr>
        <p:style>
          <a:lnRef idx="3">
            <a:schemeClr val="lt1"/>
          </a:lnRef>
          <a:fillRef idx="1">
            <a:schemeClr val="accent5"/>
          </a:fillRef>
          <a:effectRef idx="1">
            <a:schemeClr val="accent5"/>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F87064A4-D003-4CF6-BB64-02393A551F0B}"/>
              </a:ext>
            </a:extLst>
          </p:cNvPr>
          <p:cNvSpPr txBox="1"/>
          <p:nvPr/>
        </p:nvSpPr>
        <p:spPr>
          <a:xfrm>
            <a:off x="7847481" y="2072805"/>
            <a:ext cx="2371725" cy="584775"/>
          </a:xfrm>
          <a:prstGeom prst="rect">
            <a:avLst/>
          </a:prstGeom>
          <a:noFill/>
        </p:spPr>
        <p:txBody>
          <a:bodyPr wrap="square" rtlCol="0">
            <a:spAutoFit/>
          </a:bodyPr>
          <a:lstStyle/>
          <a:p>
            <a:pPr algn="ctr"/>
            <a:r>
              <a:rPr lang="zh-CN" altLang="en-US" sz="3200" dirty="0">
                <a:latin typeface="微软雅黑" panose="020B0503020204020204" pitchFamily="34" charset="-122"/>
                <a:ea typeface="微软雅黑" panose="020B0503020204020204" pitchFamily="34" charset="-122"/>
              </a:rPr>
              <a:t>智慧管理</a:t>
            </a:r>
          </a:p>
        </p:txBody>
      </p:sp>
      <p:sp>
        <p:nvSpPr>
          <p:cNvPr id="2" name="文本框 1">
            <a:extLst>
              <a:ext uri="{FF2B5EF4-FFF2-40B4-BE49-F238E27FC236}">
                <a16:creationId xmlns:a16="http://schemas.microsoft.com/office/drawing/2014/main" id="{982A2BFF-CF7F-4734-B773-87792FCE75C5}"/>
              </a:ext>
            </a:extLst>
          </p:cNvPr>
          <p:cNvSpPr txBox="1"/>
          <p:nvPr/>
        </p:nvSpPr>
        <p:spPr>
          <a:xfrm>
            <a:off x="7642273" y="2834189"/>
            <a:ext cx="278214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精细化、数据化、预测化</a:t>
            </a:r>
          </a:p>
        </p:txBody>
      </p:sp>
      <p:pic>
        <p:nvPicPr>
          <p:cNvPr id="2050" name="Picture 2" descr="https://timgsa.baidu.com/timg?image&amp;quality=80&amp;size=b9999_10000&amp;sec=1564549249366&amp;di=8b748c87d0e63c9cc4473a92a7a6a9e9&amp;imgtype=0&amp;src=http%3A%2F%2F5b0988e595225.cdn.sohucs.com%2Fimages%2F20180830%2Fdd24a89f005f4cdab82e9eb10a41b639.jpeg">
            <a:extLst>
              <a:ext uri="{FF2B5EF4-FFF2-40B4-BE49-F238E27FC236}">
                <a16:creationId xmlns:a16="http://schemas.microsoft.com/office/drawing/2014/main" id="{F4A2F844-95D3-4350-B7D1-C67569F1AB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8653" y="1120588"/>
            <a:ext cx="6340110" cy="35522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618397"/>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9753971" y="244239"/>
            <a:ext cx="2438029" cy="369333"/>
          </a:xfrm>
          <a:prstGeom prst="rect">
            <a:avLst/>
          </a:prstGeom>
        </p:spPr>
        <p:txBody>
          <a:bodyPr lIns="91439" tIns="45719" rIns="91439"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prstClr val="black"/>
                </a:solidFill>
              </a:rPr>
              <a:t> 智慧公园建设背景</a:t>
            </a:r>
          </a:p>
        </p:txBody>
      </p:sp>
      <p:grpSp>
        <p:nvGrpSpPr>
          <p:cNvPr id="4" name="组合 47"/>
          <p:cNvGrpSpPr/>
          <p:nvPr/>
        </p:nvGrpSpPr>
        <p:grpSpPr>
          <a:xfrm>
            <a:off x="815418" y="1011974"/>
            <a:ext cx="3438844" cy="590602"/>
            <a:chOff x="1657185" y="2000709"/>
            <a:chExt cx="2378470" cy="590601"/>
          </a:xfrm>
        </p:grpSpPr>
        <p:sp>
          <p:nvSpPr>
            <p:cNvPr id="49" name="矩形 48"/>
            <p:cNvSpPr/>
            <p:nvPr/>
          </p:nvSpPr>
          <p:spPr>
            <a:xfrm>
              <a:off x="1657185" y="2000709"/>
              <a:ext cx="2378470"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2" name="TextBox 51"/>
            <p:cNvSpPr txBox="1"/>
            <p:nvPr/>
          </p:nvSpPr>
          <p:spPr>
            <a:xfrm>
              <a:off x="2100346" y="2017468"/>
              <a:ext cx="1492147" cy="453456"/>
            </a:xfrm>
            <a:prstGeom prst="rect">
              <a:avLst/>
            </a:prstGeom>
            <a:noFill/>
          </p:spPr>
          <p:txBody>
            <a:bodyPr wrap="square" rtlCol="0">
              <a:spAutoFit/>
            </a:bodyPr>
            <a:lstStyle/>
            <a:p>
              <a:pPr>
                <a:lnSpc>
                  <a:spcPct val="130000"/>
                </a:lnSpc>
              </a:pPr>
              <a:r>
                <a:rPr lang="zh-CN" altLang="en-US" sz="2000" dirty="0">
                  <a:solidFill>
                    <a:prstClr val="black"/>
                  </a:solidFill>
                  <a:latin typeface="微软雅黑" panose="020B0503020204020204" pitchFamily="34" charset="-122"/>
                  <a:ea typeface="微软雅黑" panose="020B0503020204020204" pitchFamily="34" charset="-122"/>
                </a:rPr>
                <a:t>“十三五”规划</a:t>
              </a:r>
            </a:p>
          </p:txBody>
        </p:sp>
      </p:grpSp>
      <p:grpSp>
        <p:nvGrpSpPr>
          <p:cNvPr id="7" name="组合 56"/>
          <p:cNvGrpSpPr/>
          <p:nvPr/>
        </p:nvGrpSpPr>
        <p:grpSpPr>
          <a:xfrm>
            <a:off x="5423930" y="1621046"/>
            <a:ext cx="6169772" cy="2261166"/>
            <a:chOff x="875094" y="1562362"/>
            <a:chExt cx="5383038" cy="1989191"/>
          </a:xfrm>
        </p:grpSpPr>
        <p:sp>
          <p:nvSpPr>
            <p:cNvPr id="58" name="Rectangle 9"/>
            <p:cNvSpPr/>
            <p:nvPr/>
          </p:nvSpPr>
          <p:spPr>
            <a:xfrm>
              <a:off x="1612266" y="1725214"/>
              <a:ext cx="4645866" cy="599979"/>
            </a:xfrm>
            <a:prstGeom prst="rect">
              <a:avLst/>
            </a:prstGeom>
            <a:solidFill>
              <a:srgbClr val="0070C0"/>
            </a:solidFill>
            <a:ln>
              <a:solidFill>
                <a:schemeClr val="accent6"/>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r>
                <a:rPr lang="zh-CN" altLang="en-US" sz="1600" b="1" dirty="0">
                  <a:solidFill>
                    <a:prstClr val="white"/>
                  </a:solidFill>
                  <a:latin typeface="微软雅黑" panose="020B0503020204020204" pitchFamily="34" charset="-122"/>
                  <a:ea typeface="微软雅黑" panose="020B0503020204020204" pitchFamily="34" charset="-122"/>
                </a:rPr>
                <a:t>十八届五中全会将生态环境总体改善作为经济社会发展的主要目标之一</a:t>
              </a:r>
              <a:endParaRPr lang="ko-KR" altLang="en-US" sz="1600" b="1" dirty="0">
                <a:solidFill>
                  <a:prstClr val="white"/>
                </a:solidFill>
                <a:latin typeface="微软雅黑" panose="020B0503020204020204" pitchFamily="34" charset="-122"/>
              </a:endParaRPr>
            </a:p>
          </p:txBody>
        </p:sp>
        <p:sp>
          <p:nvSpPr>
            <p:cNvPr id="59" name="椭圆 58"/>
            <p:cNvSpPr/>
            <p:nvPr/>
          </p:nvSpPr>
          <p:spPr bwMode="auto">
            <a:xfrm>
              <a:off x="875094" y="1562362"/>
              <a:ext cx="650875" cy="650875"/>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buFont typeface="Arial" panose="020B0604020202020204" pitchFamily="34" charset="0"/>
                <a:buNone/>
                <a:defRPr/>
              </a:pPr>
              <a:endParaRPr lang="zh-CN" altLang="en-US">
                <a:solidFill>
                  <a:prstClr val="white"/>
                </a:solidFill>
                <a:latin typeface="微软雅黑" panose="020B0503020204020204" pitchFamily="34" charset="-122"/>
                <a:ea typeface="微软雅黑" panose="020B0503020204020204" pitchFamily="34" charset="-122"/>
              </a:endParaRPr>
            </a:p>
          </p:txBody>
        </p:sp>
        <p:sp>
          <p:nvSpPr>
            <p:cNvPr id="60" name="Freeform 659"/>
            <p:cNvSpPr>
              <a:spLocks noEditPoints="1"/>
            </p:cNvSpPr>
            <p:nvPr/>
          </p:nvSpPr>
          <p:spPr bwMode="auto">
            <a:xfrm>
              <a:off x="1035432" y="1670312"/>
              <a:ext cx="330200" cy="434975"/>
            </a:xfrm>
            <a:custGeom>
              <a:avLst/>
              <a:gdLst>
                <a:gd name="T0" fmla="*/ 191 w 218"/>
                <a:gd name="T1" fmla="*/ 36 h 288"/>
                <a:gd name="T2" fmla="*/ 157 w 218"/>
                <a:gd name="T3" fmla="*/ 0 h 288"/>
                <a:gd name="T4" fmla="*/ 61 w 218"/>
                <a:gd name="T5" fmla="*/ 0 h 288"/>
                <a:gd name="T6" fmla="*/ 28 w 218"/>
                <a:gd name="T7" fmla="*/ 36 h 288"/>
                <a:gd name="T8" fmla="*/ 0 w 218"/>
                <a:gd name="T9" fmla="*/ 36 h 288"/>
                <a:gd name="T10" fmla="*/ 0 w 218"/>
                <a:gd name="T11" fmla="*/ 288 h 288"/>
                <a:gd name="T12" fmla="*/ 218 w 218"/>
                <a:gd name="T13" fmla="*/ 288 h 288"/>
                <a:gd name="T14" fmla="*/ 218 w 218"/>
                <a:gd name="T15" fmla="*/ 36 h 288"/>
                <a:gd name="T16" fmla="*/ 191 w 218"/>
                <a:gd name="T17" fmla="*/ 36 h 288"/>
                <a:gd name="T18" fmla="*/ 74 w 218"/>
                <a:gd name="T19" fmla="*/ 16 h 288"/>
                <a:gd name="T20" fmla="*/ 142 w 218"/>
                <a:gd name="T21" fmla="*/ 16 h 288"/>
                <a:gd name="T22" fmla="*/ 151 w 218"/>
                <a:gd name="T23" fmla="*/ 24 h 288"/>
                <a:gd name="T24" fmla="*/ 142 w 218"/>
                <a:gd name="T25" fmla="*/ 33 h 288"/>
                <a:gd name="T26" fmla="*/ 74 w 218"/>
                <a:gd name="T27" fmla="*/ 33 h 288"/>
                <a:gd name="T28" fmla="*/ 66 w 218"/>
                <a:gd name="T29" fmla="*/ 24 h 288"/>
                <a:gd name="T30" fmla="*/ 74 w 218"/>
                <a:gd name="T31" fmla="*/ 16 h 288"/>
                <a:gd name="T32" fmla="*/ 171 w 218"/>
                <a:gd name="T33" fmla="*/ 236 h 288"/>
                <a:gd name="T34" fmla="*/ 45 w 218"/>
                <a:gd name="T35" fmla="*/ 236 h 288"/>
                <a:gd name="T36" fmla="*/ 45 w 218"/>
                <a:gd name="T37" fmla="*/ 217 h 288"/>
                <a:gd name="T38" fmla="*/ 171 w 218"/>
                <a:gd name="T39" fmla="*/ 217 h 288"/>
                <a:gd name="T40" fmla="*/ 171 w 218"/>
                <a:gd name="T41" fmla="*/ 236 h 288"/>
                <a:gd name="T42" fmla="*/ 171 w 218"/>
                <a:gd name="T43" fmla="*/ 193 h 288"/>
                <a:gd name="T44" fmla="*/ 45 w 218"/>
                <a:gd name="T45" fmla="*/ 193 h 288"/>
                <a:gd name="T46" fmla="*/ 45 w 218"/>
                <a:gd name="T47" fmla="*/ 174 h 288"/>
                <a:gd name="T48" fmla="*/ 171 w 218"/>
                <a:gd name="T49" fmla="*/ 174 h 288"/>
                <a:gd name="T50" fmla="*/ 171 w 218"/>
                <a:gd name="T51" fmla="*/ 193 h 288"/>
                <a:gd name="T52" fmla="*/ 171 w 218"/>
                <a:gd name="T53" fmla="*/ 150 h 288"/>
                <a:gd name="T54" fmla="*/ 45 w 218"/>
                <a:gd name="T55" fmla="*/ 150 h 288"/>
                <a:gd name="T56" fmla="*/ 45 w 218"/>
                <a:gd name="T57" fmla="*/ 131 h 288"/>
                <a:gd name="T58" fmla="*/ 171 w 218"/>
                <a:gd name="T59" fmla="*/ 131 h 288"/>
                <a:gd name="T60" fmla="*/ 171 w 218"/>
                <a:gd name="T61" fmla="*/ 150 h 288"/>
                <a:gd name="T62" fmla="*/ 171 w 218"/>
                <a:gd name="T63" fmla="*/ 107 h 288"/>
                <a:gd name="T64" fmla="*/ 45 w 218"/>
                <a:gd name="T65" fmla="*/ 107 h 288"/>
                <a:gd name="T66" fmla="*/ 45 w 218"/>
                <a:gd name="T67" fmla="*/ 88 h 288"/>
                <a:gd name="T68" fmla="*/ 171 w 218"/>
                <a:gd name="T69" fmla="*/ 88 h 288"/>
                <a:gd name="T70" fmla="*/ 171 w 218"/>
                <a:gd name="T71" fmla="*/ 107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18" h="288">
                  <a:moveTo>
                    <a:pt x="191" y="36"/>
                  </a:moveTo>
                  <a:cubicBezTo>
                    <a:pt x="183" y="21"/>
                    <a:pt x="169" y="0"/>
                    <a:pt x="157" y="0"/>
                  </a:cubicBezTo>
                  <a:cubicBezTo>
                    <a:pt x="61" y="0"/>
                    <a:pt x="61" y="0"/>
                    <a:pt x="61" y="0"/>
                  </a:cubicBezTo>
                  <a:cubicBezTo>
                    <a:pt x="49" y="0"/>
                    <a:pt x="36" y="19"/>
                    <a:pt x="28" y="36"/>
                  </a:cubicBezTo>
                  <a:cubicBezTo>
                    <a:pt x="0" y="36"/>
                    <a:pt x="0" y="36"/>
                    <a:pt x="0" y="36"/>
                  </a:cubicBezTo>
                  <a:cubicBezTo>
                    <a:pt x="0" y="288"/>
                    <a:pt x="0" y="288"/>
                    <a:pt x="0" y="288"/>
                  </a:cubicBezTo>
                  <a:cubicBezTo>
                    <a:pt x="218" y="288"/>
                    <a:pt x="218" y="288"/>
                    <a:pt x="218" y="288"/>
                  </a:cubicBezTo>
                  <a:cubicBezTo>
                    <a:pt x="218" y="36"/>
                    <a:pt x="218" y="36"/>
                    <a:pt x="218" y="36"/>
                  </a:cubicBezTo>
                  <a:lnTo>
                    <a:pt x="191" y="36"/>
                  </a:lnTo>
                  <a:close/>
                  <a:moveTo>
                    <a:pt x="74" y="16"/>
                  </a:moveTo>
                  <a:cubicBezTo>
                    <a:pt x="142" y="16"/>
                    <a:pt x="142" y="16"/>
                    <a:pt x="142" y="16"/>
                  </a:cubicBezTo>
                  <a:cubicBezTo>
                    <a:pt x="147" y="16"/>
                    <a:pt x="151" y="20"/>
                    <a:pt x="151" y="24"/>
                  </a:cubicBezTo>
                  <a:cubicBezTo>
                    <a:pt x="151" y="29"/>
                    <a:pt x="147" y="33"/>
                    <a:pt x="142" y="33"/>
                  </a:cubicBezTo>
                  <a:cubicBezTo>
                    <a:pt x="74" y="33"/>
                    <a:pt x="74" y="33"/>
                    <a:pt x="74" y="33"/>
                  </a:cubicBezTo>
                  <a:cubicBezTo>
                    <a:pt x="70" y="33"/>
                    <a:pt x="66" y="29"/>
                    <a:pt x="66" y="24"/>
                  </a:cubicBezTo>
                  <a:cubicBezTo>
                    <a:pt x="66" y="20"/>
                    <a:pt x="70" y="16"/>
                    <a:pt x="74" y="16"/>
                  </a:cubicBezTo>
                  <a:close/>
                  <a:moveTo>
                    <a:pt x="171" y="236"/>
                  </a:moveTo>
                  <a:cubicBezTo>
                    <a:pt x="45" y="236"/>
                    <a:pt x="45" y="236"/>
                    <a:pt x="45" y="236"/>
                  </a:cubicBezTo>
                  <a:cubicBezTo>
                    <a:pt x="45" y="217"/>
                    <a:pt x="45" y="217"/>
                    <a:pt x="45" y="217"/>
                  </a:cubicBezTo>
                  <a:cubicBezTo>
                    <a:pt x="171" y="217"/>
                    <a:pt x="171" y="217"/>
                    <a:pt x="171" y="217"/>
                  </a:cubicBezTo>
                  <a:lnTo>
                    <a:pt x="171" y="236"/>
                  </a:lnTo>
                  <a:close/>
                  <a:moveTo>
                    <a:pt x="171" y="193"/>
                  </a:moveTo>
                  <a:cubicBezTo>
                    <a:pt x="45" y="193"/>
                    <a:pt x="45" y="193"/>
                    <a:pt x="45" y="193"/>
                  </a:cubicBezTo>
                  <a:cubicBezTo>
                    <a:pt x="45" y="174"/>
                    <a:pt x="45" y="174"/>
                    <a:pt x="45" y="174"/>
                  </a:cubicBezTo>
                  <a:cubicBezTo>
                    <a:pt x="171" y="174"/>
                    <a:pt x="171" y="174"/>
                    <a:pt x="171" y="174"/>
                  </a:cubicBezTo>
                  <a:lnTo>
                    <a:pt x="171" y="193"/>
                  </a:lnTo>
                  <a:close/>
                  <a:moveTo>
                    <a:pt x="171" y="150"/>
                  </a:moveTo>
                  <a:cubicBezTo>
                    <a:pt x="45" y="150"/>
                    <a:pt x="45" y="150"/>
                    <a:pt x="45" y="150"/>
                  </a:cubicBezTo>
                  <a:cubicBezTo>
                    <a:pt x="45" y="131"/>
                    <a:pt x="45" y="131"/>
                    <a:pt x="45" y="131"/>
                  </a:cubicBezTo>
                  <a:cubicBezTo>
                    <a:pt x="171" y="131"/>
                    <a:pt x="171" y="131"/>
                    <a:pt x="171" y="131"/>
                  </a:cubicBezTo>
                  <a:lnTo>
                    <a:pt x="171" y="150"/>
                  </a:lnTo>
                  <a:close/>
                  <a:moveTo>
                    <a:pt x="171" y="107"/>
                  </a:moveTo>
                  <a:cubicBezTo>
                    <a:pt x="45" y="107"/>
                    <a:pt x="45" y="107"/>
                    <a:pt x="45" y="107"/>
                  </a:cubicBezTo>
                  <a:cubicBezTo>
                    <a:pt x="45" y="88"/>
                    <a:pt x="45" y="88"/>
                    <a:pt x="45" y="88"/>
                  </a:cubicBezTo>
                  <a:cubicBezTo>
                    <a:pt x="171" y="88"/>
                    <a:pt x="171" y="88"/>
                    <a:pt x="171" y="88"/>
                  </a:cubicBezTo>
                  <a:lnTo>
                    <a:pt x="171" y="107"/>
                  </a:lnTo>
                  <a:close/>
                </a:path>
              </a:pathLst>
            </a:custGeom>
            <a:solidFill>
              <a:schemeClr val="bg1"/>
            </a:solidFill>
            <a:ln>
              <a:noFill/>
            </a:ln>
          </p:spPr>
          <p:txBody>
            <a:bodyPr/>
            <a:lstStyle/>
            <a:p>
              <a:pPr>
                <a:buFont typeface="Arial" panose="020B0604020202020204" pitchFamily="34" charset="0"/>
                <a:buNone/>
                <a:defRPr/>
              </a:pPr>
              <a:endParaRPr lang="zh-CN" altLang="en-US">
                <a:solidFill>
                  <a:prstClr val="black"/>
                </a:solidFill>
                <a:latin typeface="微软雅黑" panose="020B0503020204020204" pitchFamily="34" charset="-122"/>
                <a:ea typeface="微软雅黑" panose="020B0503020204020204" pitchFamily="34" charset="-122"/>
              </a:endParaRPr>
            </a:p>
          </p:txBody>
        </p:sp>
        <p:sp>
          <p:nvSpPr>
            <p:cNvPr id="62" name="矩形 61"/>
            <p:cNvSpPr/>
            <p:nvPr/>
          </p:nvSpPr>
          <p:spPr>
            <a:xfrm>
              <a:off x="1593237" y="2287795"/>
              <a:ext cx="4509157" cy="1263758"/>
            </a:xfrm>
            <a:prstGeom prst="rect">
              <a:avLst/>
            </a:prstGeom>
          </p:spPr>
          <p:txBody>
            <a:bodyPr wrap="square">
              <a:spAutoFit/>
            </a:bodyPr>
            <a:lstStyle/>
            <a:p>
              <a:pPr marL="286385" indent="-286385">
                <a:lnSpc>
                  <a:spcPct val="150000"/>
                </a:lnSpc>
                <a:buFont typeface="Wingdings" panose="05000000000000000000" pitchFamily="2" charset="2"/>
                <a:buChar char="l"/>
              </a:pPr>
              <a:r>
                <a:rPr lang="zh-CN" altLang="en-US" sz="1500" dirty="0">
                  <a:solidFill>
                    <a:prstClr val="black"/>
                  </a:solidFill>
                  <a:latin typeface="微软雅黑" panose="020B0503020204020204" pitchFamily="34" charset="-122"/>
                  <a:ea typeface="微软雅黑" panose="020B0503020204020204" pitchFamily="34" charset="-122"/>
                </a:rPr>
                <a:t>随着公园数量不断增加，公园绿地的合理规划与管理问题日益突出，传统方式已不适应公园建设要求；</a:t>
              </a:r>
              <a:endParaRPr lang="en-US" altLang="zh-CN" sz="1500" dirty="0">
                <a:solidFill>
                  <a:prstClr val="black"/>
                </a:solidFill>
                <a:latin typeface="微软雅黑" panose="020B0503020204020204" pitchFamily="34" charset="-122"/>
                <a:ea typeface="微软雅黑" panose="020B0503020204020204" pitchFamily="34" charset="-122"/>
              </a:endParaRPr>
            </a:p>
            <a:p>
              <a:pPr marL="286385" indent="-286385">
                <a:lnSpc>
                  <a:spcPct val="150000"/>
                </a:lnSpc>
                <a:buFont typeface="Wingdings" panose="05000000000000000000" pitchFamily="2" charset="2"/>
                <a:buChar char="l"/>
              </a:pPr>
              <a:r>
                <a:rPr lang="zh-CN" altLang="en-US" sz="1500" dirty="0">
                  <a:solidFill>
                    <a:prstClr val="black"/>
                  </a:solidFill>
                  <a:latin typeface="微软雅黑" panose="020B0503020204020204" pitchFamily="34" charset="-122"/>
                  <a:ea typeface="微软雅黑" panose="020B0503020204020204" pitchFamily="34" charset="-122"/>
                </a:rPr>
                <a:t>大数据发展的时代，建立移动互联网、物联网、云计算、</a:t>
              </a:r>
              <a:r>
                <a:rPr lang="en-US" altLang="zh-CN" sz="1500" dirty="0">
                  <a:solidFill>
                    <a:prstClr val="black"/>
                  </a:solidFill>
                  <a:latin typeface="微软雅黑" panose="020B0503020204020204" pitchFamily="34" charset="-122"/>
                  <a:ea typeface="微软雅黑" panose="020B0503020204020204" pitchFamily="34" charset="-122"/>
                </a:rPr>
                <a:t>GIS</a:t>
              </a:r>
              <a:r>
                <a:rPr lang="zh-CN" altLang="en-US" sz="1500" dirty="0">
                  <a:solidFill>
                    <a:prstClr val="black"/>
                  </a:solidFill>
                  <a:latin typeface="微软雅黑" panose="020B0503020204020204" pitchFamily="34" charset="-122"/>
                  <a:ea typeface="微软雅黑" panose="020B0503020204020204" pitchFamily="34" charset="-122"/>
                </a:rPr>
                <a:t>空间等技术为一体的智慧公园已是大势所趋；</a:t>
              </a:r>
            </a:p>
          </p:txBody>
        </p:sp>
      </p:grpSp>
      <p:grpSp>
        <p:nvGrpSpPr>
          <p:cNvPr id="10" name="组合 6"/>
          <p:cNvGrpSpPr/>
          <p:nvPr/>
        </p:nvGrpSpPr>
        <p:grpSpPr>
          <a:xfrm>
            <a:off x="3215680" y="4581128"/>
            <a:ext cx="8256917" cy="1820472"/>
            <a:chOff x="3898163" y="4116269"/>
            <a:chExt cx="7763069" cy="2196479"/>
          </a:xfrm>
        </p:grpSpPr>
        <p:grpSp>
          <p:nvGrpSpPr>
            <p:cNvPr id="12" name="组合 37"/>
            <p:cNvGrpSpPr/>
            <p:nvPr/>
          </p:nvGrpSpPr>
          <p:grpSpPr>
            <a:xfrm>
              <a:off x="4351913" y="4128150"/>
              <a:ext cx="2256626" cy="801687"/>
              <a:chOff x="1958727" y="1170185"/>
              <a:chExt cx="1851872" cy="801687"/>
            </a:xfrm>
          </p:grpSpPr>
          <p:sp>
            <p:nvSpPr>
              <p:cNvPr id="43" name="圆角矩形 42"/>
              <p:cNvSpPr/>
              <p:nvPr/>
            </p:nvSpPr>
            <p:spPr>
              <a:xfrm>
                <a:off x="1958727" y="1170185"/>
                <a:ext cx="1713682"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经济社会发展</a:t>
                </a:r>
              </a:p>
            </p:txBody>
          </p:sp>
          <p:sp>
            <p:nvSpPr>
              <p:cNvPr id="44" name="圆角矩形 8"/>
              <p:cNvSpPr/>
              <p:nvPr/>
            </p:nvSpPr>
            <p:spPr>
              <a:xfrm>
                <a:off x="2254188" y="1193666"/>
                <a:ext cx="1556411" cy="75472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1" tIns="29211" rIns="29211" bIns="29211" numCol="1" spcCol="1270" anchor="ctr" anchorCtr="0">
                <a:noAutofit/>
              </a:bodyPr>
              <a:lstStyle/>
              <a:p>
                <a:pPr algn="ctr" defTabSz="2044700">
                  <a:lnSpc>
                    <a:spcPct val="90000"/>
                  </a:lnSpc>
                  <a:spcBef>
                    <a:spcPct val="0"/>
                  </a:spcBef>
                  <a:spcAft>
                    <a:spcPct val="35000"/>
                  </a:spcAft>
                </a:pPr>
                <a:endParaRPr lang="zh-CN" altLang="en-US" sz="1600" b="1" dirty="0">
                  <a:solidFill>
                    <a:prstClr val="white"/>
                  </a:solidFill>
                  <a:latin typeface="微软雅黑" panose="020B0503020204020204" pitchFamily="34" charset="-122"/>
                  <a:ea typeface="微软雅黑" panose="020B0503020204020204" pitchFamily="34" charset="-122"/>
                </a:endParaRPr>
              </a:p>
            </p:txBody>
          </p:sp>
        </p:grpSp>
        <p:sp>
          <p:nvSpPr>
            <p:cNvPr id="39" name="圆角矩形 16"/>
            <p:cNvSpPr/>
            <p:nvPr/>
          </p:nvSpPr>
          <p:spPr>
            <a:xfrm>
              <a:off x="7452541" y="4895775"/>
              <a:ext cx="1556412" cy="85953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9211" tIns="29211" rIns="29211" bIns="29211" numCol="1" spcCol="1270" anchor="ctr" anchorCtr="0">
              <a:noAutofit/>
            </a:bodyPr>
            <a:lstStyle/>
            <a:p>
              <a:pPr algn="ctr" defTabSz="2044700">
                <a:lnSpc>
                  <a:spcPct val="90000"/>
                </a:lnSpc>
                <a:spcBef>
                  <a:spcPct val="0"/>
                </a:spcBef>
                <a:spcAft>
                  <a:spcPct val="35000"/>
                </a:spcAft>
              </a:pPr>
              <a:endParaRPr lang="zh-CN" altLang="en-US" sz="1600" b="1" dirty="0">
                <a:solidFill>
                  <a:prstClr val="white"/>
                </a:solidFill>
                <a:latin typeface="微软雅黑" panose="020B0503020204020204" pitchFamily="34" charset="-122"/>
                <a:ea typeface="微软雅黑" panose="020B0503020204020204" pitchFamily="34" charset="-122"/>
              </a:endParaRPr>
            </a:p>
          </p:txBody>
        </p:sp>
        <p:sp>
          <p:nvSpPr>
            <p:cNvPr id="40" name="圆角矩形 39"/>
            <p:cNvSpPr/>
            <p:nvPr/>
          </p:nvSpPr>
          <p:spPr>
            <a:xfrm>
              <a:off x="4351912" y="5511061"/>
              <a:ext cx="2088233"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国家 </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a:r>
                <a:rPr lang="zh-CN" altLang="en-US" sz="1600" b="1" dirty="0">
                  <a:solidFill>
                    <a:prstClr val="white"/>
                  </a:solidFill>
                  <a:latin typeface="微软雅黑" panose="020B0503020204020204" pitchFamily="34" charset="-122"/>
                  <a:ea typeface="微软雅黑" panose="020B0503020204020204" pitchFamily="34" charset="-122"/>
                </a:rPr>
                <a:t>行动计划</a:t>
              </a:r>
            </a:p>
          </p:txBody>
        </p:sp>
        <p:cxnSp>
          <p:nvCxnSpPr>
            <p:cNvPr id="41" name="直接箭头连接符 40"/>
            <p:cNvCxnSpPr>
              <a:endCxn id="43" idx="1"/>
            </p:cNvCxnSpPr>
            <p:nvPr/>
          </p:nvCxnSpPr>
          <p:spPr>
            <a:xfrm flipV="1">
              <a:off x="3898163" y="4528994"/>
              <a:ext cx="453749" cy="58735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42" name="直接箭头连接符 41"/>
            <p:cNvCxnSpPr>
              <a:endCxn id="40" idx="1"/>
            </p:cNvCxnSpPr>
            <p:nvPr/>
          </p:nvCxnSpPr>
          <p:spPr>
            <a:xfrm>
              <a:off x="3898163" y="5116345"/>
              <a:ext cx="453749" cy="79556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33" name="圆角矩形 32"/>
            <p:cNvSpPr/>
            <p:nvPr/>
          </p:nvSpPr>
          <p:spPr>
            <a:xfrm>
              <a:off x="6944201" y="4116269"/>
              <a:ext cx="2088000"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生态环境改善</a:t>
              </a:r>
            </a:p>
          </p:txBody>
        </p:sp>
        <p:sp>
          <p:nvSpPr>
            <p:cNvPr id="34" name="圆角矩形 33"/>
            <p:cNvSpPr/>
            <p:nvPr/>
          </p:nvSpPr>
          <p:spPr>
            <a:xfrm>
              <a:off x="6944202" y="5494020"/>
              <a:ext cx="2087999" cy="801687"/>
            </a:xfrm>
            <a:prstGeom prst="roundRect">
              <a:avLst>
                <a:gd name="adj" fmla="val 10000"/>
              </a:avLst>
            </a:prstGeom>
            <a:solidFill>
              <a:srgbClr val="00B0F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智慧城市</a:t>
              </a:r>
              <a:endParaRPr lang="en-US" altLang="zh-CN" sz="1600" b="1" dirty="0">
                <a:solidFill>
                  <a:prstClr val="white"/>
                </a:solidFill>
                <a:latin typeface="微软雅黑" panose="020B0503020204020204" pitchFamily="34" charset="-122"/>
                <a:ea typeface="微软雅黑" panose="020B0503020204020204" pitchFamily="34" charset="-122"/>
              </a:endParaRPr>
            </a:p>
            <a:p>
              <a:pPr algn="ctr"/>
              <a:r>
                <a:rPr lang="zh-CN" altLang="en-US" sz="1600" b="1" dirty="0">
                  <a:solidFill>
                    <a:prstClr val="white"/>
                  </a:solidFill>
                  <a:latin typeface="微软雅黑" panose="020B0503020204020204" pitchFamily="34" charset="-122"/>
                  <a:ea typeface="微软雅黑" panose="020B0503020204020204" pitchFamily="34" charset="-122"/>
                </a:rPr>
                <a:t>智慧公园</a:t>
              </a:r>
              <a:endParaRPr lang="en-US" altLang="zh-CN" sz="1600" b="1" dirty="0">
                <a:solidFill>
                  <a:prstClr val="white"/>
                </a:solidFill>
                <a:latin typeface="微软雅黑" panose="020B0503020204020204" pitchFamily="34" charset="-122"/>
                <a:ea typeface="微软雅黑" panose="020B0503020204020204" pitchFamily="34" charset="-122"/>
              </a:endParaRPr>
            </a:p>
          </p:txBody>
        </p:sp>
        <p:cxnSp>
          <p:nvCxnSpPr>
            <p:cNvPr id="35" name="直接箭头连接符 34"/>
            <p:cNvCxnSpPr>
              <a:stCxn id="43" idx="3"/>
            </p:cNvCxnSpPr>
            <p:nvPr/>
          </p:nvCxnSpPr>
          <p:spPr>
            <a:xfrm>
              <a:off x="6440146" y="4528994"/>
              <a:ext cx="504056" cy="0"/>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6" name="直接箭头连接符 35"/>
            <p:cNvCxnSpPr>
              <a:stCxn id="40" idx="3"/>
            </p:cNvCxnSpPr>
            <p:nvPr/>
          </p:nvCxnSpPr>
          <p:spPr>
            <a:xfrm>
              <a:off x="6440145" y="5911905"/>
              <a:ext cx="504057" cy="1"/>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cxnSp>
          <p:nvCxnSpPr>
            <p:cNvPr id="3" name="直接箭头连接符 2"/>
            <p:cNvCxnSpPr>
              <a:stCxn id="33" idx="3"/>
              <a:endCxn id="53" idx="1"/>
            </p:cNvCxnSpPr>
            <p:nvPr/>
          </p:nvCxnSpPr>
          <p:spPr>
            <a:xfrm>
              <a:off x="9032201" y="4517113"/>
              <a:ext cx="953649" cy="675823"/>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53" name="圆角矩形 52"/>
            <p:cNvSpPr/>
            <p:nvPr/>
          </p:nvSpPr>
          <p:spPr>
            <a:xfrm>
              <a:off x="9985850" y="4782270"/>
              <a:ext cx="1675382" cy="821331"/>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人民对美好幸福生活的满足</a:t>
              </a:r>
            </a:p>
          </p:txBody>
        </p:sp>
        <p:cxnSp>
          <p:nvCxnSpPr>
            <p:cNvPr id="6" name="直接箭头连接符 5"/>
            <p:cNvCxnSpPr>
              <a:stCxn id="34" idx="3"/>
              <a:endCxn id="53" idx="1"/>
            </p:cNvCxnSpPr>
            <p:nvPr/>
          </p:nvCxnSpPr>
          <p:spPr>
            <a:xfrm flipV="1">
              <a:off x="9032201" y="5192936"/>
              <a:ext cx="953649" cy="701928"/>
            </a:xfrm>
            <a:prstGeom prst="straightConnector1">
              <a:avLst/>
            </a:prstGeom>
            <a:ln w="28575">
              <a:solidFill>
                <a:srgbClr val="0070C0"/>
              </a:solidFill>
              <a:tailEnd type="arrow"/>
            </a:ln>
          </p:spPr>
          <p:style>
            <a:lnRef idx="1">
              <a:schemeClr val="accent1"/>
            </a:lnRef>
            <a:fillRef idx="0">
              <a:schemeClr val="accent1"/>
            </a:fillRef>
            <a:effectRef idx="0">
              <a:schemeClr val="accent1"/>
            </a:effectRef>
            <a:fontRef idx="minor">
              <a:schemeClr val="tx1"/>
            </a:fontRef>
          </p:style>
        </p:cxnSp>
      </p:grpSp>
      <p:sp>
        <p:nvSpPr>
          <p:cNvPr id="77" name="圆角矩形 76"/>
          <p:cNvSpPr/>
          <p:nvPr/>
        </p:nvSpPr>
        <p:spPr>
          <a:xfrm>
            <a:off x="1775525" y="5103947"/>
            <a:ext cx="1291340" cy="725320"/>
          </a:xfrm>
          <a:prstGeom prst="roundRect">
            <a:avLst>
              <a:gd name="adj" fmla="val 10000"/>
            </a:avLst>
          </a:prstGeom>
          <a:solidFill>
            <a:srgbClr val="0070C0"/>
          </a:solidFill>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lIns="121917" tIns="60959" rIns="121917" bIns="60959" anchor="ctr"/>
          <a:lstStyle/>
          <a:p>
            <a:pPr algn="ctr"/>
            <a:r>
              <a:rPr lang="zh-CN" altLang="en-US" sz="1600" b="1" dirty="0">
                <a:solidFill>
                  <a:prstClr val="white"/>
                </a:solidFill>
                <a:latin typeface="微软雅黑" panose="020B0503020204020204" pitchFamily="34" charset="-122"/>
                <a:ea typeface="微软雅黑" panose="020B0503020204020204" pitchFamily="34" charset="-122"/>
              </a:rPr>
              <a:t>国家战略</a:t>
            </a:r>
          </a:p>
        </p:txBody>
      </p:sp>
      <p:pic>
        <p:nvPicPr>
          <p:cNvPr id="47" name="Picture 2" descr="https://timgsa.baidu.com/timg?image&amp;quality=80&amp;size=b9999_10000&amp;sec=1523677317386&amp;di=7a7d97c9f2c05dc4db22e9a94f2597dc&amp;imgtype=0&amp;src=http%3A%2F%2Fww2.sinaimg.cn%2Flarge%2Fba2fd641jw1eygvg6c5u4j20re0g2gog.jpg"/>
          <p:cNvPicPr>
            <a:picLocks noChangeAspect="1" noChangeArrowheads="1"/>
          </p:cNvPicPr>
          <p:nvPr/>
        </p:nvPicPr>
        <p:blipFill>
          <a:blip r:embed="rId3" cstate="print"/>
          <a:srcRect l="9128" t="5190" r="11003" b="11764"/>
          <a:stretch>
            <a:fillRect/>
          </a:stretch>
        </p:blipFill>
        <p:spPr bwMode="auto">
          <a:xfrm>
            <a:off x="815418" y="1700808"/>
            <a:ext cx="4014556" cy="2446968"/>
          </a:xfrm>
          <a:prstGeom prst="rect">
            <a:avLst/>
          </a:prstGeom>
          <a:noFill/>
        </p:spPr>
      </p:pic>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57813" y="5306939"/>
            <a:ext cx="10558860" cy="874407"/>
          </a:xfrm>
          <a:prstGeom prst="rect">
            <a:avLst/>
          </a:prstGeom>
        </p:spPr>
        <p:txBody>
          <a:bodyPr wrap="square">
            <a:spAutoFit/>
          </a:bodyPr>
          <a:lstStyle/>
          <a:p>
            <a:pPr indent="304800" algn="just">
              <a:lnSpc>
                <a:spcPct val="150000"/>
              </a:lnSpc>
              <a:spcAft>
                <a:spcPts val="0"/>
              </a:spcAft>
            </a:pPr>
            <a:r>
              <a:rPr lang="zh-CN" altLang="zh-CN" kern="100" dirty="0">
                <a:latin typeface="微软雅黑" panose="020B0503020204020204" pitchFamily="34" charset="-122"/>
                <a:ea typeface="微软雅黑" panose="020B0503020204020204" pitchFamily="34" charset="-122"/>
              </a:rPr>
              <a:t>设置温湿度传感器、</a:t>
            </a:r>
            <a:r>
              <a:rPr lang="en-US" altLang="zh-CN" kern="100" dirty="0">
                <a:latin typeface="微软雅黑" panose="020B0503020204020204" pitchFamily="34" charset="-122"/>
                <a:ea typeface="微软雅黑" panose="020B0503020204020204" pitchFamily="34" charset="-122"/>
              </a:rPr>
              <a:t>PM2.5</a:t>
            </a:r>
            <a:r>
              <a:rPr lang="zh-CN" altLang="zh-CN" kern="100" dirty="0">
                <a:latin typeface="微软雅黑" panose="020B0503020204020204" pitchFamily="34" charset="-122"/>
                <a:ea typeface="微软雅黑" panose="020B0503020204020204" pitchFamily="34" charset="-122"/>
              </a:rPr>
              <a:t>传感器、臭氧传感器、噪声传感器、负氧离子传感器等各类感测设施，实</a:t>
            </a:r>
            <a:r>
              <a:rPr lang="en-US" altLang="zh-CN" kern="100" dirty="0">
                <a:latin typeface="微软雅黑" panose="020B0503020204020204" pitchFamily="34" charset="-122"/>
                <a:ea typeface="微软雅黑" panose="020B0503020204020204" pitchFamily="34" charset="-122"/>
              </a:rPr>
              <a:t> </a:t>
            </a:r>
          </a:p>
          <a:p>
            <a:pPr indent="304800" algn="just">
              <a:lnSpc>
                <a:spcPct val="150000"/>
              </a:lnSpc>
              <a:spcAft>
                <a:spcPts val="0"/>
              </a:spcAft>
            </a:pPr>
            <a:r>
              <a:rPr lang="zh-CN" altLang="zh-CN" kern="100" dirty="0">
                <a:latin typeface="微软雅黑" panose="020B0503020204020204" pitchFamily="34" charset="-122"/>
                <a:ea typeface="微软雅黑" panose="020B0503020204020204" pitchFamily="34" charset="-122"/>
              </a:rPr>
              <a:t>现对公园环境的实时监测。</a:t>
            </a:r>
          </a:p>
        </p:txBody>
      </p:sp>
      <p:pic>
        <p:nvPicPr>
          <p:cNvPr id="3" name="图片 2"/>
          <p:cNvPicPr>
            <a:picLocks noChangeAspect="1"/>
          </p:cNvPicPr>
          <p:nvPr/>
        </p:nvPicPr>
        <p:blipFill>
          <a:blip r:embed="rId3"/>
          <a:stretch>
            <a:fillRect/>
          </a:stretch>
        </p:blipFill>
        <p:spPr>
          <a:xfrm>
            <a:off x="49763" y="1159489"/>
            <a:ext cx="6387480" cy="3489317"/>
          </a:xfrm>
          <a:prstGeom prst="rect">
            <a:avLst/>
          </a:prstGeom>
          <a:solidFill>
            <a:schemeClr val="accent6">
              <a:lumMod val="60000"/>
              <a:lumOff val="40000"/>
            </a:schemeClr>
          </a:solidFill>
          <a:ln>
            <a:solidFill>
              <a:schemeClr val="accent1">
                <a:lumMod val="60000"/>
                <a:lumOff val="40000"/>
              </a:schemeClr>
            </a:solidFill>
          </a:ln>
        </p:spPr>
      </p:pic>
      <p:pic>
        <p:nvPicPr>
          <p:cNvPr id="14" name="图片 13"/>
          <p:cNvPicPr/>
          <p:nvPr/>
        </p:nvPicPr>
        <p:blipFill>
          <a:blip r:embed="rId4"/>
          <a:stretch>
            <a:fillRect/>
          </a:stretch>
        </p:blipFill>
        <p:spPr>
          <a:xfrm>
            <a:off x="6568796" y="1159481"/>
            <a:ext cx="5268595" cy="3489325"/>
          </a:xfrm>
          <a:prstGeom prst="rect">
            <a:avLst/>
          </a:prstGeom>
          <a:noFill/>
          <a:ln>
            <a:solidFill>
              <a:schemeClr val="accent1">
                <a:lumMod val="60000"/>
                <a:lumOff val="40000"/>
              </a:schemeClr>
            </a:solidFill>
          </a:ln>
        </p:spPr>
      </p:pic>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5327" y="5403481"/>
            <a:ext cx="534554" cy="534554"/>
          </a:xfrm>
          <a:prstGeom prst="rect">
            <a:avLst/>
          </a:prstGeom>
        </p:spPr>
      </p:pic>
      <p:sp>
        <p:nvSpPr>
          <p:cNvPr id="5" name="灯片编号占位符 4"/>
          <p:cNvSpPr>
            <a:spLocks noGrp="1"/>
          </p:cNvSpPr>
          <p:nvPr>
            <p:ph type="sldNum" sz="quarter" idx="10"/>
          </p:nvPr>
        </p:nvSpPr>
        <p:spPr/>
        <p:txBody>
          <a:bodyPr/>
          <a:lstStyle/>
          <a:p>
            <a:fld id="{85BC0CA1-3571-4BD4-9253-723F5D1C3D94}" type="slidenum">
              <a:rPr lang="zh-CN" altLang="en-US" smtClean="0"/>
              <a:t>40</a:t>
            </a:fld>
            <a:endParaRPr lang="zh-CN" altLang="en-US"/>
          </a:p>
        </p:txBody>
      </p:sp>
      <p:sp>
        <p:nvSpPr>
          <p:cNvPr id="11" name="文本框 11"/>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10" name="文本框 9">
            <a:extLst>
              <a:ext uri="{FF2B5EF4-FFF2-40B4-BE49-F238E27FC236}">
                <a16:creationId xmlns:a16="http://schemas.microsoft.com/office/drawing/2014/main" id="{588A15B8-4503-4B02-812B-2F04A17DB18C}"/>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户外环境监控</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478802" y="5352948"/>
            <a:ext cx="2723823" cy="369332"/>
          </a:xfrm>
          <a:prstGeom prst="rect">
            <a:avLst/>
          </a:prstGeom>
        </p:spPr>
        <p:txBody>
          <a:bodyPr wrap="none">
            <a:spAutoFit/>
          </a:bodyPr>
          <a:lstStyle/>
          <a:p>
            <a:r>
              <a:rPr lang="zh-CN" altLang="zh-CN" b="1" kern="100" dirty="0">
                <a:solidFill>
                  <a:srgbClr val="FF845B"/>
                </a:solidFill>
                <a:latin typeface="微软雅黑" panose="020B0503020204020204" pitchFamily="34" charset="-122"/>
                <a:ea typeface="微软雅黑" panose="020B0503020204020204" pitchFamily="34" charset="-122"/>
              </a:rPr>
              <a:t>地表水水质自动监测系统</a:t>
            </a:r>
            <a:endParaRPr lang="zh-CN" altLang="en-US" b="1" dirty="0">
              <a:solidFill>
                <a:srgbClr val="FF845B"/>
              </a:solidFill>
              <a:latin typeface="微软雅黑" panose="020B0503020204020204" pitchFamily="34" charset="-122"/>
              <a:ea typeface="微软雅黑" panose="020B0503020204020204" pitchFamily="34" charset="-122"/>
            </a:endParaRPr>
          </a:p>
        </p:txBody>
      </p:sp>
      <p:grpSp>
        <p:nvGrpSpPr>
          <p:cNvPr id="15" name="组合 14"/>
          <p:cNvGrpSpPr/>
          <p:nvPr/>
        </p:nvGrpSpPr>
        <p:grpSpPr>
          <a:xfrm>
            <a:off x="1528538" y="1090958"/>
            <a:ext cx="7816798" cy="4238036"/>
            <a:chOff x="286213" y="1981373"/>
            <a:chExt cx="6913571" cy="3602801"/>
          </a:xfrm>
        </p:grpSpPr>
        <p:pic>
          <p:nvPicPr>
            <p:cNvPr id="2050" name="图片 2" descr="C:\Users\Administrator\Desktop\6dd5e7e5f59b2f03c9d999b93cc2c03.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6213" y="1981373"/>
              <a:ext cx="3813907" cy="3323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图片 4" descr="C:\Users\ADMINI~1\AppData\Local\Temp\1557394690(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00119" y="1981373"/>
              <a:ext cx="3099665" cy="3602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 name="灯片编号占位符 2"/>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41</a:t>
            </a:fld>
            <a:endParaRPr lang="zh-CN" altLang="en-US">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330E4D7-9A87-4E23-9F89-5E865F87A7E9}"/>
              </a:ext>
            </a:extLst>
          </p:cNvPr>
          <p:cNvSpPr txBox="1"/>
          <p:nvPr/>
        </p:nvSpPr>
        <p:spPr>
          <a:xfrm>
            <a:off x="1434517" y="5865658"/>
            <a:ext cx="8390733"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该系统能够实现水质的实时连续监测和远程监控，及时掌握公园地表水的水质状况，预警预报水质污染事故，为公园管理部门的科学化决策和实时管理提供全方位的信息技术支持。</a:t>
            </a:r>
          </a:p>
        </p:txBody>
      </p:sp>
      <p:sp>
        <p:nvSpPr>
          <p:cNvPr id="10" name="文本框 11">
            <a:extLst>
              <a:ext uri="{FF2B5EF4-FFF2-40B4-BE49-F238E27FC236}">
                <a16:creationId xmlns:a16="http://schemas.microsoft.com/office/drawing/2014/main" id="{468D17A4-56AF-48D2-A5D2-1A1E8FF58E20}"/>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11" name="文本框 10">
            <a:extLst>
              <a:ext uri="{FF2B5EF4-FFF2-40B4-BE49-F238E27FC236}">
                <a16:creationId xmlns:a16="http://schemas.microsoft.com/office/drawing/2014/main" id="{E9EC8D00-630F-4D3D-B13F-42BFF83645F2}"/>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水提环境监控</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框 11"/>
          <p:cNvSpPr txBox="1">
            <a:spLocks noChangeArrowheads="1"/>
          </p:cNvSpPr>
          <p:nvPr/>
        </p:nvSpPr>
        <p:spPr bwMode="auto">
          <a:xfrm>
            <a:off x="7152118" y="260648"/>
            <a:ext cx="261606" cy="400108"/>
          </a:xfrm>
          <a:prstGeom prst="rect">
            <a:avLst/>
          </a:prstGeom>
          <a:noFill/>
          <a:ln>
            <a:noFill/>
          </a:ln>
        </p:spPr>
        <p:txBody>
          <a:bodyPr wrap="none" lIns="91438" tIns="45719" rIns="91438" bIns="45719">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 </a:t>
            </a:r>
          </a:p>
        </p:txBody>
      </p:sp>
      <p:pic>
        <p:nvPicPr>
          <p:cNvPr id="8" name="图片 7"/>
          <p:cNvPicPr>
            <a:picLocks noChangeAspect="1"/>
          </p:cNvPicPr>
          <p:nvPr/>
        </p:nvPicPr>
        <p:blipFill>
          <a:blip r:embed="rId2"/>
          <a:stretch>
            <a:fillRect/>
          </a:stretch>
        </p:blipFill>
        <p:spPr>
          <a:xfrm>
            <a:off x="435506" y="1401321"/>
            <a:ext cx="7437649" cy="4542278"/>
          </a:xfrm>
          <a:prstGeom prst="rect">
            <a:avLst/>
          </a:prstGeom>
          <a:ln>
            <a:solidFill>
              <a:schemeClr val="accent1">
                <a:lumMod val="60000"/>
                <a:lumOff val="40000"/>
              </a:schemeClr>
            </a:solidFill>
          </a:ln>
        </p:spPr>
      </p:pic>
      <p:grpSp>
        <p:nvGrpSpPr>
          <p:cNvPr id="22" name="组合 21"/>
          <p:cNvGrpSpPr/>
          <p:nvPr/>
        </p:nvGrpSpPr>
        <p:grpSpPr>
          <a:xfrm>
            <a:off x="8242366" y="4934286"/>
            <a:ext cx="3588092" cy="509954"/>
            <a:chOff x="8250663" y="3828404"/>
            <a:chExt cx="3588092" cy="400108"/>
          </a:xfrm>
        </p:grpSpPr>
        <p:sp>
          <p:nvSpPr>
            <p:cNvPr id="10" name="矩形: 圆角 9"/>
            <p:cNvSpPr/>
            <p:nvPr/>
          </p:nvSpPr>
          <p:spPr>
            <a:xfrm>
              <a:off x="8250663" y="3828404"/>
              <a:ext cx="3588092" cy="40010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矩形 8"/>
            <p:cNvSpPr/>
            <p:nvPr/>
          </p:nvSpPr>
          <p:spPr>
            <a:xfrm>
              <a:off x="8351057" y="3893134"/>
              <a:ext cx="3416320" cy="289777"/>
            </a:xfrm>
            <a:prstGeom prst="rect">
              <a:avLst/>
            </a:prstGeom>
          </p:spPr>
          <p:txBody>
            <a:bodyPr wrap="none">
              <a:spAutoFit/>
            </a:bodyPr>
            <a:lstStyle/>
            <a:p>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养护流程及关键技术可视化指导</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4" name="组合 23"/>
          <p:cNvGrpSpPr/>
          <p:nvPr/>
        </p:nvGrpSpPr>
        <p:grpSpPr>
          <a:xfrm>
            <a:off x="8242368" y="1761860"/>
            <a:ext cx="3514126" cy="509954"/>
            <a:chOff x="8242369" y="1916723"/>
            <a:chExt cx="3303813" cy="509954"/>
          </a:xfrm>
        </p:grpSpPr>
        <p:sp>
          <p:nvSpPr>
            <p:cNvPr id="34" name="矩形: 圆角 33"/>
            <p:cNvSpPr/>
            <p:nvPr/>
          </p:nvSpPr>
          <p:spPr>
            <a:xfrm>
              <a:off x="8242369" y="1916723"/>
              <a:ext cx="3303813" cy="509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8878614" y="1987034"/>
              <a:ext cx="2031325" cy="369332"/>
            </a:xfrm>
            <a:prstGeom prst="rect">
              <a:avLst/>
            </a:prstGeom>
          </p:spPr>
          <p:txBody>
            <a:bodyPr wrap="none">
              <a:spAutoFit/>
            </a:bodyPr>
            <a:lstStyle/>
            <a:p>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实时记录养护过程</a:t>
              </a:r>
              <a:endParaRPr lang="zh-CN" altLang="en-US" dirty="0">
                <a:solidFill>
                  <a:schemeClr val="bg1"/>
                </a:solidFill>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8242367" y="2760784"/>
            <a:ext cx="3514127" cy="509954"/>
            <a:chOff x="8242368" y="3174023"/>
            <a:chExt cx="3303813" cy="509954"/>
          </a:xfrm>
        </p:grpSpPr>
        <p:sp>
          <p:nvSpPr>
            <p:cNvPr id="33" name="矩形: 圆角 32"/>
            <p:cNvSpPr/>
            <p:nvPr/>
          </p:nvSpPr>
          <p:spPr>
            <a:xfrm>
              <a:off x="8242368" y="3174023"/>
              <a:ext cx="3303813" cy="509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8772815" y="3262090"/>
              <a:ext cx="2137124" cy="369332"/>
            </a:xfrm>
            <a:prstGeom prst="rect">
              <a:avLst/>
            </a:prstGeom>
          </p:spPr>
          <p:txBody>
            <a:bodyPr wrap="none">
              <a:spAutoFit/>
            </a:bodyPr>
            <a:lstStyle/>
            <a:p>
              <a:pPr algn="ctr"/>
              <a:r>
                <a:rPr lang="zh-CN" altLang="en-US" dirty="0"/>
                <a:t>  </a:t>
              </a:r>
              <a:r>
                <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实时记录</a:t>
              </a:r>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养护信息</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5" name="组合 34"/>
          <p:cNvGrpSpPr/>
          <p:nvPr/>
        </p:nvGrpSpPr>
        <p:grpSpPr>
          <a:xfrm>
            <a:off x="8242366" y="3759708"/>
            <a:ext cx="3588092" cy="509954"/>
            <a:chOff x="8299938" y="4334608"/>
            <a:chExt cx="3303813" cy="509954"/>
          </a:xfrm>
        </p:grpSpPr>
        <p:sp>
          <p:nvSpPr>
            <p:cNvPr id="23" name="矩形: 圆角 22"/>
            <p:cNvSpPr/>
            <p:nvPr/>
          </p:nvSpPr>
          <p:spPr>
            <a:xfrm>
              <a:off x="8299938" y="4334608"/>
              <a:ext cx="3303813" cy="50995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8418264" y="4409342"/>
              <a:ext cx="3185487" cy="369332"/>
            </a:xfrm>
            <a:prstGeom prst="rect">
              <a:avLst/>
            </a:prstGeom>
          </p:spPr>
          <p:txBody>
            <a:bodyPr wrap="none">
              <a:spAutoFit/>
            </a:bodyPr>
            <a:lstStyle/>
            <a:p>
              <a:r>
                <a:rPr lang="zh-CN" altLang="zh-CN"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明确记录养护人、阶段等内容</a:t>
              </a:r>
              <a:endParaRPr lang="zh-CN" altLang="en-US" kern="1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p:txBody>
        </p:sp>
      </p:grpSp>
      <p:sp>
        <p:nvSpPr>
          <p:cNvPr id="3" name="灯片编号占位符 2"/>
          <p:cNvSpPr>
            <a:spLocks noGrp="1"/>
          </p:cNvSpPr>
          <p:nvPr>
            <p:ph type="sldNum" sz="quarter" idx="10"/>
          </p:nvPr>
        </p:nvSpPr>
        <p:spPr/>
        <p:txBody>
          <a:bodyPr/>
          <a:lstStyle/>
          <a:p>
            <a:fld id="{85BC0CA1-3571-4BD4-9253-723F5D1C3D94}" type="slidenum">
              <a:rPr lang="zh-CN" altLang="en-US" smtClean="0"/>
              <a:t>42</a:t>
            </a:fld>
            <a:endParaRPr lang="zh-CN" altLang="en-US"/>
          </a:p>
        </p:txBody>
      </p:sp>
      <p:sp>
        <p:nvSpPr>
          <p:cNvPr id="18" name="文本框 11">
            <a:extLst>
              <a:ext uri="{FF2B5EF4-FFF2-40B4-BE49-F238E27FC236}">
                <a16:creationId xmlns:a16="http://schemas.microsoft.com/office/drawing/2014/main" id="{0B4EA0D6-BA16-43B1-B625-DE2F20FEE1E1}"/>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19" name="文本框 18">
            <a:extLst>
              <a:ext uri="{FF2B5EF4-FFF2-40B4-BE49-F238E27FC236}">
                <a16:creationId xmlns:a16="http://schemas.microsoft.com/office/drawing/2014/main" id="{6E6594F8-8912-48F4-A8BA-A429F1776DE6}"/>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智慧养护</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object 7"/>
          <p:cNvSpPr txBox="1"/>
          <p:nvPr/>
        </p:nvSpPr>
        <p:spPr>
          <a:xfrm>
            <a:off x="1373388" y="5734874"/>
            <a:ext cx="10323343" cy="567399"/>
          </a:xfrm>
          <a:prstGeom prst="rect">
            <a:avLst/>
          </a:prstGeom>
        </p:spPr>
        <p:txBody>
          <a:bodyPr vert="horz" wrap="square" lIns="0" tIns="83820" rIns="0" bIns="0" rtlCol="0">
            <a:spAutoFit/>
          </a:bodyPr>
          <a:lstStyle/>
          <a:p>
            <a:pPr marL="276860">
              <a:lnSpc>
                <a:spcPct val="100000"/>
              </a:lnSpc>
              <a:spcBef>
                <a:spcPts val="660"/>
              </a:spcBef>
            </a:pPr>
            <a:r>
              <a:rPr sz="1400" b="1" dirty="0">
                <a:solidFill>
                  <a:srgbClr val="F37A17"/>
                </a:solidFill>
                <a:latin typeface="微软雅黑" panose="020B0503020204020204" pitchFamily="34" charset="-122"/>
                <a:cs typeface="微软雅黑" panose="020B0503020204020204" pitchFamily="34" charset="-122"/>
              </a:rPr>
              <a:t>灌溉统计</a:t>
            </a:r>
          </a:p>
          <a:p>
            <a:pPr marL="12700" marR="5080" indent="264160">
              <a:lnSpc>
                <a:spcPct val="139000"/>
              </a:lnSpc>
            </a:pPr>
            <a:r>
              <a:rPr sz="1400" dirty="0" err="1">
                <a:solidFill>
                  <a:srgbClr val="464646"/>
                </a:solidFill>
                <a:latin typeface="微软雅黑" panose="020B0503020204020204" pitchFamily="34" charset="-122"/>
                <a:cs typeface="微软雅黑" panose="020B0503020204020204" pitchFamily="34" charset="-122"/>
              </a:rPr>
              <a:t>系统每日精准统计灌溉的用水量、每次的灌溉时长、灌溉带来的土壤温度变化、湿度变化等，带给与管理者最清晰明了的掌握</a:t>
            </a:r>
            <a:r>
              <a:rPr sz="1400" dirty="0">
                <a:solidFill>
                  <a:srgbClr val="464646"/>
                </a:solidFill>
                <a:latin typeface="微软雅黑" panose="020B0503020204020204" pitchFamily="34" charset="-122"/>
                <a:cs typeface="微软雅黑" panose="020B0503020204020204" pitchFamily="34" charset="-122"/>
              </a:rPr>
              <a:t>。</a:t>
            </a:r>
            <a:endParaRPr sz="1400" dirty="0">
              <a:latin typeface="微软雅黑" panose="020B0503020204020204" pitchFamily="34" charset="-122"/>
              <a:cs typeface="微软雅黑" panose="020B0503020204020204" pitchFamily="34" charset="-122"/>
            </a:endParaRPr>
          </a:p>
        </p:txBody>
      </p:sp>
      <p:grpSp>
        <p:nvGrpSpPr>
          <p:cNvPr id="2" name="组合 1"/>
          <p:cNvGrpSpPr/>
          <p:nvPr/>
        </p:nvGrpSpPr>
        <p:grpSpPr>
          <a:xfrm>
            <a:off x="1359776" y="1412237"/>
            <a:ext cx="9131911" cy="4017089"/>
            <a:chOff x="1359776" y="1412237"/>
            <a:chExt cx="9131911" cy="4017089"/>
          </a:xfrm>
        </p:grpSpPr>
        <p:sp>
          <p:nvSpPr>
            <p:cNvPr id="23" name="object 8"/>
            <p:cNvSpPr/>
            <p:nvPr/>
          </p:nvSpPr>
          <p:spPr>
            <a:xfrm>
              <a:off x="1376897" y="1412237"/>
              <a:ext cx="9114790" cy="2626995"/>
            </a:xfrm>
            <a:custGeom>
              <a:avLst/>
              <a:gdLst/>
              <a:ahLst/>
              <a:cxnLst/>
              <a:rect l="l" t="t" r="r" b="b"/>
              <a:pathLst>
                <a:path w="9114790" h="2626995">
                  <a:moveTo>
                    <a:pt x="0" y="2626937"/>
                  </a:moveTo>
                  <a:lnTo>
                    <a:pt x="489663" y="2092554"/>
                  </a:lnTo>
                  <a:lnTo>
                    <a:pt x="937317" y="1822690"/>
                  </a:lnTo>
                  <a:lnTo>
                    <a:pt x="1598949" y="1734782"/>
                  </a:lnTo>
                  <a:lnTo>
                    <a:pt x="2730550" y="1746268"/>
                  </a:lnTo>
                  <a:lnTo>
                    <a:pt x="2780987" y="1747004"/>
                  </a:lnTo>
                  <a:lnTo>
                    <a:pt x="2830259" y="1746857"/>
                  </a:lnTo>
                  <a:lnTo>
                    <a:pt x="2878388" y="1745847"/>
                  </a:lnTo>
                  <a:lnTo>
                    <a:pt x="2925396" y="1743993"/>
                  </a:lnTo>
                  <a:lnTo>
                    <a:pt x="2971302" y="1741311"/>
                  </a:lnTo>
                  <a:lnTo>
                    <a:pt x="3016129" y="1737822"/>
                  </a:lnTo>
                  <a:lnTo>
                    <a:pt x="3059897" y="1733544"/>
                  </a:lnTo>
                  <a:lnTo>
                    <a:pt x="3102628" y="1728495"/>
                  </a:lnTo>
                  <a:lnTo>
                    <a:pt x="3144342" y="1722694"/>
                  </a:lnTo>
                  <a:lnTo>
                    <a:pt x="3185061" y="1716160"/>
                  </a:lnTo>
                  <a:lnTo>
                    <a:pt x="3224806" y="1708911"/>
                  </a:lnTo>
                  <a:lnTo>
                    <a:pt x="3263597" y="1700965"/>
                  </a:lnTo>
                  <a:lnTo>
                    <a:pt x="3301456" y="1692343"/>
                  </a:lnTo>
                  <a:lnTo>
                    <a:pt x="3374463" y="1673138"/>
                  </a:lnTo>
                  <a:lnTo>
                    <a:pt x="3443995" y="1651447"/>
                  </a:lnTo>
                  <a:lnTo>
                    <a:pt x="3510221" y="1627417"/>
                  </a:lnTo>
                  <a:lnTo>
                    <a:pt x="3573309" y="1601197"/>
                  </a:lnTo>
                  <a:lnTo>
                    <a:pt x="3633429" y="1572936"/>
                  </a:lnTo>
                  <a:lnTo>
                    <a:pt x="3690749" y="1542784"/>
                  </a:lnTo>
                  <a:lnTo>
                    <a:pt x="3745437" y="1510887"/>
                  </a:lnTo>
                  <a:lnTo>
                    <a:pt x="3797663" y="1477397"/>
                  </a:lnTo>
                  <a:lnTo>
                    <a:pt x="3847596" y="1442460"/>
                  </a:lnTo>
                  <a:lnTo>
                    <a:pt x="3895404" y="1406227"/>
                  </a:lnTo>
                  <a:lnTo>
                    <a:pt x="3941256" y="1368845"/>
                  </a:lnTo>
                  <a:lnTo>
                    <a:pt x="3985321" y="1330464"/>
                  </a:lnTo>
                  <a:lnTo>
                    <a:pt x="4027767" y="1291232"/>
                  </a:lnTo>
                  <a:lnTo>
                    <a:pt x="4068764" y="1251298"/>
                  </a:lnTo>
                  <a:lnTo>
                    <a:pt x="4108480" y="1210811"/>
                  </a:lnTo>
                  <a:lnTo>
                    <a:pt x="4147083" y="1169920"/>
                  </a:lnTo>
                  <a:lnTo>
                    <a:pt x="4184744" y="1128773"/>
                  </a:lnTo>
                  <a:lnTo>
                    <a:pt x="4221630" y="1087520"/>
                  </a:lnTo>
                  <a:lnTo>
                    <a:pt x="4257911" y="1046308"/>
                  </a:lnTo>
                  <a:lnTo>
                    <a:pt x="4293754" y="1005288"/>
                  </a:lnTo>
                  <a:lnTo>
                    <a:pt x="4311565" y="984895"/>
                  </a:lnTo>
                  <a:lnTo>
                    <a:pt x="4347069" y="944440"/>
                  </a:lnTo>
                  <a:lnTo>
                    <a:pt x="4382559" y="904547"/>
                  </a:lnTo>
                  <a:lnTo>
                    <a:pt x="4418203" y="865366"/>
                  </a:lnTo>
                  <a:lnTo>
                    <a:pt x="4454169" y="827045"/>
                  </a:lnTo>
                  <a:lnTo>
                    <a:pt x="4490626" y="789733"/>
                  </a:lnTo>
                  <a:lnTo>
                    <a:pt x="4527744" y="753580"/>
                  </a:lnTo>
                  <a:lnTo>
                    <a:pt x="4565691" y="718732"/>
                  </a:lnTo>
                  <a:lnTo>
                    <a:pt x="4604635" y="685341"/>
                  </a:lnTo>
                  <a:lnTo>
                    <a:pt x="4644746" y="653553"/>
                  </a:lnTo>
                  <a:lnTo>
                    <a:pt x="4686193" y="623519"/>
                  </a:lnTo>
                  <a:lnTo>
                    <a:pt x="4729143" y="595386"/>
                  </a:lnTo>
                  <a:lnTo>
                    <a:pt x="4773767" y="569304"/>
                  </a:lnTo>
                  <a:lnTo>
                    <a:pt x="4820232" y="545421"/>
                  </a:lnTo>
                  <a:lnTo>
                    <a:pt x="4868707" y="523887"/>
                  </a:lnTo>
                  <a:lnTo>
                    <a:pt x="4919362" y="504849"/>
                  </a:lnTo>
                  <a:lnTo>
                    <a:pt x="4972365" y="488457"/>
                  </a:lnTo>
                  <a:lnTo>
                    <a:pt x="5027885" y="474860"/>
                  </a:lnTo>
                  <a:lnTo>
                    <a:pt x="5086090" y="464206"/>
                  </a:lnTo>
                  <a:lnTo>
                    <a:pt x="5147150" y="456644"/>
                  </a:lnTo>
                  <a:lnTo>
                    <a:pt x="5211233" y="452323"/>
                  </a:lnTo>
                  <a:lnTo>
                    <a:pt x="5278508" y="451391"/>
                  </a:lnTo>
                  <a:lnTo>
                    <a:pt x="5313395" y="452243"/>
                  </a:lnTo>
                  <a:lnTo>
                    <a:pt x="5385774" y="456675"/>
                  </a:lnTo>
                  <a:lnTo>
                    <a:pt x="5461767" y="464868"/>
                  </a:lnTo>
                  <a:lnTo>
                    <a:pt x="5501172" y="470422"/>
                  </a:lnTo>
                  <a:lnTo>
                    <a:pt x="5541543" y="476972"/>
                  </a:lnTo>
                  <a:lnTo>
                    <a:pt x="5582903" y="484537"/>
                  </a:lnTo>
                  <a:lnTo>
                    <a:pt x="5625271" y="493135"/>
                  </a:lnTo>
                  <a:lnTo>
                    <a:pt x="5668669" y="502785"/>
                  </a:lnTo>
                  <a:lnTo>
                    <a:pt x="5713119" y="513506"/>
                  </a:lnTo>
                  <a:lnTo>
                    <a:pt x="5758640" y="525315"/>
                  </a:lnTo>
                  <a:lnTo>
                    <a:pt x="5805255" y="538233"/>
                  </a:lnTo>
                  <a:lnTo>
                    <a:pt x="5852985" y="552277"/>
                  </a:lnTo>
                  <a:lnTo>
                    <a:pt x="5915234" y="570698"/>
                  </a:lnTo>
                  <a:lnTo>
                    <a:pt x="5976106" y="587882"/>
                  </a:lnTo>
                  <a:lnTo>
                    <a:pt x="6035624" y="603854"/>
                  </a:lnTo>
                  <a:lnTo>
                    <a:pt x="6093814" y="618635"/>
                  </a:lnTo>
                  <a:lnTo>
                    <a:pt x="6150699" y="632250"/>
                  </a:lnTo>
                  <a:lnTo>
                    <a:pt x="6206306" y="644722"/>
                  </a:lnTo>
                  <a:lnTo>
                    <a:pt x="6260658" y="656074"/>
                  </a:lnTo>
                  <a:lnTo>
                    <a:pt x="6313780" y="666329"/>
                  </a:lnTo>
                  <a:lnTo>
                    <a:pt x="6365696" y="675512"/>
                  </a:lnTo>
                  <a:lnTo>
                    <a:pt x="6416432" y="683644"/>
                  </a:lnTo>
                  <a:lnTo>
                    <a:pt x="6466013" y="690750"/>
                  </a:lnTo>
                  <a:lnTo>
                    <a:pt x="6514462" y="696854"/>
                  </a:lnTo>
                  <a:lnTo>
                    <a:pt x="6561805" y="701977"/>
                  </a:lnTo>
                  <a:lnTo>
                    <a:pt x="6608066" y="706144"/>
                  </a:lnTo>
                  <a:lnTo>
                    <a:pt x="6653269" y="709378"/>
                  </a:lnTo>
                  <a:lnTo>
                    <a:pt x="6697441" y="711702"/>
                  </a:lnTo>
                  <a:lnTo>
                    <a:pt x="6740604" y="713140"/>
                  </a:lnTo>
                  <a:lnTo>
                    <a:pt x="6782785" y="713715"/>
                  </a:lnTo>
                  <a:lnTo>
                    <a:pt x="6824007" y="713450"/>
                  </a:lnTo>
                  <a:lnTo>
                    <a:pt x="6864296" y="712368"/>
                  </a:lnTo>
                  <a:lnTo>
                    <a:pt x="6903675" y="710494"/>
                  </a:lnTo>
                  <a:lnTo>
                    <a:pt x="6942170" y="707850"/>
                  </a:lnTo>
                  <a:lnTo>
                    <a:pt x="7016606" y="700346"/>
                  </a:lnTo>
                  <a:lnTo>
                    <a:pt x="7087801" y="690044"/>
                  </a:lnTo>
                  <a:lnTo>
                    <a:pt x="7155953" y="677129"/>
                  </a:lnTo>
                  <a:lnTo>
                    <a:pt x="7221258" y="661789"/>
                  </a:lnTo>
                  <a:lnTo>
                    <a:pt x="7283914" y="644211"/>
                  </a:lnTo>
                  <a:lnTo>
                    <a:pt x="7344119" y="624581"/>
                  </a:lnTo>
                  <a:lnTo>
                    <a:pt x="7402070" y="603086"/>
                  </a:lnTo>
                  <a:lnTo>
                    <a:pt x="7457964" y="579913"/>
                  </a:lnTo>
                  <a:lnTo>
                    <a:pt x="7512000" y="555248"/>
                  </a:lnTo>
                  <a:lnTo>
                    <a:pt x="7564375" y="529278"/>
                  </a:lnTo>
                  <a:lnTo>
                    <a:pt x="7615285" y="502190"/>
                  </a:lnTo>
                  <a:lnTo>
                    <a:pt x="7664929" y="474170"/>
                  </a:lnTo>
                  <a:lnTo>
                    <a:pt x="7713503" y="445406"/>
                  </a:lnTo>
                  <a:lnTo>
                    <a:pt x="7761206" y="416083"/>
                  </a:lnTo>
                  <a:lnTo>
                    <a:pt x="7808235" y="386390"/>
                  </a:lnTo>
                  <a:lnTo>
                    <a:pt x="7854788" y="356511"/>
                  </a:lnTo>
                  <a:lnTo>
                    <a:pt x="7901061" y="326635"/>
                  </a:lnTo>
                  <a:lnTo>
                    <a:pt x="7924154" y="311756"/>
                  </a:lnTo>
                  <a:lnTo>
                    <a:pt x="7970378" y="282233"/>
                  </a:lnTo>
                  <a:lnTo>
                    <a:pt x="8016817" y="253179"/>
                  </a:lnTo>
                  <a:lnTo>
                    <a:pt x="8063668" y="224781"/>
                  </a:lnTo>
                  <a:lnTo>
                    <a:pt x="8111128" y="197225"/>
                  </a:lnTo>
                  <a:lnTo>
                    <a:pt x="8159395" y="170699"/>
                  </a:lnTo>
                  <a:lnTo>
                    <a:pt x="8208666" y="145388"/>
                  </a:lnTo>
                  <a:lnTo>
                    <a:pt x="8259139" y="121479"/>
                  </a:lnTo>
                  <a:lnTo>
                    <a:pt x="8311010" y="99160"/>
                  </a:lnTo>
                  <a:lnTo>
                    <a:pt x="8364479" y="78617"/>
                  </a:lnTo>
                  <a:lnTo>
                    <a:pt x="8419742" y="60036"/>
                  </a:lnTo>
                  <a:lnTo>
                    <a:pt x="8476996" y="43605"/>
                  </a:lnTo>
                  <a:lnTo>
                    <a:pt x="8536439" y="29510"/>
                  </a:lnTo>
                  <a:lnTo>
                    <a:pt x="8598269" y="17938"/>
                  </a:lnTo>
                  <a:lnTo>
                    <a:pt x="8662682" y="9076"/>
                  </a:lnTo>
                  <a:lnTo>
                    <a:pt x="8729877" y="3110"/>
                  </a:lnTo>
                  <a:lnTo>
                    <a:pt x="8800051" y="227"/>
                  </a:lnTo>
                  <a:lnTo>
                    <a:pt x="8836317" y="0"/>
                  </a:lnTo>
                  <a:lnTo>
                    <a:pt x="8873402" y="613"/>
                  </a:lnTo>
                  <a:lnTo>
                    <a:pt x="8950126" y="4456"/>
                  </a:lnTo>
                  <a:lnTo>
                    <a:pt x="8989814" y="7732"/>
                  </a:lnTo>
                  <a:lnTo>
                    <a:pt x="9030421" y="11943"/>
                  </a:lnTo>
                  <a:lnTo>
                    <a:pt x="9071969" y="17110"/>
                  </a:lnTo>
                  <a:lnTo>
                    <a:pt x="9114485" y="23259"/>
                  </a:lnTo>
                </a:path>
              </a:pathLst>
            </a:custGeom>
            <a:ln w="38100">
              <a:solidFill>
                <a:srgbClr val="000000"/>
              </a:solidFill>
            </a:ln>
          </p:spPr>
          <p:txBody>
            <a:bodyPr wrap="square" lIns="0" tIns="0" rIns="0" bIns="0" rtlCol="0"/>
            <a:lstStyle/>
            <a:p>
              <a:endParaRPr/>
            </a:p>
          </p:txBody>
        </p:sp>
        <p:sp>
          <p:nvSpPr>
            <p:cNvPr id="24" name="object 9"/>
            <p:cNvSpPr/>
            <p:nvPr/>
          </p:nvSpPr>
          <p:spPr>
            <a:xfrm>
              <a:off x="10014877" y="4538814"/>
              <a:ext cx="186690" cy="186690"/>
            </a:xfrm>
            <a:custGeom>
              <a:avLst/>
              <a:gdLst/>
              <a:ahLst/>
              <a:cxnLst/>
              <a:rect l="l" t="t" r="r" b="b"/>
              <a:pathLst>
                <a:path w="186690" h="186689">
                  <a:moveTo>
                    <a:pt x="186461" y="186461"/>
                  </a:moveTo>
                  <a:lnTo>
                    <a:pt x="0" y="186461"/>
                  </a:lnTo>
                  <a:lnTo>
                    <a:pt x="0" y="0"/>
                  </a:lnTo>
                  <a:lnTo>
                    <a:pt x="186461" y="0"/>
                  </a:lnTo>
                  <a:lnTo>
                    <a:pt x="186461" y="186461"/>
                  </a:lnTo>
                  <a:close/>
                </a:path>
              </a:pathLst>
            </a:custGeom>
            <a:solidFill>
              <a:srgbClr val="FFB600"/>
            </a:solidFill>
          </p:spPr>
          <p:txBody>
            <a:bodyPr wrap="square" lIns="0" tIns="0" rIns="0" bIns="0" rtlCol="0"/>
            <a:lstStyle/>
            <a:p>
              <a:endParaRPr/>
            </a:p>
          </p:txBody>
        </p:sp>
        <p:sp>
          <p:nvSpPr>
            <p:cNvPr id="32" name="object 10"/>
            <p:cNvSpPr/>
            <p:nvPr/>
          </p:nvSpPr>
          <p:spPr>
            <a:xfrm>
              <a:off x="10014877" y="4960188"/>
              <a:ext cx="186690" cy="186690"/>
            </a:xfrm>
            <a:custGeom>
              <a:avLst/>
              <a:gdLst/>
              <a:ahLst/>
              <a:cxnLst/>
              <a:rect l="l" t="t" r="r" b="b"/>
              <a:pathLst>
                <a:path w="186690" h="186689">
                  <a:moveTo>
                    <a:pt x="186461" y="186461"/>
                  </a:moveTo>
                  <a:lnTo>
                    <a:pt x="0" y="186461"/>
                  </a:lnTo>
                  <a:lnTo>
                    <a:pt x="0" y="0"/>
                  </a:lnTo>
                  <a:lnTo>
                    <a:pt x="186461" y="0"/>
                  </a:lnTo>
                  <a:lnTo>
                    <a:pt x="186461" y="186461"/>
                  </a:lnTo>
                  <a:close/>
                </a:path>
              </a:pathLst>
            </a:custGeom>
            <a:solidFill>
              <a:srgbClr val="FB7100"/>
            </a:solidFill>
          </p:spPr>
          <p:txBody>
            <a:bodyPr wrap="square" lIns="0" tIns="0" rIns="0" bIns="0" rtlCol="0"/>
            <a:lstStyle/>
            <a:p>
              <a:endParaRPr/>
            </a:p>
          </p:txBody>
        </p:sp>
        <p:sp>
          <p:nvSpPr>
            <p:cNvPr id="33" name="object 11"/>
            <p:cNvSpPr/>
            <p:nvPr/>
          </p:nvSpPr>
          <p:spPr>
            <a:xfrm>
              <a:off x="7409027" y="3028149"/>
              <a:ext cx="1325880" cy="2357120"/>
            </a:xfrm>
            <a:custGeom>
              <a:avLst/>
              <a:gdLst/>
              <a:ahLst/>
              <a:cxnLst/>
              <a:rect l="l" t="t" r="r" b="b"/>
              <a:pathLst>
                <a:path w="1325879" h="2357120">
                  <a:moveTo>
                    <a:pt x="1325651" y="2356700"/>
                  </a:moveTo>
                  <a:lnTo>
                    <a:pt x="0" y="2356700"/>
                  </a:lnTo>
                  <a:lnTo>
                    <a:pt x="0" y="0"/>
                  </a:lnTo>
                  <a:lnTo>
                    <a:pt x="1325651" y="0"/>
                  </a:lnTo>
                  <a:lnTo>
                    <a:pt x="1325651" y="2356700"/>
                  </a:lnTo>
                  <a:close/>
                </a:path>
              </a:pathLst>
            </a:custGeom>
            <a:solidFill>
              <a:srgbClr val="F97813">
                <a:alpha val="19999"/>
              </a:srgbClr>
            </a:solidFill>
          </p:spPr>
          <p:txBody>
            <a:bodyPr wrap="square" lIns="0" tIns="0" rIns="0" bIns="0" rtlCol="0"/>
            <a:lstStyle/>
            <a:p>
              <a:endParaRPr/>
            </a:p>
          </p:txBody>
        </p:sp>
        <p:sp>
          <p:nvSpPr>
            <p:cNvPr id="34" name="object 12"/>
            <p:cNvSpPr/>
            <p:nvPr/>
          </p:nvSpPr>
          <p:spPr>
            <a:xfrm>
              <a:off x="5342890" y="3155391"/>
              <a:ext cx="1279525" cy="2273935"/>
            </a:xfrm>
            <a:custGeom>
              <a:avLst/>
              <a:gdLst/>
              <a:ahLst/>
              <a:cxnLst/>
              <a:rect l="l" t="t" r="r" b="b"/>
              <a:pathLst>
                <a:path w="1279525" h="2273935">
                  <a:moveTo>
                    <a:pt x="1278978" y="2273744"/>
                  </a:moveTo>
                  <a:lnTo>
                    <a:pt x="0" y="2273744"/>
                  </a:lnTo>
                  <a:lnTo>
                    <a:pt x="0" y="0"/>
                  </a:lnTo>
                  <a:lnTo>
                    <a:pt x="1278978" y="0"/>
                  </a:lnTo>
                  <a:lnTo>
                    <a:pt x="1278978" y="2273744"/>
                  </a:lnTo>
                  <a:close/>
                </a:path>
              </a:pathLst>
            </a:custGeom>
            <a:solidFill>
              <a:srgbClr val="F97813">
                <a:alpha val="19999"/>
              </a:srgbClr>
            </a:solidFill>
          </p:spPr>
          <p:txBody>
            <a:bodyPr wrap="square" lIns="0" tIns="0" rIns="0" bIns="0" rtlCol="0"/>
            <a:lstStyle/>
            <a:p>
              <a:endParaRPr/>
            </a:p>
          </p:txBody>
        </p:sp>
        <p:sp>
          <p:nvSpPr>
            <p:cNvPr id="35" name="object 13"/>
            <p:cNvSpPr/>
            <p:nvPr/>
          </p:nvSpPr>
          <p:spPr>
            <a:xfrm>
              <a:off x="2830309" y="3625329"/>
              <a:ext cx="930910" cy="1654810"/>
            </a:xfrm>
            <a:custGeom>
              <a:avLst/>
              <a:gdLst/>
              <a:ahLst/>
              <a:cxnLst/>
              <a:rect l="l" t="t" r="r" b="b"/>
              <a:pathLst>
                <a:path w="930910" h="1654810">
                  <a:moveTo>
                    <a:pt x="930668" y="1654517"/>
                  </a:moveTo>
                  <a:lnTo>
                    <a:pt x="0" y="1654517"/>
                  </a:lnTo>
                  <a:lnTo>
                    <a:pt x="0" y="0"/>
                  </a:lnTo>
                  <a:lnTo>
                    <a:pt x="930668" y="0"/>
                  </a:lnTo>
                  <a:lnTo>
                    <a:pt x="930668" y="1654517"/>
                  </a:lnTo>
                  <a:close/>
                </a:path>
              </a:pathLst>
            </a:custGeom>
            <a:solidFill>
              <a:srgbClr val="F97813">
                <a:alpha val="19999"/>
              </a:srgbClr>
            </a:solidFill>
          </p:spPr>
          <p:txBody>
            <a:bodyPr wrap="square" lIns="0" tIns="0" rIns="0" bIns="0" rtlCol="0"/>
            <a:lstStyle/>
            <a:p>
              <a:endParaRPr/>
            </a:p>
          </p:txBody>
        </p:sp>
        <p:sp>
          <p:nvSpPr>
            <p:cNvPr id="36" name="object 14"/>
            <p:cNvSpPr txBox="1"/>
            <p:nvPr/>
          </p:nvSpPr>
          <p:spPr>
            <a:xfrm>
              <a:off x="7344978" y="4410303"/>
              <a:ext cx="128270" cy="136525"/>
            </a:xfrm>
            <a:prstGeom prst="rect">
              <a:avLst/>
            </a:prstGeom>
          </p:spPr>
          <p:txBody>
            <a:bodyPr vert="horz" wrap="square" lIns="0" tIns="15875" rIns="0" bIns="0" rtlCol="0">
              <a:spAutoFit/>
            </a:bodyPr>
            <a:lstStyle/>
            <a:p>
              <a:pPr marL="12700">
                <a:lnSpc>
                  <a:spcPct val="100000"/>
                </a:lnSpc>
                <a:spcBef>
                  <a:spcPts val="125"/>
                </a:spcBef>
              </a:pPr>
              <a:r>
                <a:rPr sz="700" spc="15" dirty="0">
                  <a:solidFill>
                    <a:srgbClr val="2B2B2B"/>
                  </a:solidFill>
                  <a:latin typeface="Arial" panose="020B0604020202020204"/>
                  <a:cs typeface="Arial" panose="020B0604020202020204"/>
                </a:rPr>
                <a:t>01</a:t>
              </a:r>
              <a:endParaRPr sz="700">
                <a:latin typeface="Arial" panose="020B0604020202020204"/>
                <a:cs typeface="Arial" panose="020B0604020202020204"/>
              </a:endParaRPr>
            </a:p>
          </p:txBody>
        </p:sp>
        <p:sp>
          <p:nvSpPr>
            <p:cNvPr id="37" name="object 15"/>
            <p:cNvSpPr txBox="1"/>
            <p:nvPr/>
          </p:nvSpPr>
          <p:spPr>
            <a:xfrm>
              <a:off x="7344978" y="4684121"/>
              <a:ext cx="128270" cy="136525"/>
            </a:xfrm>
            <a:prstGeom prst="rect">
              <a:avLst/>
            </a:prstGeom>
          </p:spPr>
          <p:txBody>
            <a:bodyPr vert="horz" wrap="square" lIns="0" tIns="15875" rIns="0" bIns="0" rtlCol="0">
              <a:spAutoFit/>
            </a:bodyPr>
            <a:lstStyle/>
            <a:p>
              <a:pPr marL="12700">
                <a:lnSpc>
                  <a:spcPct val="100000"/>
                </a:lnSpc>
                <a:spcBef>
                  <a:spcPts val="125"/>
                </a:spcBef>
              </a:pPr>
              <a:r>
                <a:rPr sz="700" spc="15" dirty="0">
                  <a:solidFill>
                    <a:srgbClr val="2B2B2B"/>
                  </a:solidFill>
                  <a:latin typeface="Arial" panose="020B0604020202020204"/>
                  <a:cs typeface="Arial" panose="020B0604020202020204"/>
                </a:rPr>
                <a:t>02</a:t>
              </a:r>
              <a:endParaRPr sz="700">
                <a:latin typeface="Arial" panose="020B0604020202020204"/>
                <a:cs typeface="Arial" panose="020B0604020202020204"/>
              </a:endParaRPr>
            </a:p>
          </p:txBody>
        </p:sp>
        <p:sp>
          <p:nvSpPr>
            <p:cNvPr id="38" name="object 16"/>
            <p:cNvSpPr/>
            <p:nvPr/>
          </p:nvSpPr>
          <p:spPr>
            <a:xfrm>
              <a:off x="7237386" y="2890977"/>
              <a:ext cx="1332179" cy="2368321"/>
            </a:xfrm>
            <a:prstGeom prst="rect">
              <a:avLst/>
            </a:prstGeom>
            <a:blipFill>
              <a:blip r:embed="rId2" cstate="print"/>
              <a:stretch>
                <a:fillRect/>
              </a:stretch>
            </a:blipFill>
          </p:spPr>
          <p:txBody>
            <a:bodyPr wrap="square" lIns="0" tIns="0" rIns="0" bIns="0" rtlCol="0"/>
            <a:lstStyle/>
            <a:p>
              <a:endParaRPr/>
            </a:p>
          </p:txBody>
        </p:sp>
        <p:sp>
          <p:nvSpPr>
            <p:cNvPr id="39" name="object 17"/>
            <p:cNvSpPr/>
            <p:nvPr/>
          </p:nvSpPr>
          <p:spPr>
            <a:xfrm>
              <a:off x="7290320" y="3340582"/>
              <a:ext cx="1226045" cy="482765"/>
            </a:xfrm>
            <a:prstGeom prst="rect">
              <a:avLst/>
            </a:prstGeom>
            <a:blipFill>
              <a:blip r:embed="rId3" cstate="print"/>
              <a:stretch>
                <a:fillRect/>
              </a:stretch>
            </a:blipFill>
          </p:spPr>
          <p:txBody>
            <a:bodyPr wrap="square" lIns="0" tIns="0" rIns="0" bIns="0" rtlCol="0"/>
            <a:lstStyle/>
            <a:p>
              <a:endParaRPr/>
            </a:p>
          </p:txBody>
        </p:sp>
        <p:sp>
          <p:nvSpPr>
            <p:cNvPr id="40" name="object 18"/>
            <p:cNvSpPr/>
            <p:nvPr/>
          </p:nvSpPr>
          <p:spPr>
            <a:xfrm>
              <a:off x="7290324" y="3388883"/>
              <a:ext cx="1226185" cy="482600"/>
            </a:xfrm>
            <a:custGeom>
              <a:avLst/>
              <a:gdLst/>
              <a:ahLst/>
              <a:cxnLst/>
              <a:rect l="l" t="t" r="r" b="b"/>
              <a:pathLst>
                <a:path w="1226184" h="482600">
                  <a:moveTo>
                    <a:pt x="330073" y="0"/>
                  </a:moveTo>
                  <a:lnTo>
                    <a:pt x="292689" y="7561"/>
                  </a:lnTo>
                  <a:lnTo>
                    <a:pt x="254068" y="30175"/>
                  </a:lnTo>
                  <a:lnTo>
                    <a:pt x="214349" y="67733"/>
                  </a:lnTo>
                  <a:lnTo>
                    <a:pt x="173672" y="120129"/>
                  </a:lnTo>
                  <a:lnTo>
                    <a:pt x="132462" y="186577"/>
                  </a:lnTo>
                  <a:lnTo>
                    <a:pt x="111325" y="225431"/>
                  </a:lnTo>
                  <a:lnTo>
                    <a:pt x="89860" y="267987"/>
                  </a:lnTo>
                  <a:lnTo>
                    <a:pt x="68086" y="314207"/>
                  </a:lnTo>
                  <a:lnTo>
                    <a:pt x="46022" y="364054"/>
                  </a:lnTo>
                  <a:lnTo>
                    <a:pt x="23688" y="417488"/>
                  </a:lnTo>
                  <a:lnTo>
                    <a:pt x="1104" y="474471"/>
                  </a:lnTo>
                  <a:lnTo>
                    <a:pt x="0" y="477329"/>
                  </a:lnTo>
                  <a:lnTo>
                    <a:pt x="1409" y="480542"/>
                  </a:lnTo>
                  <a:lnTo>
                    <a:pt x="4940" y="481901"/>
                  </a:lnTo>
                  <a:lnTo>
                    <a:pt x="5600" y="482028"/>
                  </a:lnTo>
                  <a:lnTo>
                    <a:pt x="8509" y="482028"/>
                  </a:lnTo>
                  <a:lnTo>
                    <a:pt x="10604" y="480682"/>
                  </a:lnTo>
                  <a:lnTo>
                    <a:pt x="11455" y="478472"/>
                  </a:lnTo>
                  <a:lnTo>
                    <a:pt x="41161" y="404129"/>
                  </a:lnTo>
                  <a:lnTo>
                    <a:pt x="70328" y="336171"/>
                  </a:lnTo>
                  <a:lnTo>
                    <a:pt x="98945" y="274613"/>
                  </a:lnTo>
                  <a:lnTo>
                    <a:pt x="127003" y="219470"/>
                  </a:lnTo>
                  <a:lnTo>
                    <a:pt x="154491" y="170757"/>
                  </a:lnTo>
                  <a:lnTo>
                    <a:pt x="181398" y="128490"/>
                  </a:lnTo>
                  <a:lnTo>
                    <a:pt x="207715" y="92684"/>
                  </a:lnTo>
                  <a:lnTo>
                    <a:pt x="233430" y="63354"/>
                  </a:lnTo>
                  <a:lnTo>
                    <a:pt x="283016" y="24183"/>
                  </a:lnTo>
                  <a:lnTo>
                    <a:pt x="330073" y="11099"/>
                  </a:lnTo>
                  <a:lnTo>
                    <a:pt x="376606" y="11099"/>
                  </a:lnTo>
                  <a:lnTo>
                    <a:pt x="372522" y="8122"/>
                  </a:lnTo>
                  <a:lnTo>
                    <a:pt x="330073" y="0"/>
                  </a:lnTo>
                  <a:close/>
                </a:path>
                <a:path w="1226184" h="482600">
                  <a:moveTo>
                    <a:pt x="690761" y="212902"/>
                  </a:moveTo>
                  <a:lnTo>
                    <a:pt x="598690" y="212902"/>
                  </a:lnTo>
                  <a:lnTo>
                    <a:pt x="658407" y="215369"/>
                  </a:lnTo>
                  <a:lnTo>
                    <a:pt x="701697" y="229152"/>
                  </a:lnTo>
                  <a:lnTo>
                    <a:pt x="732450" y="251046"/>
                  </a:lnTo>
                  <a:lnTo>
                    <a:pt x="754556" y="277846"/>
                  </a:lnTo>
                  <a:lnTo>
                    <a:pt x="787993" y="332864"/>
                  </a:lnTo>
                  <a:lnTo>
                    <a:pt x="806945" y="355573"/>
                  </a:lnTo>
                  <a:lnTo>
                    <a:pt x="832059" y="371430"/>
                  </a:lnTo>
                  <a:lnTo>
                    <a:pt x="866635" y="377393"/>
                  </a:lnTo>
                  <a:lnTo>
                    <a:pt x="903488" y="369217"/>
                  </a:lnTo>
                  <a:lnTo>
                    <a:pt x="908158" y="366293"/>
                  </a:lnTo>
                  <a:lnTo>
                    <a:pt x="866635" y="366293"/>
                  </a:lnTo>
                  <a:lnTo>
                    <a:pt x="836157" y="361001"/>
                  </a:lnTo>
                  <a:lnTo>
                    <a:pt x="813863" y="346725"/>
                  </a:lnTo>
                  <a:lnTo>
                    <a:pt x="796680" y="325863"/>
                  </a:lnTo>
                  <a:lnTo>
                    <a:pt x="781532" y="300812"/>
                  </a:lnTo>
                  <a:lnTo>
                    <a:pt x="770700" y="282413"/>
                  </a:lnTo>
                  <a:lnTo>
                    <a:pt x="758261" y="263818"/>
                  </a:lnTo>
                  <a:lnTo>
                    <a:pt x="743301" y="246035"/>
                  </a:lnTo>
                  <a:lnTo>
                    <a:pt x="724903" y="230073"/>
                  </a:lnTo>
                  <a:lnTo>
                    <a:pt x="699632" y="215751"/>
                  </a:lnTo>
                  <a:lnTo>
                    <a:pt x="690761" y="212902"/>
                  </a:lnTo>
                  <a:close/>
                </a:path>
                <a:path w="1226184" h="482600">
                  <a:moveTo>
                    <a:pt x="1222057" y="57073"/>
                  </a:moveTo>
                  <a:lnTo>
                    <a:pt x="1179325" y="72157"/>
                  </a:lnTo>
                  <a:lnTo>
                    <a:pt x="1141423" y="98988"/>
                  </a:lnTo>
                  <a:lnTo>
                    <a:pt x="1105000" y="134887"/>
                  </a:lnTo>
                  <a:lnTo>
                    <a:pt x="1069719" y="176626"/>
                  </a:lnTo>
                  <a:lnTo>
                    <a:pt x="1001196" y="264787"/>
                  </a:lnTo>
                  <a:lnTo>
                    <a:pt x="967612" y="304412"/>
                  </a:lnTo>
                  <a:lnTo>
                    <a:pt x="934190" y="336664"/>
                  </a:lnTo>
                  <a:lnTo>
                    <a:pt x="900630" y="358354"/>
                  </a:lnTo>
                  <a:lnTo>
                    <a:pt x="866635" y="366293"/>
                  </a:lnTo>
                  <a:lnTo>
                    <a:pt x="908158" y="366293"/>
                  </a:lnTo>
                  <a:lnTo>
                    <a:pt x="939165" y="346879"/>
                  </a:lnTo>
                  <a:lnTo>
                    <a:pt x="974157" y="313665"/>
                  </a:lnTo>
                  <a:lnTo>
                    <a:pt x="1008956" y="272860"/>
                  </a:lnTo>
                  <a:lnTo>
                    <a:pt x="1077736" y="184394"/>
                  </a:lnTo>
                  <a:lnTo>
                    <a:pt x="1112072" y="143621"/>
                  </a:lnTo>
                  <a:lnTo>
                    <a:pt x="1147264" y="108604"/>
                  </a:lnTo>
                  <a:lnTo>
                    <a:pt x="1183512" y="82519"/>
                  </a:lnTo>
                  <a:lnTo>
                    <a:pt x="1221016" y="68541"/>
                  </a:lnTo>
                  <a:lnTo>
                    <a:pt x="1224038" y="68008"/>
                  </a:lnTo>
                  <a:lnTo>
                    <a:pt x="1226045" y="65125"/>
                  </a:lnTo>
                  <a:lnTo>
                    <a:pt x="1224953" y="59080"/>
                  </a:lnTo>
                  <a:lnTo>
                    <a:pt x="1222057" y="57073"/>
                  </a:lnTo>
                  <a:close/>
                </a:path>
                <a:path w="1226184" h="482600">
                  <a:moveTo>
                    <a:pt x="376606" y="11099"/>
                  </a:moveTo>
                  <a:lnTo>
                    <a:pt x="330073" y="11099"/>
                  </a:lnTo>
                  <a:lnTo>
                    <a:pt x="367823" y="18092"/>
                  </a:lnTo>
                  <a:lnTo>
                    <a:pt x="393827" y="36958"/>
                  </a:lnTo>
                  <a:lnTo>
                    <a:pt x="412343" y="64533"/>
                  </a:lnTo>
                  <a:lnTo>
                    <a:pt x="427634" y="97650"/>
                  </a:lnTo>
                  <a:lnTo>
                    <a:pt x="442734" y="130607"/>
                  </a:lnTo>
                  <a:lnTo>
                    <a:pt x="462092" y="161945"/>
                  </a:lnTo>
                  <a:lnTo>
                    <a:pt x="489246" y="188385"/>
                  </a:lnTo>
                  <a:lnTo>
                    <a:pt x="527736" y="206650"/>
                  </a:lnTo>
                  <a:lnTo>
                    <a:pt x="581101" y="213461"/>
                  </a:lnTo>
                  <a:lnTo>
                    <a:pt x="586727" y="213461"/>
                  </a:lnTo>
                  <a:lnTo>
                    <a:pt x="592594" y="213283"/>
                  </a:lnTo>
                  <a:lnTo>
                    <a:pt x="598690" y="212902"/>
                  </a:lnTo>
                  <a:lnTo>
                    <a:pt x="690761" y="212902"/>
                  </a:lnTo>
                  <a:lnTo>
                    <a:pt x="670209" y="206301"/>
                  </a:lnTo>
                  <a:lnTo>
                    <a:pt x="637519" y="201828"/>
                  </a:lnTo>
                  <a:lnTo>
                    <a:pt x="598017" y="201828"/>
                  </a:lnTo>
                  <a:lnTo>
                    <a:pt x="541398" y="198595"/>
                  </a:lnTo>
                  <a:lnTo>
                    <a:pt x="501095" y="182885"/>
                  </a:lnTo>
                  <a:lnTo>
                    <a:pt x="473080" y="157933"/>
                  </a:lnTo>
                  <a:lnTo>
                    <a:pt x="453326" y="126974"/>
                  </a:lnTo>
                  <a:lnTo>
                    <a:pt x="437807" y="93243"/>
                  </a:lnTo>
                  <a:lnTo>
                    <a:pt x="422068" y="59332"/>
                  </a:lnTo>
                  <a:lnTo>
                    <a:pt x="401747" y="29429"/>
                  </a:lnTo>
                  <a:lnTo>
                    <a:pt x="376606" y="11099"/>
                  </a:lnTo>
                  <a:close/>
                </a:path>
                <a:path w="1226184" h="482600">
                  <a:moveTo>
                    <a:pt x="636411" y="201676"/>
                  </a:moveTo>
                  <a:lnTo>
                    <a:pt x="598017" y="201828"/>
                  </a:lnTo>
                  <a:lnTo>
                    <a:pt x="637519" y="201828"/>
                  </a:lnTo>
                  <a:lnTo>
                    <a:pt x="636411" y="201676"/>
                  </a:lnTo>
                  <a:close/>
                </a:path>
              </a:pathLst>
            </a:custGeom>
            <a:solidFill>
              <a:srgbClr val="000000">
                <a:alpha val="2000"/>
              </a:srgbClr>
            </a:solidFill>
          </p:spPr>
          <p:txBody>
            <a:bodyPr wrap="square" lIns="0" tIns="0" rIns="0" bIns="0" rtlCol="0"/>
            <a:lstStyle/>
            <a:p>
              <a:endParaRPr/>
            </a:p>
          </p:txBody>
        </p:sp>
        <p:sp>
          <p:nvSpPr>
            <p:cNvPr id="41" name="object 19"/>
            <p:cNvSpPr/>
            <p:nvPr/>
          </p:nvSpPr>
          <p:spPr>
            <a:xfrm>
              <a:off x="7870164" y="3525786"/>
              <a:ext cx="37465" cy="37465"/>
            </a:xfrm>
            <a:custGeom>
              <a:avLst/>
              <a:gdLst/>
              <a:ahLst/>
              <a:cxnLst/>
              <a:rect l="l" t="t" r="r" b="b"/>
              <a:pathLst>
                <a:path w="37465" h="37464">
                  <a:moveTo>
                    <a:pt x="18503" y="0"/>
                  </a:moveTo>
                  <a:lnTo>
                    <a:pt x="11299" y="1453"/>
                  </a:lnTo>
                  <a:lnTo>
                    <a:pt x="5418" y="5418"/>
                  </a:lnTo>
                  <a:lnTo>
                    <a:pt x="1453" y="11299"/>
                  </a:lnTo>
                  <a:lnTo>
                    <a:pt x="0" y="18503"/>
                  </a:lnTo>
                  <a:lnTo>
                    <a:pt x="1453" y="25708"/>
                  </a:lnTo>
                  <a:lnTo>
                    <a:pt x="5418" y="31589"/>
                  </a:lnTo>
                  <a:lnTo>
                    <a:pt x="11299" y="35554"/>
                  </a:lnTo>
                  <a:lnTo>
                    <a:pt x="18503" y="37007"/>
                  </a:lnTo>
                  <a:lnTo>
                    <a:pt x="25708" y="35554"/>
                  </a:lnTo>
                  <a:lnTo>
                    <a:pt x="31589" y="31589"/>
                  </a:lnTo>
                  <a:lnTo>
                    <a:pt x="35554" y="25708"/>
                  </a:lnTo>
                  <a:lnTo>
                    <a:pt x="37007" y="18503"/>
                  </a:lnTo>
                  <a:lnTo>
                    <a:pt x="35554" y="11299"/>
                  </a:lnTo>
                  <a:lnTo>
                    <a:pt x="31589" y="5418"/>
                  </a:lnTo>
                  <a:lnTo>
                    <a:pt x="25708" y="1453"/>
                  </a:lnTo>
                  <a:lnTo>
                    <a:pt x="18503" y="0"/>
                  </a:lnTo>
                  <a:close/>
                </a:path>
              </a:pathLst>
            </a:custGeom>
            <a:solidFill>
              <a:srgbClr val="FFFFFF"/>
            </a:solidFill>
          </p:spPr>
          <p:txBody>
            <a:bodyPr wrap="square" lIns="0" tIns="0" rIns="0" bIns="0" rtlCol="0"/>
            <a:lstStyle/>
            <a:p>
              <a:endParaRPr/>
            </a:p>
          </p:txBody>
        </p:sp>
        <p:sp>
          <p:nvSpPr>
            <p:cNvPr id="42" name="object 20"/>
            <p:cNvSpPr/>
            <p:nvPr/>
          </p:nvSpPr>
          <p:spPr>
            <a:xfrm>
              <a:off x="7866474" y="3522096"/>
              <a:ext cx="44450" cy="44450"/>
            </a:xfrm>
            <a:custGeom>
              <a:avLst/>
              <a:gdLst/>
              <a:ahLst/>
              <a:cxnLst/>
              <a:rect l="l" t="t" r="r" b="b"/>
              <a:pathLst>
                <a:path w="44450" h="44450">
                  <a:moveTo>
                    <a:pt x="22199" y="0"/>
                  </a:moveTo>
                  <a:lnTo>
                    <a:pt x="13565" y="1747"/>
                  </a:lnTo>
                  <a:lnTo>
                    <a:pt x="6508" y="6508"/>
                  </a:lnTo>
                  <a:lnTo>
                    <a:pt x="1747" y="13565"/>
                  </a:lnTo>
                  <a:lnTo>
                    <a:pt x="0" y="22199"/>
                  </a:lnTo>
                  <a:lnTo>
                    <a:pt x="1747" y="30833"/>
                  </a:lnTo>
                  <a:lnTo>
                    <a:pt x="6508" y="37890"/>
                  </a:lnTo>
                  <a:lnTo>
                    <a:pt x="13565" y="42652"/>
                  </a:lnTo>
                  <a:lnTo>
                    <a:pt x="22199" y="44399"/>
                  </a:lnTo>
                  <a:lnTo>
                    <a:pt x="30840" y="42652"/>
                  </a:lnTo>
                  <a:lnTo>
                    <a:pt x="37901" y="37890"/>
                  </a:lnTo>
                  <a:lnTo>
                    <a:pt x="38497" y="37007"/>
                  </a:lnTo>
                  <a:lnTo>
                    <a:pt x="14033" y="37007"/>
                  </a:lnTo>
                  <a:lnTo>
                    <a:pt x="7404" y="30365"/>
                  </a:lnTo>
                  <a:lnTo>
                    <a:pt x="7404" y="14033"/>
                  </a:lnTo>
                  <a:lnTo>
                    <a:pt x="14033" y="7404"/>
                  </a:lnTo>
                  <a:lnTo>
                    <a:pt x="38505" y="7404"/>
                  </a:lnTo>
                  <a:lnTo>
                    <a:pt x="37901" y="6508"/>
                  </a:lnTo>
                  <a:lnTo>
                    <a:pt x="30840" y="1747"/>
                  </a:lnTo>
                  <a:lnTo>
                    <a:pt x="22199" y="0"/>
                  </a:lnTo>
                  <a:close/>
                </a:path>
                <a:path w="44450" h="44450">
                  <a:moveTo>
                    <a:pt x="38505" y="7404"/>
                  </a:moveTo>
                  <a:lnTo>
                    <a:pt x="30365" y="7404"/>
                  </a:lnTo>
                  <a:lnTo>
                    <a:pt x="37007" y="14033"/>
                  </a:lnTo>
                  <a:lnTo>
                    <a:pt x="37007" y="30365"/>
                  </a:lnTo>
                  <a:lnTo>
                    <a:pt x="30365" y="37007"/>
                  </a:lnTo>
                  <a:lnTo>
                    <a:pt x="38497" y="37007"/>
                  </a:lnTo>
                  <a:lnTo>
                    <a:pt x="42664" y="30833"/>
                  </a:lnTo>
                  <a:lnTo>
                    <a:pt x="44411" y="22199"/>
                  </a:lnTo>
                  <a:lnTo>
                    <a:pt x="42664" y="13565"/>
                  </a:lnTo>
                  <a:lnTo>
                    <a:pt x="38505" y="7404"/>
                  </a:lnTo>
                  <a:close/>
                </a:path>
              </a:pathLst>
            </a:custGeom>
            <a:solidFill>
              <a:srgbClr val="F56CBE"/>
            </a:solidFill>
          </p:spPr>
          <p:txBody>
            <a:bodyPr wrap="square" lIns="0" tIns="0" rIns="0" bIns="0" rtlCol="0"/>
            <a:lstStyle/>
            <a:p>
              <a:endParaRPr/>
            </a:p>
          </p:txBody>
        </p:sp>
        <p:sp>
          <p:nvSpPr>
            <p:cNvPr id="43" name="object 21"/>
            <p:cNvSpPr/>
            <p:nvPr/>
          </p:nvSpPr>
          <p:spPr>
            <a:xfrm>
              <a:off x="7694409" y="3248075"/>
              <a:ext cx="444051" cy="249770"/>
            </a:xfrm>
            <a:prstGeom prst="rect">
              <a:avLst/>
            </a:prstGeom>
            <a:blipFill>
              <a:blip r:embed="rId4" cstate="print"/>
              <a:stretch>
                <a:fillRect/>
              </a:stretch>
            </a:blipFill>
          </p:spPr>
          <p:txBody>
            <a:bodyPr wrap="square" lIns="0" tIns="0" rIns="0" bIns="0" rtlCol="0"/>
            <a:lstStyle/>
            <a:p>
              <a:endParaRPr/>
            </a:p>
          </p:txBody>
        </p:sp>
        <p:sp>
          <p:nvSpPr>
            <p:cNvPr id="44" name="object 22"/>
            <p:cNvSpPr/>
            <p:nvPr/>
          </p:nvSpPr>
          <p:spPr>
            <a:xfrm>
              <a:off x="7731417" y="3285070"/>
              <a:ext cx="370205" cy="174625"/>
            </a:xfrm>
            <a:custGeom>
              <a:avLst/>
              <a:gdLst/>
              <a:ahLst/>
              <a:cxnLst/>
              <a:rect l="l" t="t" r="r" b="b"/>
              <a:pathLst>
                <a:path w="370204" h="174625">
                  <a:moveTo>
                    <a:pt x="211175" y="148031"/>
                  </a:moveTo>
                  <a:lnTo>
                    <a:pt x="158838" y="148031"/>
                  </a:lnTo>
                  <a:lnTo>
                    <a:pt x="185013" y="174193"/>
                  </a:lnTo>
                  <a:lnTo>
                    <a:pt x="211175" y="148031"/>
                  </a:lnTo>
                  <a:close/>
                </a:path>
                <a:path w="370204" h="174625">
                  <a:moveTo>
                    <a:pt x="365074" y="0"/>
                  </a:moveTo>
                  <a:lnTo>
                    <a:pt x="4965" y="0"/>
                  </a:lnTo>
                  <a:lnTo>
                    <a:pt x="0" y="4978"/>
                  </a:lnTo>
                  <a:lnTo>
                    <a:pt x="0" y="143052"/>
                  </a:lnTo>
                  <a:lnTo>
                    <a:pt x="4965" y="148031"/>
                  </a:lnTo>
                  <a:lnTo>
                    <a:pt x="365074" y="148031"/>
                  </a:lnTo>
                  <a:lnTo>
                    <a:pt x="370039" y="143052"/>
                  </a:lnTo>
                  <a:lnTo>
                    <a:pt x="370039" y="4978"/>
                  </a:lnTo>
                  <a:lnTo>
                    <a:pt x="365074" y="0"/>
                  </a:lnTo>
                  <a:close/>
                </a:path>
              </a:pathLst>
            </a:custGeom>
            <a:solidFill>
              <a:srgbClr val="FFFFFF"/>
            </a:solidFill>
          </p:spPr>
          <p:txBody>
            <a:bodyPr wrap="square" lIns="0" tIns="0" rIns="0" bIns="0" rtlCol="0"/>
            <a:lstStyle/>
            <a:p>
              <a:endParaRPr/>
            </a:p>
          </p:txBody>
        </p:sp>
        <p:sp>
          <p:nvSpPr>
            <p:cNvPr id="45" name="object 23"/>
            <p:cNvSpPr/>
            <p:nvPr/>
          </p:nvSpPr>
          <p:spPr>
            <a:xfrm>
              <a:off x="7762735" y="3337469"/>
              <a:ext cx="158750" cy="44450"/>
            </a:xfrm>
            <a:custGeom>
              <a:avLst/>
              <a:gdLst/>
              <a:ahLst/>
              <a:cxnLst/>
              <a:rect l="l" t="t" r="r" b="b"/>
              <a:pathLst>
                <a:path w="158750" h="44450">
                  <a:moveTo>
                    <a:pt x="156552" y="33096"/>
                  </a:moveTo>
                  <a:lnTo>
                    <a:pt x="152704" y="33096"/>
                  </a:lnTo>
                  <a:lnTo>
                    <a:pt x="151015" y="34493"/>
                  </a:lnTo>
                  <a:lnTo>
                    <a:pt x="151015" y="38874"/>
                  </a:lnTo>
                  <a:lnTo>
                    <a:pt x="152704" y="40309"/>
                  </a:lnTo>
                  <a:lnTo>
                    <a:pt x="156552" y="40309"/>
                  </a:lnTo>
                  <a:lnTo>
                    <a:pt x="158280" y="38874"/>
                  </a:lnTo>
                  <a:lnTo>
                    <a:pt x="158280" y="34493"/>
                  </a:lnTo>
                  <a:lnTo>
                    <a:pt x="156552" y="33096"/>
                  </a:lnTo>
                  <a:close/>
                </a:path>
                <a:path w="158750" h="44450">
                  <a:moveTo>
                    <a:pt x="156552" y="9524"/>
                  </a:moveTo>
                  <a:lnTo>
                    <a:pt x="152704" y="9524"/>
                  </a:lnTo>
                  <a:lnTo>
                    <a:pt x="151015" y="10972"/>
                  </a:lnTo>
                  <a:lnTo>
                    <a:pt x="151015" y="15341"/>
                  </a:lnTo>
                  <a:lnTo>
                    <a:pt x="152704" y="16738"/>
                  </a:lnTo>
                  <a:lnTo>
                    <a:pt x="156552" y="16738"/>
                  </a:lnTo>
                  <a:lnTo>
                    <a:pt x="158280" y="15341"/>
                  </a:lnTo>
                  <a:lnTo>
                    <a:pt x="158280" y="10972"/>
                  </a:lnTo>
                  <a:lnTo>
                    <a:pt x="156552" y="9524"/>
                  </a:lnTo>
                  <a:close/>
                </a:path>
                <a:path w="158750" h="44450">
                  <a:moveTo>
                    <a:pt x="140233" y="39776"/>
                  </a:moveTo>
                  <a:lnTo>
                    <a:pt x="96888" y="39776"/>
                  </a:lnTo>
                  <a:lnTo>
                    <a:pt x="96888" y="42570"/>
                  </a:lnTo>
                  <a:lnTo>
                    <a:pt x="140233" y="42570"/>
                  </a:lnTo>
                  <a:lnTo>
                    <a:pt x="140233" y="39776"/>
                  </a:lnTo>
                  <a:close/>
                </a:path>
                <a:path w="158750" h="44450">
                  <a:moveTo>
                    <a:pt x="120180" y="37033"/>
                  </a:moveTo>
                  <a:lnTo>
                    <a:pt x="116712" y="37033"/>
                  </a:lnTo>
                  <a:lnTo>
                    <a:pt x="116712" y="39776"/>
                  </a:lnTo>
                  <a:lnTo>
                    <a:pt x="120180" y="39776"/>
                  </a:lnTo>
                  <a:lnTo>
                    <a:pt x="120180" y="37033"/>
                  </a:lnTo>
                  <a:close/>
                </a:path>
                <a:path w="158750" h="44450">
                  <a:moveTo>
                    <a:pt x="136143" y="34493"/>
                  </a:moveTo>
                  <a:lnTo>
                    <a:pt x="100837" y="34493"/>
                  </a:lnTo>
                  <a:lnTo>
                    <a:pt x="100837" y="37033"/>
                  </a:lnTo>
                  <a:lnTo>
                    <a:pt x="136143" y="37033"/>
                  </a:lnTo>
                  <a:lnTo>
                    <a:pt x="136143" y="34493"/>
                  </a:lnTo>
                  <a:close/>
                </a:path>
                <a:path w="158750" h="44450">
                  <a:moveTo>
                    <a:pt x="120180" y="31889"/>
                  </a:moveTo>
                  <a:lnTo>
                    <a:pt x="116712" y="31889"/>
                  </a:lnTo>
                  <a:lnTo>
                    <a:pt x="116712" y="34493"/>
                  </a:lnTo>
                  <a:lnTo>
                    <a:pt x="120180" y="34493"/>
                  </a:lnTo>
                  <a:lnTo>
                    <a:pt x="120180" y="31889"/>
                  </a:lnTo>
                  <a:close/>
                </a:path>
                <a:path w="158750" h="44450">
                  <a:moveTo>
                    <a:pt x="135242" y="19913"/>
                  </a:moveTo>
                  <a:lnTo>
                    <a:pt x="102285" y="19913"/>
                  </a:lnTo>
                  <a:lnTo>
                    <a:pt x="102285" y="31889"/>
                  </a:lnTo>
                  <a:lnTo>
                    <a:pt x="135242" y="31889"/>
                  </a:lnTo>
                  <a:lnTo>
                    <a:pt x="135242" y="29692"/>
                  </a:lnTo>
                  <a:lnTo>
                    <a:pt x="105600" y="29692"/>
                  </a:lnTo>
                  <a:lnTo>
                    <a:pt x="105600" y="26847"/>
                  </a:lnTo>
                  <a:lnTo>
                    <a:pt x="135242" y="26847"/>
                  </a:lnTo>
                  <a:lnTo>
                    <a:pt x="135242" y="24930"/>
                  </a:lnTo>
                  <a:lnTo>
                    <a:pt x="120180" y="24930"/>
                  </a:lnTo>
                  <a:lnTo>
                    <a:pt x="105600" y="24917"/>
                  </a:lnTo>
                  <a:lnTo>
                    <a:pt x="105600" y="22123"/>
                  </a:lnTo>
                  <a:lnTo>
                    <a:pt x="135242" y="22123"/>
                  </a:lnTo>
                  <a:lnTo>
                    <a:pt x="135242" y="19913"/>
                  </a:lnTo>
                  <a:close/>
                </a:path>
                <a:path w="158750" h="44450">
                  <a:moveTo>
                    <a:pt x="120180" y="26847"/>
                  </a:moveTo>
                  <a:lnTo>
                    <a:pt x="116712" y="26847"/>
                  </a:lnTo>
                  <a:lnTo>
                    <a:pt x="116712" y="29692"/>
                  </a:lnTo>
                  <a:lnTo>
                    <a:pt x="120180" y="29692"/>
                  </a:lnTo>
                  <a:lnTo>
                    <a:pt x="120180" y="26847"/>
                  </a:lnTo>
                  <a:close/>
                </a:path>
                <a:path w="158750" h="44450">
                  <a:moveTo>
                    <a:pt x="135242" y="26847"/>
                  </a:moveTo>
                  <a:lnTo>
                    <a:pt x="131711" y="26847"/>
                  </a:lnTo>
                  <a:lnTo>
                    <a:pt x="131711" y="29692"/>
                  </a:lnTo>
                  <a:lnTo>
                    <a:pt x="135242" y="29692"/>
                  </a:lnTo>
                  <a:lnTo>
                    <a:pt x="135242" y="26847"/>
                  </a:lnTo>
                  <a:close/>
                </a:path>
                <a:path w="158750" h="44450">
                  <a:moveTo>
                    <a:pt x="135242" y="22136"/>
                  </a:moveTo>
                  <a:lnTo>
                    <a:pt x="131711" y="22136"/>
                  </a:lnTo>
                  <a:lnTo>
                    <a:pt x="131711" y="24930"/>
                  </a:lnTo>
                  <a:lnTo>
                    <a:pt x="135242" y="24930"/>
                  </a:lnTo>
                  <a:lnTo>
                    <a:pt x="135242" y="22136"/>
                  </a:lnTo>
                  <a:close/>
                </a:path>
                <a:path w="158750" h="44450">
                  <a:moveTo>
                    <a:pt x="135242" y="22123"/>
                  </a:moveTo>
                  <a:lnTo>
                    <a:pt x="116712" y="22123"/>
                  </a:lnTo>
                  <a:lnTo>
                    <a:pt x="116712" y="24917"/>
                  </a:lnTo>
                  <a:lnTo>
                    <a:pt x="120180" y="24917"/>
                  </a:lnTo>
                  <a:lnTo>
                    <a:pt x="120180" y="22136"/>
                  </a:lnTo>
                  <a:lnTo>
                    <a:pt x="135242" y="22136"/>
                  </a:lnTo>
                  <a:close/>
                </a:path>
                <a:path w="158750" h="44450">
                  <a:moveTo>
                    <a:pt x="133883" y="1447"/>
                  </a:moveTo>
                  <a:lnTo>
                    <a:pt x="103136" y="1447"/>
                  </a:lnTo>
                  <a:lnTo>
                    <a:pt x="103136" y="13131"/>
                  </a:lnTo>
                  <a:lnTo>
                    <a:pt x="133883" y="13131"/>
                  </a:lnTo>
                  <a:lnTo>
                    <a:pt x="133883" y="10972"/>
                  </a:lnTo>
                  <a:lnTo>
                    <a:pt x="106565" y="10972"/>
                  </a:lnTo>
                  <a:lnTo>
                    <a:pt x="106565" y="8229"/>
                  </a:lnTo>
                  <a:lnTo>
                    <a:pt x="133883" y="8229"/>
                  </a:lnTo>
                  <a:lnTo>
                    <a:pt x="133883" y="6311"/>
                  </a:lnTo>
                  <a:lnTo>
                    <a:pt x="106565" y="6311"/>
                  </a:lnTo>
                  <a:lnTo>
                    <a:pt x="106565" y="3606"/>
                  </a:lnTo>
                  <a:lnTo>
                    <a:pt x="133883" y="3606"/>
                  </a:lnTo>
                  <a:lnTo>
                    <a:pt x="133883" y="1447"/>
                  </a:lnTo>
                  <a:close/>
                </a:path>
                <a:path w="158750" h="44450">
                  <a:moveTo>
                    <a:pt x="133883" y="8229"/>
                  </a:moveTo>
                  <a:lnTo>
                    <a:pt x="130327" y="8229"/>
                  </a:lnTo>
                  <a:lnTo>
                    <a:pt x="130327" y="10972"/>
                  </a:lnTo>
                  <a:lnTo>
                    <a:pt x="133883" y="10972"/>
                  </a:lnTo>
                  <a:lnTo>
                    <a:pt x="133883" y="8229"/>
                  </a:lnTo>
                  <a:close/>
                </a:path>
                <a:path w="158750" h="44450">
                  <a:moveTo>
                    <a:pt x="133883" y="3606"/>
                  </a:moveTo>
                  <a:lnTo>
                    <a:pt x="130327" y="3606"/>
                  </a:lnTo>
                  <a:lnTo>
                    <a:pt x="130327" y="6311"/>
                  </a:lnTo>
                  <a:lnTo>
                    <a:pt x="133883" y="6311"/>
                  </a:lnTo>
                  <a:lnTo>
                    <a:pt x="133883" y="3606"/>
                  </a:lnTo>
                  <a:close/>
                </a:path>
                <a:path w="158750" h="44450">
                  <a:moveTo>
                    <a:pt x="139801" y="15011"/>
                  </a:moveTo>
                  <a:lnTo>
                    <a:pt x="97142" y="15011"/>
                  </a:lnTo>
                  <a:lnTo>
                    <a:pt x="97142" y="17754"/>
                  </a:lnTo>
                  <a:lnTo>
                    <a:pt x="139801" y="17754"/>
                  </a:lnTo>
                  <a:lnTo>
                    <a:pt x="139801" y="15011"/>
                  </a:lnTo>
                  <a:close/>
                </a:path>
                <a:path w="158750" h="44450">
                  <a:moveTo>
                    <a:pt x="61582" y="39928"/>
                  </a:moveTo>
                  <a:lnTo>
                    <a:pt x="62166" y="40982"/>
                  </a:lnTo>
                  <a:lnTo>
                    <a:pt x="62788" y="42773"/>
                  </a:lnTo>
                  <a:lnTo>
                    <a:pt x="62928" y="43827"/>
                  </a:lnTo>
                  <a:lnTo>
                    <a:pt x="66598" y="43827"/>
                  </a:lnTo>
                  <a:lnTo>
                    <a:pt x="68986" y="43726"/>
                  </a:lnTo>
                  <a:lnTo>
                    <a:pt x="71831" y="42430"/>
                  </a:lnTo>
                  <a:lnTo>
                    <a:pt x="72415" y="41274"/>
                  </a:lnTo>
                  <a:lnTo>
                    <a:pt x="72415" y="40030"/>
                  </a:lnTo>
                  <a:lnTo>
                    <a:pt x="64325" y="40030"/>
                  </a:lnTo>
                  <a:lnTo>
                    <a:pt x="61582" y="39928"/>
                  </a:lnTo>
                  <a:close/>
                </a:path>
                <a:path w="158750" h="44450">
                  <a:moveTo>
                    <a:pt x="72415" y="0"/>
                  </a:moveTo>
                  <a:lnTo>
                    <a:pt x="68656" y="0"/>
                  </a:lnTo>
                  <a:lnTo>
                    <a:pt x="68656" y="39738"/>
                  </a:lnTo>
                  <a:lnTo>
                    <a:pt x="68364" y="39979"/>
                  </a:lnTo>
                  <a:lnTo>
                    <a:pt x="67551" y="40030"/>
                  </a:lnTo>
                  <a:lnTo>
                    <a:pt x="72415" y="40030"/>
                  </a:lnTo>
                  <a:lnTo>
                    <a:pt x="72415" y="18618"/>
                  </a:lnTo>
                  <a:lnTo>
                    <a:pt x="75820" y="18618"/>
                  </a:lnTo>
                  <a:lnTo>
                    <a:pt x="74764" y="16840"/>
                  </a:lnTo>
                  <a:lnTo>
                    <a:pt x="73469" y="14198"/>
                  </a:lnTo>
                  <a:lnTo>
                    <a:pt x="72415" y="11544"/>
                  </a:lnTo>
                  <a:lnTo>
                    <a:pt x="72415" y="0"/>
                  </a:lnTo>
                  <a:close/>
                </a:path>
                <a:path w="158750" h="44450">
                  <a:moveTo>
                    <a:pt x="63703" y="11976"/>
                  </a:moveTo>
                  <a:lnTo>
                    <a:pt x="62979" y="12115"/>
                  </a:lnTo>
                  <a:lnTo>
                    <a:pt x="49987" y="12115"/>
                  </a:lnTo>
                  <a:lnTo>
                    <a:pt x="49987" y="15684"/>
                  </a:lnTo>
                  <a:lnTo>
                    <a:pt x="61734" y="15684"/>
                  </a:lnTo>
                  <a:lnTo>
                    <a:pt x="59423" y="25158"/>
                  </a:lnTo>
                  <a:lnTo>
                    <a:pt x="54559" y="32372"/>
                  </a:lnTo>
                  <a:lnTo>
                    <a:pt x="48450" y="36372"/>
                  </a:lnTo>
                  <a:lnTo>
                    <a:pt x="49314" y="36906"/>
                  </a:lnTo>
                  <a:lnTo>
                    <a:pt x="50749" y="38290"/>
                  </a:lnTo>
                  <a:lnTo>
                    <a:pt x="51282" y="39065"/>
                  </a:lnTo>
                  <a:lnTo>
                    <a:pt x="56125" y="34725"/>
                  </a:lnTo>
                  <a:lnTo>
                    <a:pt x="60329" y="28882"/>
                  </a:lnTo>
                  <a:lnTo>
                    <a:pt x="63693" y="21588"/>
                  </a:lnTo>
                  <a:lnTo>
                    <a:pt x="66014" y="12890"/>
                  </a:lnTo>
                  <a:lnTo>
                    <a:pt x="63703" y="11976"/>
                  </a:lnTo>
                  <a:close/>
                </a:path>
                <a:path w="158750" h="44450">
                  <a:moveTo>
                    <a:pt x="75820" y="18618"/>
                  </a:moveTo>
                  <a:lnTo>
                    <a:pt x="72415" y="18618"/>
                  </a:lnTo>
                  <a:lnTo>
                    <a:pt x="76027" y="24873"/>
                  </a:lnTo>
                  <a:lnTo>
                    <a:pt x="80273" y="30487"/>
                  </a:lnTo>
                  <a:lnTo>
                    <a:pt x="85095" y="35218"/>
                  </a:lnTo>
                  <a:lnTo>
                    <a:pt x="90436" y="38823"/>
                  </a:lnTo>
                  <a:lnTo>
                    <a:pt x="91071" y="37769"/>
                  </a:lnTo>
                  <a:lnTo>
                    <a:pt x="92278" y="36321"/>
                  </a:lnTo>
                  <a:lnTo>
                    <a:pt x="93090" y="35598"/>
                  </a:lnTo>
                  <a:lnTo>
                    <a:pt x="87312" y="32905"/>
                  </a:lnTo>
                  <a:lnTo>
                    <a:pt x="82118" y="27901"/>
                  </a:lnTo>
                  <a:lnTo>
                    <a:pt x="78041" y="21983"/>
                  </a:lnTo>
                  <a:lnTo>
                    <a:pt x="81166" y="19342"/>
                  </a:lnTo>
                  <a:lnTo>
                    <a:pt x="76250" y="19342"/>
                  </a:lnTo>
                  <a:lnTo>
                    <a:pt x="75820" y="18618"/>
                  </a:lnTo>
                  <a:close/>
                </a:path>
                <a:path w="158750" h="44450">
                  <a:moveTo>
                    <a:pt x="85547" y="8851"/>
                  </a:moveTo>
                  <a:lnTo>
                    <a:pt x="83235" y="12115"/>
                  </a:lnTo>
                  <a:lnTo>
                    <a:pt x="79476" y="16344"/>
                  </a:lnTo>
                  <a:lnTo>
                    <a:pt x="76250" y="19342"/>
                  </a:lnTo>
                  <a:lnTo>
                    <a:pt x="81166" y="19342"/>
                  </a:lnTo>
                  <a:lnTo>
                    <a:pt x="81406" y="19138"/>
                  </a:lnTo>
                  <a:lnTo>
                    <a:pt x="85597" y="14808"/>
                  </a:lnTo>
                  <a:lnTo>
                    <a:pt x="88772" y="11150"/>
                  </a:lnTo>
                  <a:lnTo>
                    <a:pt x="85547" y="8851"/>
                  </a:lnTo>
                  <a:close/>
                </a:path>
                <a:path w="158750" h="44450">
                  <a:moveTo>
                    <a:pt x="40805" y="3263"/>
                  </a:moveTo>
                  <a:lnTo>
                    <a:pt x="5778" y="3263"/>
                  </a:lnTo>
                  <a:lnTo>
                    <a:pt x="5672" y="29146"/>
                  </a:lnTo>
                  <a:lnTo>
                    <a:pt x="5295" y="35750"/>
                  </a:lnTo>
                  <a:lnTo>
                    <a:pt x="0" y="41719"/>
                  </a:lnTo>
                  <a:lnTo>
                    <a:pt x="774" y="42138"/>
                  </a:lnTo>
                  <a:lnTo>
                    <a:pt x="2222" y="43332"/>
                  </a:lnTo>
                  <a:lnTo>
                    <a:pt x="2743" y="44068"/>
                  </a:lnTo>
                  <a:lnTo>
                    <a:pt x="6400" y="39979"/>
                  </a:lnTo>
                  <a:lnTo>
                    <a:pt x="8039" y="34493"/>
                  </a:lnTo>
                  <a:lnTo>
                    <a:pt x="8762" y="29146"/>
                  </a:lnTo>
                  <a:lnTo>
                    <a:pt x="40805" y="29146"/>
                  </a:lnTo>
                  <a:lnTo>
                    <a:pt x="40805" y="25742"/>
                  </a:lnTo>
                  <a:lnTo>
                    <a:pt x="9093" y="25742"/>
                  </a:lnTo>
                  <a:lnTo>
                    <a:pt x="9245" y="23952"/>
                  </a:lnTo>
                  <a:lnTo>
                    <a:pt x="9296" y="17754"/>
                  </a:lnTo>
                  <a:lnTo>
                    <a:pt x="40805" y="17754"/>
                  </a:lnTo>
                  <a:lnTo>
                    <a:pt x="40805" y="14376"/>
                  </a:lnTo>
                  <a:lnTo>
                    <a:pt x="9296" y="14376"/>
                  </a:lnTo>
                  <a:lnTo>
                    <a:pt x="9296" y="6692"/>
                  </a:lnTo>
                  <a:lnTo>
                    <a:pt x="40805" y="6692"/>
                  </a:lnTo>
                  <a:lnTo>
                    <a:pt x="40805" y="3263"/>
                  </a:lnTo>
                  <a:close/>
                </a:path>
                <a:path w="158750" h="44450">
                  <a:moveTo>
                    <a:pt x="28498" y="40081"/>
                  </a:moveTo>
                  <a:lnTo>
                    <a:pt x="28968" y="41033"/>
                  </a:lnTo>
                  <a:lnTo>
                    <a:pt x="29552" y="42570"/>
                  </a:lnTo>
                  <a:lnTo>
                    <a:pt x="29692" y="43535"/>
                  </a:lnTo>
                  <a:lnTo>
                    <a:pt x="34213" y="43586"/>
                  </a:lnTo>
                  <a:lnTo>
                    <a:pt x="36995" y="43535"/>
                  </a:lnTo>
                  <a:lnTo>
                    <a:pt x="38633" y="42951"/>
                  </a:lnTo>
                  <a:lnTo>
                    <a:pt x="40170" y="42329"/>
                  </a:lnTo>
                  <a:lnTo>
                    <a:pt x="40805" y="41274"/>
                  </a:lnTo>
                  <a:lnTo>
                    <a:pt x="40805" y="40208"/>
                  </a:lnTo>
                  <a:lnTo>
                    <a:pt x="31851" y="40208"/>
                  </a:lnTo>
                  <a:lnTo>
                    <a:pt x="28498" y="40081"/>
                  </a:lnTo>
                  <a:close/>
                </a:path>
                <a:path w="158750" h="44450">
                  <a:moveTo>
                    <a:pt x="24345" y="29146"/>
                  </a:moveTo>
                  <a:lnTo>
                    <a:pt x="20789" y="29146"/>
                  </a:lnTo>
                  <a:lnTo>
                    <a:pt x="20789" y="43332"/>
                  </a:lnTo>
                  <a:lnTo>
                    <a:pt x="24345" y="43332"/>
                  </a:lnTo>
                  <a:lnTo>
                    <a:pt x="24345" y="29146"/>
                  </a:lnTo>
                  <a:close/>
                </a:path>
                <a:path w="158750" h="44450">
                  <a:moveTo>
                    <a:pt x="40805" y="29146"/>
                  </a:moveTo>
                  <a:lnTo>
                    <a:pt x="37287" y="29146"/>
                  </a:lnTo>
                  <a:lnTo>
                    <a:pt x="37287" y="39827"/>
                  </a:lnTo>
                  <a:lnTo>
                    <a:pt x="36956" y="40131"/>
                  </a:lnTo>
                  <a:lnTo>
                    <a:pt x="31851" y="40208"/>
                  </a:lnTo>
                  <a:lnTo>
                    <a:pt x="40805" y="40208"/>
                  </a:lnTo>
                  <a:lnTo>
                    <a:pt x="40805" y="29146"/>
                  </a:lnTo>
                  <a:close/>
                </a:path>
                <a:path w="158750" h="44450">
                  <a:moveTo>
                    <a:pt x="24345" y="17754"/>
                  </a:moveTo>
                  <a:lnTo>
                    <a:pt x="20789" y="17754"/>
                  </a:lnTo>
                  <a:lnTo>
                    <a:pt x="20789" y="25742"/>
                  </a:lnTo>
                  <a:lnTo>
                    <a:pt x="24345" y="25742"/>
                  </a:lnTo>
                  <a:lnTo>
                    <a:pt x="24345" y="17754"/>
                  </a:lnTo>
                  <a:close/>
                </a:path>
                <a:path w="158750" h="44450">
                  <a:moveTo>
                    <a:pt x="40805" y="17754"/>
                  </a:moveTo>
                  <a:lnTo>
                    <a:pt x="37287" y="17754"/>
                  </a:lnTo>
                  <a:lnTo>
                    <a:pt x="37287" y="25742"/>
                  </a:lnTo>
                  <a:lnTo>
                    <a:pt x="40805" y="25742"/>
                  </a:lnTo>
                  <a:lnTo>
                    <a:pt x="40805" y="17754"/>
                  </a:lnTo>
                  <a:close/>
                </a:path>
                <a:path w="158750" h="44450">
                  <a:moveTo>
                    <a:pt x="24345" y="6692"/>
                  </a:moveTo>
                  <a:lnTo>
                    <a:pt x="20789" y="6692"/>
                  </a:lnTo>
                  <a:lnTo>
                    <a:pt x="20789" y="14376"/>
                  </a:lnTo>
                  <a:lnTo>
                    <a:pt x="24345" y="14376"/>
                  </a:lnTo>
                  <a:lnTo>
                    <a:pt x="24345" y="6692"/>
                  </a:lnTo>
                  <a:close/>
                </a:path>
                <a:path w="158750" h="44450">
                  <a:moveTo>
                    <a:pt x="40805" y="6692"/>
                  </a:moveTo>
                  <a:lnTo>
                    <a:pt x="37287" y="6692"/>
                  </a:lnTo>
                  <a:lnTo>
                    <a:pt x="37287" y="14376"/>
                  </a:lnTo>
                  <a:lnTo>
                    <a:pt x="40805" y="14376"/>
                  </a:lnTo>
                  <a:lnTo>
                    <a:pt x="40805" y="6692"/>
                  </a:lnTo>
                  <a:close/>
                </a:path>
              </a:pathLst>
            </a:custGeom>
            <a:solidFill>
              <a:srgbClr val="313331"/>
            </a:solidFill>
          </p:spPr>
          <p:txBody>
            <a:bodyPr wrap="square" lIns="0" tIns="0" rIns="0" bIns="0" rtlCol="0"/>
            <a:lstStyle/>
            <a:p>
              <a:endParaRPr/>
            </a:p>
          </p:txBody>
        </p:sp>
        <p:sp>
          <p:nvSpPr>
            <p:cNvPr id="46" name="object 24"/>
            <p:cNvSpPr/>
            <p:nvPr/>
          </p:nvSpPr>
          <p:spPr>
            <a:xfrm>
              <a:off x="8245779" y="5001450"/>
              <a:ext cx="129514" cy="129514"/>
            </a:xfrm>
            <a:prstGeom prst="rect">
              <a:avLst/>
            </a:prstGeom>
            <a:blipFill>
              <a:blip r:embed="rId5" cstate="print"/>
              <a:stretch>
                <a:fillRect/>
              </a:stretch>
            </a:blipFill>
          </p:spPr>
          <p:txBody>
            <a:bodyPr wrap="square" lIns="0" tIns="0" rIns="0" bIns="0" rtlCol="0"/>
            <a:lstStyle/>
            <a:p>
              <a:endParaRPr/>
            </a:p>
          </p:txBody>
        </p:sp>
        <p:sp>
          <p:nvSpPr>
            <p:cNvPr id="47" name="object 25"/>
            <p:cNvSpPr/>
            <p:nvPr/>
          </p:nvSpPr>
          <p:spPr>
            <a:xfrm>
              <a:off x="8273783" y="5017198"/>
              <a:ext cx="73507" cy="96532"/>
            </a:xfrm>
            <a:prstGeom prst="rect">
              <a:avLst/>
            </a:prstGeom>
            <a:blipFill>
              <a:blip r:embed="rId6" cstate="print"/>
              <a:stretch>
                <a:fillRect/>
              </a:stretch>
            </a:blipFill>
          </p:spPr>
          <p:txBody>
            <a:bodyPr wrap="square" lIns="0" tIns="0" rIns="0" bIns="0" rtlCol="0"/>
            <a:lstStyle/>
            <a:p>
              <a:endParaRPr/>
            </a:p>
          </p:txBody>
        </p:sp>
        <p:sp>
          <p:nvSpPr>
            <p:cNvPr id="48" name="object 26"/>
            <p:cNvSpPr/>
            <p:nvPr/>
          </p:nvSpPr>
          <p:spPr>
            <a:xfrm>
              <a:off x="7838719" y="5001450"/>
              <a:ext cx="129514" cy="129514"/>
            </a:xfrm>
            <a:prstGeom prst="rect">
              <a:avLst/>
            </a:prstGeom>
            <a:blipFill>
              <a:blip r:embed="rId7" cstate="print"/>
              <a:stretch>
                <a:fillRect/>
              </a:stretch>
            </a:blipFill>
          </p:spPr>
          <p:txBody>
            <a:bodyPr wrap="square" lIns="0" tIns="0" rIns="0" bIns="0" rtlCol="0"/>
            <a:lstStyle/>
            <a:p>
              <a:endParaRPr/>
            </a:p>
          </p:txBody>
        </p:sp>
        <p:sp>
          <p:nvSpPr>
            <p:cNvPr id="49" name="object 27"/>
            <p:cNvSpPr/>
            <p:nvPr/>
          </p:nvSpPr>
          <p:spPr>
            <a:xfrm>
              <a:off x="7872730" y="5020868"/>
              <a:ext cx="61594" cy="92710"/>
            </a:xfrm>
            <a:custGeom>
              <a:avLst/>
              <a:gdLst/>
              <a:ahLst/>
              <a:cxnLst/>
              <a:rect l="l" t="t" r="r" b="b"/>
              <a:pathLst>
                <a:path w="61595" h="92710">
                  <a:moveTo>
                    <a:pt x="36410" y="0"/>
                  </a:moveTo>
                  <a:lnTo>
                    <a:pt x="25082" y="0"/>
                  </a:lnTo>
                  <a:lnTo>
                    <a:pt x="20497" y="4597"/>
                  </a:lnTo>
                  <a:lnTo>
                    <a:pt x="20497" y="32512"/>
                  </a:lnTo>
                  <a:lnTo>
                    <a:pt x="12167" y="37010"/>
                  </a:lnTo>
                  <a:lnTo>
                    <a:pt x="5691" y="43695"/>
                  </a:lnTo>
                  <a:lnTo>
                    <a:pt x="1493" y="52041"/>
                  </a:lnTo>
                  <a:lnTo>
                    <a:pt x="0" y="61518"/>
                  </a:lnTo>
                  <a:lnTo>
                    <a:pt x="2414" y="73493"/>
                  </a:lnTo>
                  <a:lnTo>
                    <a:pt x="9001" y="83270"/>
                  </a:lnTo>
                  <a:lnTo>
                    <a:pt x="18773" y="89861"/>
                  </a:lnTo>
                  <a:lnTo>
                    <a:pt x="30746" y="92278"/>
                  </a:lnTo>
                  <a:lnTo>
                    <a:pt x="42721" y="89861"/>
                  </a:lnTo>
                  <a:lnTo>
                    <a:pt x="44204" y="88861"/>
                  </a:lnTo>
                  <a:lnTo>
                    <a:pt x="30746" y="88861"/>
                  </a:lnTo>
                  <a:lnTo>
                    <a:pt x="20103" y="86713"/>
                  </a:lnTo>
                  <a:lnTo>
                    <a:pt x="11412" y="80852"/>
                  </a:lnTo>
                  <a:lnTo>
                    <a:pt x="5552" y="72161"/>
                  </a:lnTo>
                  <a:lnTo>
                    <a:pt x="3403" y="61518"/>
                  </a:lnTo>
                  <a:lnTo>
                    <a:pt x="4819" y="52832"/>
                  </a:lnTo>
                  <a:lnTo>
                    <a:pt x="8788" y="45235"/>
                  </a:lnTo>
                  <a:lnTo>
                    <a:pt x="14890" y="39246"/>
                  </a:lnTo>
                  <a:lnTo>
                    <a:pt x="22707" y="35382"/>
                  </a:lnTo>
                  <a:lnTo>
                    <a:pt x="23914" y="35013"/>
                  </a:lnTo>
                  <a:lnTo>
                    <a:pt x="23914" y="6489"/>
                  </a:lnTo>
                  <a:lnTo>
                    <a:pt x="26974" y="3429"/>
                  </a:lnTo>
                  <a:lnTo>
                    <a:pt x="39839" y="3429"/>
                  </a:lnTo>
                  <a:lnTo>
                    <a:pt x="36410" y="0"/>
                  </a:lnTo>
                  <a:close/>
                </a:path>
                <a:path w="61595" h="92710">
                  <a:moveTo>
                    <a:pt x="39839" y="3429"/>
                  </a:moveTo>
                  <a:lnTo>
                    <a:pt x="34518" y="3429"/>
                  </a:lnTo>
                  <a:lnTo>
                    <a:pt x="37592" y="6489"/>
                  </a:lnTo>
                  <a:lnTo>
                    <a:pt x="37592" y="35013"/>
                  </a:lnTo>
                  <a:lnTo>
                    <a:pt x="58077" y="61518"/>
                  </a:lnTo>
                  <a:lnTo>
                    <a:pt x="55928" y="72161"/>
                  </a:lnTo>
                  <a:lnTo>
                    <a:pt x="50069" y="80852"/>
                  </a:lnTo>
                  <a:lnTo>
                    <a:pt x="41382" y="86713"/>
                  </a:lnTo>
                  <a:lnTo>
                    <a:pt x="30746" y="88861"/>
                  </a:lnTo>
                  <a:lnTo>
                    <a:pt x="44204" y="88861"/>
                  </a:lnTo>
                  <a:lnTo>
                    <a:pt x="52498" y="83270"/>
                  </a:lnTo>
                  <a:lnTo>
                    <a:pt x="59089" y="73493"/>
                  </a:lnTo>
                  <a:lnTo>
                    <a:pt x="61506" y="61518"/>
                  </a:lnTo>
                  <a:lnTo>
                    <a:pt x="60012" y="52041"/>
                  </a:lnTo>
                  <a:lnTo>
                    <a:pt x="55814" y="43695"/>
                  </a:lnTo>
                  <a:lnTo>
                    <a:pt x="49338" y="37010"/>
                  </a:lnTo>
                  <a:lnTo>
                    <a:pt x="41008" y="32512"/>
                  </a:lnTo>
                  <a:lnTo>
                    <a:pt x="41008" y="4597"/>
                  </a:lnTo>
                  <a:lnTo>
                    <a:pt x="39839" y="3429"/>
                  </a:lnTo>
                  <a:close/>
                </a:path>
              </a:pathLst>
            </a:custGeom>
            <a:solidFill>
              <a:srgbClr val="FFFFFF"/>
            </a:solidFill>
          </p:spPr>
          <p:txBody>
            <a:bodyPr wrap="square" lIns="0" tIns="0" rIns="0" bIns="0" rtlCol="0"/>
            <a:lstStyle/>
            <a:p>
              <a:endParaRPr/>
            </a:p>
          </p:txBody>
        </p:sp>
        <p:sp>
          <p:nvSpPr>
            <p:cNvPr id="50" name="object 28"/>
            <p:cNvSpPr/>
            <p:nvPr/>
          </p:nvSpPr>
          <p:spPr>
            <a:xfrm>
              <a:off x="7881277" y="5074907"/>
              <a:ext cx="44450" cy="29845"/>
            </a:xfrm>
            <a:custGeom>
              <a:avLst/>
              <a:gdLst/>
              <a:ahLst/>
              <a:cxnLst/>
              <a:rect l="l" t="t" r="r" b="b"/>
              <a:pathLst>
                <a:path w="44450" h="29845">
                  <a:moveTo>
                    <a:pt x="0" y="838"/>
                  </a:moveTo>
                  <a:lnTo>
                    <a:pt x="0" y="7480"/>
                  </a:lnTo>
                  <a:lnTo>
                    <a:pt x="1745" y="16133"/>
                  </a:lnTo>
                  <a:lnTo>
                    <a:pt x="6503" y="23198"/>
                  </a:lnTo>
                  <a:lnTo>
                    <a:pt x="13560" y="27959"/>
                  </a:lnTo>
                  <a:lnTo>
                    <a:pt x="22199" y="29705"/>
                  </a:lnTo>
                  <a:lnTo>
                    <a:pt x="30845" y="27959"/>
                  </a:lnTo>
                  <a:lnTo>
                    <a:pt x="37906" y="23198"/>
                  </a:lnTo>
                  <a:lnTo>
                    <a:pt x="42666" y="16133"/>
                  </a:lnTo>
                  <a:lnTo>
                    <a:pt x="43722" y="10896"/>
                  </a:lnTo>
                  <a:lnTo>
                    <a:pt x="16941" y="10896"/>
                  </a:lnTo>
                  <a:lnTo>
                    <a:pt x="11849" y="8585"/>
                  </a:lnTo>
                  <a:lnTo>
                    <a:pt x="3149" y="3568"/>
                  </a:lnTo>
                  <a:lnTo>
                    <a:pt x="0" y="838"/>
                  </a:lnTo>
                  <a:close/>
                </a:path>
                <a:path w="44450" h="29845">
                  <a:moveTo>
                    <a:pt x="42316" y="0"/>
                  </a:moveTo>
                  <a:lnTo>
                    <a:pt x="34772" y="0"/>
                  </a:lnTo>
                  <a:lnTo>
                    <a:pt x="28600" y="3352"/>
                  </a:lnTo>
                  <a:lnTo>
                    <a:pt x="16941" y="10896"/>
                  </a:lnTo>
                  <a:lnTo>
                    <a:pt x="43722" y="10896"/>
                  </a:lnTo>
                  <a:lnTo>
                    <a:pt x="44411" y="7480"/>
                  </a:lnTo>
                  <a:lnTo>
                    <a:pt x="44411" y="2082"/>
                  </a:lnTo>
                  <a:lnTo>
                    <a:pt x="42316" y="0"/>
                  </a:lnTo>
                  <a:close/>
                </a:path>
              </a:pathLst>
            </a:custGeom>
            <a:solidFill>
              <a:srgbClr val="FFFFFF"/>
            </a:solidFill>
          </p:spPr>
          <p:txBody>
            <a:bodyPr wrap="square" lIns="0" tIns="0" rIns="0" bIns="0" rtlCol="0"/>
            <a:lstStyle/>
            <a:p>
              <a:endParaRPr/>
            </a:p>
          </p:txBody>
        </p:sp>
        <p:sp>
          <p:nvSpPr>
            <p:cNvPr id="51" name="object 29"/>
            <p:cNvSpPr/>
            <p:nvPr/>
          </p:nvSpPr>
          <p:spPr>
            <a:xfrm>
              <a:off x="7881277" y="5074907"/>
              <a:ext cx="44450" cy="29845"/>
            </a:xfrm>
            <a:custGeom>
              <a:avLst/>
              <a:gdLst/>
              <a:ahLst/>
              <a:cxnLst/>
              <a:rect l="l" t="t" r="r" b="b"/>
              <a:pathLst>
                <a:path w="44450" h="29845">
                  <a:moveTo>
                    <a:pt x="9626" y="0"/>
                  </a:moveTo>
                  <a:lnTo>
                    <a:pt x="2082" y="0"/>
                  </a:lnTo>
                  <a:lnTo>
                    <a:pt x="0" y="2082"/>
                  </a:lnTo>
                  <a:lnTo>
                    <a:pt x="0" y="7480"/>
                  </a:lnTo>
                  <a:lnTo>
                    <a:pt x="1745" y="16133"/>
                  </a:lnTo>
                  <a:lnTo>
                    <a:pt x="6503" y="23198"/>
                  </a:lnTo>
                  <a:lnTo>
                    <a:pt x="13560" y="27959"/>
                  </a:lnTo>
                  <a:lnTo>
                    <a:pt x="22199" y="29705"/>
                  </a:lnTo>
                  <a:lnTo>
                    <a:pt x="30845" y="27959"/>
                  </a:lnTo>
                  <a:lnTo>
                    <a:pt x="37906" y="23198"/>
                  </a:lnTo>
                  <a:lnTo>
                    <a:pt x="42666" y="16133"/>
                  </a:lnTo>
                  <a:lnTo>
                    <a:pt x="43722" y="10896"/>
                  </a:lnTo>
                  <a:lnTo>
                    <a:pt x="27444" y="10896"/>
                  </a:lnTo>
                  <a:lnTo>
                    <a:pt x="15811" y="3352"/>
                  </a:lnTo>
                  <a:lnTo>
                    <a:pt x="9626" y="0"/>
                  </a:lnTo>
                  <a:close/>
                </a:path>
                <a:path w="44450" h="29845">
                  <a:moveTo>
                    <a:pt x="44411" y="838"/>
                  </a:moveTo>
                  <a:lnTo>
                    <a:pt x="41249" y="3568"/>
                  </a:lnTo>
                  <a:lnTo>
                    <a:pt x="32550" y="8585"/>
                  </a:lnTo>
                  <a:lnTo>
                    <a:pt x="27444" y="10896"/>
                  </a:lnTo>
                  <a:lnTo>
                    <a:pt x="43722" y="10896"/>
                  </a:lnTo>
                  <a:lnTo>
                    <a:pt x="44411" y="7480"/>
                  </a:lnTo>
                  <a:lnTo>
                    <a:pt x="44411" y="838"/>
                  </a:lnTo>
                  <a:close/>
                </a:path>
              </a:pathLst>
            </a:custGeom>
            <a:solidFill>
              <a:srgbClr val="FFFFFF">
                <a:alpha val="59999"/>
              </a:srgbClr>
            </a:solidFill>
          </p:spPr>
          <p:txBody>
            <a:bodyPr wrap="square" lIns="0" tIns="0" rIns="0" bIns="0" rtlCol="0"/>
            <a:lstStyle/>
            <a:p>
              <a:endParaRPr/>
            </a:p>
          </p:txBody>
        </p:sp>
        <p:sp>
          <p:nvSpPr>
            <p:cNvPr id="52" name="object 30"/>
            <p:cNvSpPr/>
            <p:nvPr/>
          </p:nvSpPr>
          <p:spPr>
            <a:xfrm>
              <a:off x="7906893" y="5065305"/>
              <a:ext cx="6985" cy="6985"/>
            </a:xfrm>
            <a:custGeom>
              <a:avLst/>
              <a:gdLst/>
              <a:ahLst/>
              <a:cxnLst/>
              <a:rect l="l" t="t" r="r" b="b"/>
              <a:pathLst>
                <a:path w="6984" h="6985">
                  <a:moveTo>
                    <a:pt x="5308" y="0"/>
                  </a:moveTo>
                  <a:lnTo>
                    <a:pt x="1536" y="0"/>
                  </a:lnTo>
                  <a:lnTo>
                    <a:pt x="0" y="1536"/>
                  </a:lnTo>
                  <a:lnTo>
                    <a:pt x="0" y="5308"/>
                  </a:lnTo>
                  <a:lnTo>
                    <a:pt x="1536" y="6832"/>
                  </a:lnTo>
                  <a:lnTo>
                    <a:pt x="5308" y="6832"/>
                  </a:lnTo>
                  <a:lnTo>
                    <a:pt x="6845" y="5308"/>
                  </a:lnTo>
                  <a:lnTo>
                    <a:pt x="6845" y="1536"/>
                  </a:lnTo>
                  <a:lnTo>
                    <a:pt x="5308" y="0"/>
                  </a:lnTo>
                  <a:close/>
                </a:path>
              </a:pathLst>
            </a:custGeom>
            <a:solidFill>
              <a:srgbClr val="FFFFFF"/>
            </a:solidFill>
          </p:spPr>
          <p:txBody>
            <a:bodyPr wrap="square" lIns="0" tIns="0" rIns="0" bIns="0" rtlCol="0"/>
            <a:lstStyle/>
            <a:p>
              <a:endParaRPr/>
            </a:p>
          </p:txBody>
        </p:sp>
        <p:sp>
          <p:nvSpPr>
            <p:cNvPr id="53" name="object 31"/>
            <p:cNvSpPr/>
            <p:nvPr/>
          </p:nvSpPr>
          <p:spPr>
            <a:xfrm>
              <a:off x="7900048" y="5056771"/>
              <a:ext cx="6985" cy="6985"/>
            </a:xfrm>
            <a:custGeom>
              <a:avLst/>
              <a:gdLst/>
              <a:ahLst/>
              <a:cxnLst/>
              <a:rect l="l" t="t" r="r" b="b"/>
              <a:pathLst>
                <a:path w="6984" h="6985">
                  <a:moveTo>
                    <a:pt x="5321" y="0"/>
                  </a:moveTo>
                  <a:lnTo>
                    <a:pt x="1549" y="0"/>
                  </a:lnTo>
                  <a:lnTo>
                    <a:pt x="0" y="1511"/>
                  </a:lnTo>
                  <a:lnTo>
                    <a:pt x="0" y="5295"/>
                  </a:lnTo>
                  <a:lnTo>
                    <a:pt x="1549" y="6819"/>
                  </a:lnTo>
                  <a:lnTo>
                    <a:pt x="5321" y="6819"/>
                  </a:lnTo>
                  <a:lnTo>
                    <a:pt x="6845" y="5295"/>
                  </a:lnTo>
                  <a:lnTo>
                    <a:pt x="6845" y="1511"/>
                  </a:lnTo>
                  <a:lnTo>
                    <a:pt x="5321" y="0"/>
                  </a:lnTo>
                  <a:close/>
                </a:path>
              </a:pathLst>
            </a:custGeom>
            <a:solidFill>
              <a:srgbClr val="FFFFFF">
                <a:alpha val="59999"/>
              </a:srgbClr>
            </a:solidFill>
          </p:spPr>
          <p:txBody>
            <a:bodyPr wrap="square" lIns="0" tIns="0" rIns="0" bIns="0" rtlCol="0"/>
            <a:lstStyle/>
            <a:p>
              <a:endParaRPr/>
            </a:p>
          </p:txBody>
        </p:sp>
        <p:sp>
          <p:nvSpPr>
            <p:cNvPr id="54" name="object 32"/>
            <p:cNvSpPr/>
            <p:nvPr/>
          </p:nvSpPr>
          <p:spPr>
            <a:xfrm>
              <a:off x="7431671" y="5001450"/>
              <a:ext cx="129514" cy="129514"/>
            </a:xfrm>
            <a:prstGeom prst="rect">
              <a:avLst/>
            </a:prstGeom>
            <a:blipFill>
              <a:blip r:embed="rId8" cstate="print"/>
              <a:stretch>
                <a:fillRect/>
              </a:stretch>
            </a:blipFill>
          </p:spPr>
          <p:txBody>
            <a:bodyPr wrap="square" lIns="0" tIns="0" rIns="0" bIns="0" rtlCol="0"/>
            <a:lstStyle/>
            <a:p>
              <a:endParaRPr/>
            </a:p>
          </p:txBody>
        </p:sp>
        <p:sp>
          <p:nvSpPr>
            <p:cNvPr id="55" name="object 33"/>
            <p:cNvSpPr/>
            <p:nvPr/>
          </p:nvSpPr>
          <p:spPr>
            <a:xfrm>
              <a:off x="7457343" y="5024107"/>
              <a:ext cx="78168" cy="86031"/>
            </a:xfrm>
            <a:prstGeom prst="rect">
              <a:avLst/>
            </a:prstGeom>
            <a:blipFill>
              <a:blip r:embed="rId9" cstate="print"/>
              <a:stretch>
                <a:fillRect/>
              </a:stretch>
            </a:blipFill>
          </p:spPr>
          <p:txBody>
            <a:bodyPr wrap="square" lIns="0" tIns="0" rIns="0" bIns="0" rtlCol="0"/>
            <a:lstStyle/>
            <a:p>
              <a:endParaRPr/>
            </a:p>
          </p:txBody>
        </p:sp>
        <p:sp>
          <p:nvSpPr>
            <p:cNvPr id="56" name="object 34"/>
            <p:cNvSpPr/>
            <p:nvPr/>
          </p:nvSpPr>
          <p:spPr>
            <a:xfrm>
              <a:off x="4069334" y="2660116"/>
              <a:ext cx="614184" cy="144284"/>
            </a:xfrm>
            <a:prstGeom prst="rect">
              <a:avLst/>
            </a:prstGeom>
            <a:blipFill>
              <a:blip r:embed="rId10" cstate="print"/>
              <a:stretch>
                <a:fillRect/>
              </a:stretch>
            </a:blipFill>
          </p:spPr>
          <p:txBody>
            <a:bodyPr wrap="square" lIns="0" tIns="0" rIns="0" bIns="0" rtlCol="0"/>
            <a:lstStyle/>
            <a:p>
              <a:endParaRPr/>
            </a:p>
          </p:txBody>
        </p:sp>
        <p:sp>
          <p:nvSpPr>
            <p:cNvPr id="57" name="object 35"/>
            <p:cNvSpPr/>
            <p:nvPr/>
          </p:nvSpPr>
          <p:spPr>
            <a:xfrm>
              <a:off x="4127042" y="2038743"/>
              <a:ext cx="498906" cy="498906"/>
            </a:xfrm>
            <a:prstGeom prst="rect">
              <a:avLst/>
            </a:prstGeom>
            <a:blipFill>
              <a:blip r:embed="rId11" cstate="print"/>
              <a:stretch>
                <a:fillRect/>
              </a:stretch>
            </a:blipFill>
          </p:spPr>
          <p:txBody>
            <a:bodyPr wrap="square" lIns="0" tIns="0" rIns="0" bIns="0" rtlCol="0"/>
            <a:lstStyle/>
            <a:p>
              <a:endParaRPr/>
            </a:p>
          </p:txBody>
        </p:sp>
        <p:sp>
          <p:nvSpPr>
            <p:cNvPr id="58" name="object 36"/>
            <p:cNvSpPr/>
            <p:nvPr/>
          </p:nvSpPr>
          <p:spPr>
            <a:xfrm>
              <a:off x="4234916" y="2099424"/>
              <a:ext cx="283210" cy="372110"/>
            </a:xfrm>
            <a:custGeom>
              <a:avLst/>
              <a:gdLst/>
              <a:ahLst/>
              <a:cxnLst/>
              <a:rect l="l" t="t" r="r" b="b"/>
              <a:pathLst>
                <a:path w="283210" h="372110">
                  <a:moveTo>
                    <a:pt x="149605" y="0"/>
                  </a:moveTo>
                  <a:lnTo>
                    <a:pt x="135775" y="0"/>
                  </a:lnTo>
                  <a:lnTo>
                    <a:pt x="129946" y="1854"/>
                  </a:lnTo>
                  <a:lnTo>
                    <a:pt x="77006" y="68776"/>
                  </a:lnTo>
                  <a:lnTo>
                    <a:pt x="43326" y="120346"/>
                  </a:lnTo>
                  <a:lnTo>
                    <a:pt x="19260" y="165173"/>
                  </a:lnTo>
                  <a:lnTo>
                    <a:pt x="4816" y="203320"/>
                  </a:lnTo>
                  <a:lnTo>
                    <a:pt x="0" y="234848"/>
                  </a:lnTo>
                  <a:lnTo>
                    <a:pt x="7222" y="278180"/>
                  </a:lnTo>
                  <a:lnTo>
                    <a:pt x="27330" y="315799"/>
                  </a:lnTo>
                  <a:lnTo>
                    <a:pt x="57985" y="345456"/>
                  </a:lnTo>
                  <a:lnTo>
                    <a:pt x="96848" y="364900"/>
                  </a:lnTo>
                  <a:lnTo>
                    <a:pt x="141579" y="371881"/>
                  </a:lnTo>
                  <a:lnTo>
                    <a:pt x="186310" y="364900"/>
                  </a:lnTo>
                  <a:lnTo>
                    <a:pt x="199314" y="358393"/>
                  </a:lnTo>
                  <a:lnTo>
                    <a:pt x="141579" y="358393"/>
                  </a:lnTo>
                  <a:lnTo>
                    <a:pt x="91695" y="348676"/>
                  </a:lnTo>
                  <a:lnTo>
                    <a:pt x="50982" y="322186"/>
                  </a:lnTo>
                  <a:lnTo>
                    <a:pt x="23545" y="282913"/>
                  </a:lnTo>
                  <a:lnTo>
                    <a:pt x="13487" y="234848"/>
                  </a:lnTo>
                  <a:lnTo>
                    <a:pt x="18179" y="205512"/>
                  </a:lnTo>
                  <a:lnTo>
                    <a:pt x="32262" y="169165"/>
                  </a:lnTo>
                  <a:lnTo>
                    <a:pt x="55743" y="125869"/>
                  </a:lnTo>
                  <a:lnTo>
                    <a:pt x="88632" y="75687"/>
                  </a:lnTo>
                  <a:lnTo>
                    <a:pt x="130936" y="18681"/>
                  </a:lnTo>
                  <a:lnTo>
                    <a:pt x="139179" y="11747"/>
                  </a:lnTo>
                  <a:lnTo>
                    <a:pt x="163863" y="11747"/>
                  </a:lnTo>
                  <a:lnTo>
                    <a:pt x="162864" y="10401"/>
                  </a:lnTo>
                  <a:lnTo>
                    <a:pt x="157543" y="3568"/>
                  </a:lnTo>
                  <a:lnTo>
                    <a:pt x="149605" y="0"/>
                  </a:lnTo>
                  <a:close/>
                </a:path>
                <a:path w="283210" h="372110">
                  <a:moveTo>
                    <a:pt x="163863" y="11747"/>
                  </a:moveTo>
                  <a:lnTo>
                    <a:pt x="139179" y="11747"/>
                  </a:lnTo>
                  <a:lnTo>
                    <a:pt x="147650" y="12814"/>
                  </a:lnTo>
                  <a:lnTo>
                    <a:pt x="152222" y="18681"/>
                  </a:lnTo>
                  <a:lnTo>
                    <a:pt x="194521" y="75687"/>
                  </a:lnTo>
                  <a:lnTo>
                    <a:pt x="227410" y="125869"/>
                  </a:lnTo>
                  <a:lnTo>
                    <a:pt x="250893" y="169165"/>
                  </a:lnTo>
                  <a:lnTo>
                    <a:pt x="264978" y="205512"/>
                  </a:lnTo>
                  <a:lnTo>
                    <a:pt x="269671" y="234848"/>
                  </a:lnTo>
                  <a:lnTo>
                    <a:pt x="259612" y="282913"/>
                  </a:lnTo>
                  <a:lnTo>
                    <a:pt x="232171" y="322186"/>
                  </a:lnTo>
                  <a:lnTo>
                    <a:pt x="191458" y="348676"/>
                  </a:lnTo>
                  <a:lnTo>
                    <a:pt x="141579" y="358393"/>
                  </a:lnTo>
                  <a:lnTo>
                    <a:pt x="199314" y="358393"/>
                  </a:lnTo>
                  <a:lnTo>
                    <a:pt x="225173" y="345456"/>
                  </a:lnTo>
                  <a:lnTo>
                    <a:pt x="255828" y="315799"/>
                  </a:lnTo>
                  <a:lnTo>
                    <a:pt x="275936" y="278180"/>
                  </a:lnTo>
                  <a:lnTo>
                    <a:pt x="283159" y="234848"/>
                  </a:lnTo>
                  <a:lnTo>
                    <a:pt x="278342" y="203320"/>
                  </a:lnTo>
                  <a:lnTo>
                    <a:pt x="263898" y="165173"/>
                  </a:lnTo>
                  <a:lnTo>
                    <a:pt x="239833" y="120346"/>
                  </a:lnTo>
                  <a:lnTo>
                    <a:pt x="206152" y="68776"/>
                  </a:lnTo>
                  <a:lnTo>
                    <a:pt x="163863" y="11747"/>
                  </a:lnTo>
                  <a:close/>
                </a:path>
              </a:pathLst>
            </a:custGeom>
            <a:solidFill>
              <a:srgbClr val="FFFFFF"/>
            </a:solidFill>
          </p:spPr>
          <p:txBody>
            <a:bodyPr wrap="square" lIns="0" tIns="0" rIns="0" bIns="0" rtlCol="0"/>
            <a:lstStyle/>
            <a:p>
              <a:endParaRPr/>
            </a:p>
          </p:txBody>
        </p:sp>
        <p:sp>
          <p:nvSpPr>
            <p:cNvPr id="59" name="object 37"/>
            <p:cNvSpPr/>
            <p:nvPr/>
          </p:nvSpPr>
          <p:spPr>
            <a:xfrm>
              <a:off x="4342790" y="2177999"/>
              <a:ext cx="67411" cy="88277"/>
            </a:xfrm>
            <a:prstGeom prst="rect">
              <a:avLst/>
            </a:prstGeom>
            <a:blipFill>
              <a:blip r:embed="rId12" cstate="print"/>
              <a:stretch>
                <a:fillRect/>
              </a:stretch>
            </a:blipFill>
          </p:spPr>
          <p:txBody>
            <a:bodyPr wrap="square" lIns="0" tIns="0" rIns="0" bIns="0" rtlCol="0"/>
            <a:lstStyle/>
            <a:p>
              <a:endParaRPr/>
            </a:p>
          </p:txBody>
        </p:sp>
        <p:sp>
          <p:nvSpPr>
            <p:cNvPr id="60" name="object 38"/>
            <p:cNvSpPr/>
            <p:nvPr/>
          </p:nvSpPr>
          <p:spPr>
            <a:xfrm>
              <a:off x="4268622" y="2301684"/>
              <a:ext cx="215747" cy="140842"/>
            </a:xfrm>
            <a:prstGeom prst="rect">
              <a:avLst/>
            </a:prstGeom>
            <a:blipFill>
              <a:blip r:embed="rId13" cstate="print"/>
              <a:stretch>
                <a:fillRect/>
              </a:stretch>
            </a:blipFill>
          </p:spPr>
          <p:txBody>
            <a:bodyPr wrap="square" lIns="0" tIns="0" rIns="0" bIns="0" rtlCol="0"/>
            <a:lstStyle/>
            <a:p>
              <a:endParaRPr/>
            </a:p>
          </p:txBody>
        </p:sp>
        <p:sp>
          <p:nvSpPr>
            <p:cNvPr id="61" name="object 39"/>
            <p:cNvSpPr/>
            <p:nvPr/>
          </p:nvSpPr>
          <p:spPr>
            <a:xfrm>
              <a:off x="2714548" y="2679585"/>
              <a:ext cx="614210" cy="144272"/>
            </a:xfrm>
            <a:prstGeom prst="rect">
              <a:avLst/>
            </a:prstGeom>
            <a:blipFill>
              <a:blip r:embed="rId14" cstate="print"/>
              <a:stretch>
                <a:fillRect/>
              </a:stretch>
            </a:blipFill>
          </p:spPr>
          <p:txBody>
            <a:bodyPr wrap="square" lIns="0" tIns="0" rIns="0" bIns="0" rtlCol="0"/>
            <a:lstStyle/>
            <a:p>
              <a:endParaRPr/>
            </a:p>
          </p:txBody>
        </p:sp>
        <p:sp>
          <p:nvSpPr>
            <p:cNvPr id="62" name="object 40"/>
            <p:cNvSpPr/>
            <p:nvPr/>
          </p:nvSpPr>
          <p:spPr>
            <a:xfrm>
              <a:off x="2772270" y="2058200"/>
              <a:ext cx="498894" cy="498906"/>
            </a:xfrm>
            <a:prstGeom prst="rect">
              <a:avLst/>
            </a:prstGeom>
            <a:blipFill>
              <a:blip r:embed="rId15" cstate="print"/>
              <a:stretch>
                <a:fillRect/>
              </a:stretch>
            </a:blipFill>
          </p:spPr>
          <p:txBody>
            <a:bodyPr wrap="square" lIns="0" tIns="0" rIns="0" bIns="0" rtlCol="0"/>
            <a:lstStyle/>
            <a:p>
              <a:endParaRPr/>
            </a:p>
          </p:txBody>
        </p:sp>
        <p:sp>
          <p:nvSpPr>
            <p:cNvPr id="63" name="object 41"/>
            <p:cNvSpPr/>
            <p:nvPr/>
          </p:nvSpPr>
          <p:spPr>
            <a:xfrm>
              <a:off x="2903220" y="2133028"/>
              <a:ext cx="237490" cy="355600"/>
            </a:xfrm>
            <a:custGeom>
              <a:avLst/>
              <a:gdLst/>
              <a:ahLst/>
              <a:cxnLst/>
              <a:rect l="l" t="t" r="r" b="b"/>
              <a:pathLst>
                <a:path w="237489" h="355600">
                  <a:moveTo>
                    <a:pt x="118503" y="0"/>
                  </a:moveTo>
                  <a:lnTo>
                    <a:pt x="103125" y="3104"/>
                  </a:lnTo>
                  <a:lnTo>
                    <a:pt x="90566" y="11571"/>
                  </a:lnTo>
                  <a:lnTo>
                    <a:pt x="82099" y="24126"/>
                  </a:lnTo>
                  <a:lnTo>
                    <a:pt x="78993" y="39497"/>
                  </a:lnTo>
                  <a:lnTo>
                    <a:pt x="78993" y="125234"/>
                  </a:lnTo>
                  <a:lnTo>
                    <a:pt x="46902" y="142543"/>
                  </a:lnTo>
                  <a:lnTo>
                    <a:pt x="21942" y="168294"/>
                  </a:lnTo>
                  <a:lnTo>
                    <a:pt x="5759" y="200454"/>
                  </a:lnTo>
                  <a:lnTo>
                    <a:pt x="0" y="236994"/>
                  </a:lnTo>
                  <a:lnTo>
                    <a:pt x="9313" y="283112"/>
                  </a:lnTo>
                  <a:lnTo>
                    <a:pt x="34710" y="320776"/>
                  </a:lnTo>
                  <a:lnTo>
                    <a:pt x="72378" y="346172"/>
                  </a:lnTo>
                  <a:lnTo>
                    <a:pt x="118503" y="355485"/>
                  </a:lnTo>
                  <a:lnTo>
                    <a:pt x="164619" y="346172"/>
                  </a:lnTo>
                  <a:lnTo>
                    <a:pt x="170357" y="342303"/>
                  </a:lnTo>
                  <a:lnTo>
                    <a:pt x="118503" y="342303"/>
                  </a:lnTo>
                  <a:lnTo>
                    <a:pt x="77501" y="334028"/>
                  </a:lnTo>
                  <a:lnTo>
                    <a:pt x="44019" y="311461"/>
                  </a:lnTo>
                  <a:lnTo>
                    <a:pt x="21446" y="277987"/>
                  </a:lnTo>
                  <a:lnTo>
                    <a:pt x="13169" y="236994"/>
                  </a:lnTo>
                  <a:lnTo>
                    <a:pt x="18621" y="203503"/>
                  </a:lnTo>
                  <a:lnTo>
                    <a:pt x="33904" y="174229"/>
                  </a:lnTo>
                  <a:lnTo>
                    <a:pt x="57409" y="151164"/>
                  </a:lnTo>
                  <a:lnTo>
                    <a:pt x="87528" y="136296"/>
                  </a:lnTo>
                  <a:lnTo>
                    <a:pt x="92163" y="134861"/>
                  </a:lnTo>
                  <a:lnTo>
                    <a:pt x="92163" y="39497"/>
                  </a:lnTo>
                  <a:lnTo>
                    <a:pt x="94232" y="29250"/>
                  </a:lnTo>
                  <a:lnTo>
                    <a:pt x="99875" y="20886"/>
                  </a:lnTo>
                  <a:lnTo>
                    <a:pt x="108248" y="15249"/>
                  </a:lnTo>
                  <a:lnTo>
                    <a:pt x="118503" y="13182"/>
                  </a:lnTo>
                  <a:lnTo>
                    <a:pt x="147515" y="13182"/>
                  </a:lnTo>
                  <a:lnTo>
                    <a:pt x="146429" y="11571"/>
                  </a:lnTo>
                  <a:lnTo>
                    <a:pt x="133874" y="3104"/>
                  </a:lnTo>
                  <a:lnTo>
                    <a:pt x="118503" y="0"/>
                  </a:lnTo>
                  <a:close/>
                </a:path>
                <a:path w="237489" h="355600">
                  <a:moveTo>
                    <a:pt x="147515" y="13182"/>
                  </a:moveTo>
                  <a:lnTo>
                    <a:pt x="118503" y="13182"/>
                  </a:lnTo>
                  <a:lnTo>
                    <a:pt x="128746" y="15249"/>
                  </a:lnTo>
                  <a:lnTo>
                    <a:pt x="137115" y="20886"/>
                  </a:lnTo>
                  <a:lnTo>
                    <a:pt x="142760" y="29250"/>
                  </a:lnTo>
                  <a:lnTo>
                    <a:pt x="144830" y="39497"/>
                  </a:lnTo>
                  <a:lnTo>
                    <a:pt x="144830" y="134861"/>
                  </a:lnTo>
                  <a:lnTo>
                    <a:pt x="149479" y="136296"/>
                  </a:lnTo>
                  <a:lnTo>
                    <a:pt x="179590" y="151164"/>
                  </a:lnTo>
                  <a:lnTo>
                    <a:pt x="203092" y="174229"/>
                  </a:lnTo>
                  <a:lnTo>
                    <a:pt x="218373" y="203503"/>
                  </a:lnTo>
                  <a:lnTo>
                    <a:pt x="223824" y="236994"/>
                  </a:lnTo>
                  <a:lnTo>
                    <a:pt x="215547" y="277987"/>
                  </a:lnTo>
                  <a:lnTo>
                    <a:pt x="192976" y="311461"/>
                  </a:lnTo>
                  <a:lnTo>
                    <a:pt x="159498" y="334028"/>
                  </a:lnTo>
                  <a:lnTo>
                    <a:pt x="118503" y="342303"/>
                  </a:lnTo>
                  <a:lnTo>
                    <a:pt x="170357" y="342303"/>
                  </a:lnTo>
                  <a:lnTo>
                    <a:pt x="202279" y="320776"/>
                  </a:lnTo>
                  <a:lnTo>
                    <a:pt x="227670" y="283112"/>
                  </a:lnTo>
                  <a:lnTo>
                    <a:pt x="236981" y="236994"/>
                  </a:lnTo>
                  <a:lnTo>
                    <a:pt x="231224" y="200454"/>
                  </a:lnTo>
                  <a:lnTo>
                    <a:pt x="215045" y="168294"/>
                  </a:lnTo>
                  <a:lnTo>
                    <a:pt x="190090" y="142543"/>
                  </a:lnTo>
                  <a:lnTo>
                    <a:pt x="158000" y="125234"/>
                  </a:lnTo>
                  <a:lnTo>
                    <a:pt x="158000" y="39497"/>
                  </a:lnTo>
                  <a:lnTo>
                    <a:pt x="154895" y="24126"/>
                  </a:lnTo>
                  <a:lnTo>
                    <a:pt x="147515" y="13182"/>
                  </a:lnTo>
                  <a:close/>
                </a:path>
              </a:pathLst>
            </a:custGeom>
            <a:solidFill>
              <a:srgbClr val="FFFFFF"/>
            </a:solidFill>
          </p:spPr>
          <p:txBody>
            <a:bodyPr wrap="square" lIns="0" tIns="0" rIns="0" bIns="0" rtlCol="0"/>
            <a:lstStyle/>
            <a:p>
              <a:endParaRPr/>
            </a:p>
          </p:txBody>
        </p:sp>
        <p:sp>
          <p:nvSpPr>
            <p:cNvPr id="64" name="object 42"/>
            <p:cNvSpPr/>
            <p:nvPr/>
          </p:nvSpPr>
          <p:spPr>
            <a:xfrm>
              <a:off x="2936138" y="2271280"/>
              <a:ext cx="171157" cy="184315"/>
            </a:xfrm>
            <a:prstGeom prst="rect">
              <a:avLst/>
            </a:prstGeom>
            <a:blipFill>
              <a:blip r:embed="rId16" cstate="print"/>
              <a:stretch>
                <a:fillRect/>
              </a:stretch>
            </a:blipFill>
          </p:spPr>
          <p:txBody>
            <a:bodyPr wrap="square" lIns="0" tIns="0" rIns="0" bIns="0" rtlCol="0"/>
            <a:lstStyle/>
            <a:p>
              <a:endParaRPr/>
            </a:p>
          </p:txBody>
        </p:sp>
        <p:sp>
          <p:nvSpPr>
            <p:cNvPr id="65" name="object 43"/>
            <p:cNvSpPr/>
            <p:nvPr/>
          </p:nvSpPr>
          <p:spPr>
            <a:xfrm>
              <a:off x="1359776" y="2680356"/>
              <a:ext cx="615315" cy="143510"/>
            </a:xfrm>
            <a:custGeom>
              <a:avLst/>
              <a:gdLst/>
              <a:ahLst/>
              <a:cxnLst/>
              <a:rect l="l" t="t" r="r" b="b"/>
              <a:pathLst>
                <a:path w="615315" h="143510">
                  <a:moveTo>
                    <a:pt x="515239" y="72618"/>
                  </a:moveTo>
                  <a:lnTo>
                    <a:pt x="503174" y="72618"/>
                  </a:lnTo>
                  <a:lnTo>
                    <a:pt x="503174" y="128600"/>
                  </a:lnTo>
                  <a:lnTo>
                    <a:pt x="499402" y="130797"/>
                  </a:lnTo>
                  <a:lnTo>
                    <a:pt x="496887" y="132054"/>
                  </a:lnTo>
                  <a:lnTo>
                    <a:pt x="498779" y="134556"/>
                  </a:lnTo>
                  <a:lnTo>
                    <a:pt x="500811" y="139420"/>
                  </a:lnTo>
                  <a:lnTo>
                    <a:pt x="501599" y="142392"/>
                  </a:lnTo>
                  <a:lnTo>
                    <a:pt x="505345" y="140475"/>
                  </a:lnTo>
                  <a:lnTo>
                    <a:pt x="513122" y="137852"/>
                  </a:lnTo>
                  <a:lnTo>
                    <a:pt x="528193" y="133580"/>
                  </a:lnTo>
                  <a:lnTo>
                    <a:pt x="553821" y="126720"/>
                  </a:lnTo>
                  <a:lnTo>
                    <a:pt x="553418" y="124993"/>
                  </a:lnTo>
                  <a:lnTo>
                    <a:pt x="515239" y="124993"/>
                  </a:lnTo>
                  <a:lnTo>
                    <a:pt x="515239" y="72618"/>
                  </a:lnTo>
                  <a:close/>
                </a:path>
                <a:path w="615315" h="143510">
                  <a:moveTo>
                    <a:pt x="551624" y="72618"/>
                  </a:moveTo>
                  <a:lnTo>
                    <a:pt x="539711" y="72618"/>
                  </a:lnTo>
                  <a:lnTo>
                    <a:pt x="550922" y="95058"/>
                  </a:lnTo>
                  <a:lnTo>
                    <a:pt x="565799" y="113736"/>
                  </a:lnTo>
                  <a:lnTo>
                    <a:pt x="584412" y="128359"/>
                  </a:lnTo>
                  <a:lnTo>
                    <a:pt x="606831" y="138633"/>
                  </a:lnTo>
                  <a:lnTo>
                    <a:pt x="608545" y="135343"/>
                  </a:lnTo>
                  <a:lnTo>
                    <a:pt x="612000" y="130327"/>
                  </a:lnTo>
                  <a:lnTo>
                    <a:pt x="614984" y="127965"/>
                  </a:lnTo>
                  <a:lnTo>
                    <a:pt x="594078" y="119454"/>
                  </a:lnTo>
                  <a:lnTo>
                    <a:pt x="576422" y="107116"/>
                  </a:lnTo>
                  <a:lnTo>
                    <a:pt x="562208" y="91365"/>
                  </a:lnTo>
                  <a:lnTo>
                    <a:pt x="551624" y="72618"/>
                  </a:lnTo>
                  <a:close/>
                </a:path>
                <a:path w="615315" h="143510">
                  <a:moveTo>
                    <a:pt x="552716" y="115747"/>
                  </a:moveTo>
                  <a:lnTo>
                    <a:pt x="515239" y="124993"/>
                  </a:lnTo>
                  <a:lnTo>
                    <a:pt x="553418" y="124993"/>
                  </a:lnTo>
                  <a:lnTo>
                    <a:pt x="553199" y="124053"/>
                  </a:lnTo>
                  <a:lnTo>
                    <a:pt x="552743" y="119454"/>
                  </a:lnTo>
                  <a:lnTo>
                    <a:pt x="552716" y="115747"/>
                  </a:lnTo>
                  <a:close/>
                </a:path>
                <a:path w="615315" h="143510">
                  <a:moveTo>
                    <a:pt x="611378" y="61175"/>
                  </a:moveTo>
                  <a:lnTo>
                    <a:pt x="473214" y="61175"/>
                  </a:lnTo>
                  <a:lnTo>
                    <a:pt x="473214" y="72618"/>
                  </a:lnTo>
                  <a:lnTo>
                    <a:pt x="611378" y="72618"/>
                  </a:lnTo>
                  <a:lnTo>
                    <a:pt x="611378" y="61175"/>
                  </a:lnTo>
                  <a:close/>
                </a:path>
                <a:path w="615315" h="143510">
                  <a:moveTo>
                    <a:pt x="515239" y="1104"/>
                  </a:moveTo>
                  <a:lnTo>
                    <a:pt x="503174" y="1104"/>
                  </a:lnTo>
                  <a:lnTo>
                    <a:pt x="503174" y="61175"/>
                  </a:lnTo>
                  <a:lnTo>
                    <a:pt x="515239" y="61175"/>
                  </a:lnTo>
                  <a:lnTo>
                    <a:pt x="515239" y="1104"/>
                  </a:lnTo>
                  <a:close/>
                </a:path>
                <a:path w="615315" h="143510">
                  <a:moveTo>
                    <a:pt x="584238" y="3606"/>
                  </a:moveTo>
                  <a:lnTo>
                    <a:pt x="572481" y="15423"/>
                  </a:lnTo>
                  <a:lnTo>
                    <a:pt x="558268" y="26338"/>
                  </a:lnTo>
                  <a:lnTo>
                    <a:pt x="542495" y="35926"/>
                  </a:lnTo>
                  <a:lnTo>
                    <a:pt x="526059" y="43764"/>
                  </a:lnTo>
                  <a:lnTo>
                    <a:pt x="528891" y="45948"/>
                  </a:lnTo>
                  <a:lnTo>
                    <a:pt x="533590" y="50507"/>
                  </a:lnTo>
                  <a:lnTo>
                    <a:pt x="535470" y="53009"/>
                  </a:lnTo>
                  <a:lnTo>
                    <a:pt x="551738" y="44251"/>
                  </a:lnTo>
                  <a:lnTo>
                    <a:pt x="567891" y="33708"/>
                  </a:lnTo>
                  <a:lnTo>
                    <a:pt x="582927" y="21723"/>
                  </a:lnTo>
                  <a:lnTo>
                    <a:pt x="595845" y="8636"/>
                  </a:lnTo>
                  <a:lnTo>
                    <a:pt x="584238" y="3606"/>
                  </a:lnTo>
                  <a:close/>
                </a:path>
                <a:path w="615315" h="143510">
                  <a:moveTo>
                    <a:pt x="395300" y="130022"/>
                  </a:moveTo>
                  <a:lnTo>
                    <a:pt x="397179" y="133146"/>
                  </a:lnTo>
                  <a:lnTo>
                    <a:pt x="398907" y="138480"/>
                  </a:lnTo>
                  <a:lnTo>
                    <a:pt x="399529" y="141617"/>
                  </a:lnTo>
                  <a:lnTo>
                    <a:pt x="410226" y="141650"/>
                  </a:lnTo>
                  <a:lnTo>
                    <a:pt x="438416" y="134251"/>
                  </a:lnTo>
                  <a:lnTo>
                    <a:pt x="438416" y="130268"/>
                  </a:lnTo>
                  <a:lnTo>
                    <a:pt x="412097" y="130268"/>
                  </a:lnTo>
                  <a:lnTo>
                    <a:pt x="404148" y="130196"/>
                  </a:lnTo>
                  <a:lnTo>
                    <a:pt x="395300" y="130022"/>
                  </a:lnTo>
                  <a:close/>
                </a:path>
                <a:path w="615315" h="143510">
                  <a:moveTo>
                    <a:pt x="438416" y="42811"/>
                  </a:moveTo>
                  <a:lnTo>
                    <a:pt x="426821" y="42811"/>
                  </a:lnTo>
                  <a:lnTo>
                    <a:pt x="426821" y="129070"/>
                  </a:lnTo>
                  <a:lnTo>
                    <a:pt x="425564" y="130022"/>
                  </a:lnTo>
                  <a:lnTo>
                    <a:pt x="422427" y="130162"/>
                  </a:lnTo>
                  <a:lnTo>
                    <a:pt x="418429" y="130252"/>
                  </a:lnTo>
                  <a:lnTo>
                    <a:pt x="412097" y="130268"/>
                  </a:lnTo>
                  <a:lnTo>
                    <a:pt x="438416" y="130268"/>
                  </a:lnTo>
                  <a:lnTo>
                    <a:pt x="438416" y="42811"/>
                  </a:lnTo>
                  <a:close/>
                </a:path>
                <a:path w="615315" h="143510">
                  <a:moveTo>
                    <a:pt x="391058" y="55372"/>
                  </a:moveTo>
                  <a:lnTo>
                    <a:pt x="381495" y="60375"/>
                  </a:lnTo>
                  <a:lnTo>
                    <a:pt x="388018" y="70105"/>
                  </a:lnTo>
                  <a:lnTo>
                    <a:pt x="394647" y="80452"/>
                  </a:lnTo>
                  <a:lnTo>
                    <a:pt x="400660" y="90331"/>
                  </a:lnTo>
                  <a:lnTo>
                    <a:pt x="405333" y="98653"/>
                  </a:lnTo>
                  <a:lnTo>
                    <a:pt x="415531" y="92684"/>
                  </a:lnTo>
                  <a:lnTo>
                    <a:pt x="410691" y="84564"/>
                  </a:lnTo>
                  <a:lnTo>
                    <a:pt x="404471" y="74971"/>
                  </a:lnTo>
                  <a:lnTo>
                    <a:pt x="397662" y="64906"/>
                  </a:lnTo>
                  <a:lnTo>
                    <a:pt x="391058" y="55372"/>
                  </a:lnTo>
                  <a:close/>
                </a:path>
                <a:path w="615315" h="143510">
                  <a:moveTo>
                    <a:pt x="457403" y="31369"/>
                  </a:moveTo>
                  <a:lnTo>
                    <a:pt x="376161" y="31369"/>
                  </a:lnTo>
                  <a:lnTo>
                    <a:pt x="376161" y="42811"/>
                  </a:lnTo>
                  <a:lnTo>
                    <a:pt x="457403" y="42811"/>
                  </a:lnTo>
                  <a:lnTo>
                    <a:pt x="457403" y="31369"/>
                  </a:lnTo>
                  <a:close/>
                </a:path>
                <a:path w="615315" h="143510">
                  <a:moveTo>
                    <a:pt x="438416" y="952"/>
                  </a:moveTo>
                  <a:lnTo>
                    <a:pt x="426821" y="952"/>
                  </a:lnTo>
                  <a:lnTo>
                    <a:pt x="426821" y="31369"/>
                  </a:lnTo>
                  <a:lnTo>
                    <a:pt x="438416" y="31369"/>
                  </a:lnTo>
                  <a:lnTo>
                    <a:pt x="438416" y="952"/>
                  </a:lnTo>
                  <a:close/>
                </a:path>
                <a:path w="615315" h="143510">
                  <a:moveTo>
                    <a:pt x="369100" y="13169"/>
                  </a:moveTo>
                  <a:lnTo>
                    <a:pt x="320497" y="13169"/>
                  </a:lnTo>
                  <a:lnTo>
                    <a:pt x="320497" y="126885"/>
                  </a:lnTo>
                  <a:lnTo>
                    <a:pt x="331470" y="126885"/>
                  </a:lnTo>
                  <a:lnTo>
                    <a:pt x="331470" y="114490"/>
                  </a:lnTo>
                  <a:lnTo>
                    <a:pt x="369100" y="114490"/>
                  </a:lnTo>
                  <a:lnTo>
                    <a:pt x="369100" y="103822"/>
                  </a:lnTo>
                  <a:lnTo>
                    <a:pt x="331470" y="103822"/>
                  </a:lnTo>
                  <a:lnTo>
                    <a:pt x="331470" y="68376"/>
                  </a:lnTo>
                  <a:lnTo>
                    <a:pt x="369100" y="68376"/>
                  </a:lnTo>
                  <a:lnTo>
                    <a:pt x="369100" y="57873"/>
                  </a:lnTo>
                  <a:lnTo>
                    <a:pt x="331470" y="57873"/>
                  </a:lnTo>
                  <a:lnTo>
                    <a:pt x="331470" y="23698"/>
                  </a:lnTo>
                  <a:lnTo>
                    <a:pt x="369100" y="23698"/>
                  </a:lnTo>
                  <a:lnTo>
                    <a:pt x="369100" y="13169"/>
                  </a:lnTo>
                  <a:close/>
                </a:path>
                <a:path w="615315" h="143510">
                  <a:moveTo>
                    <a:pt x="369100" y="68376"/>
                  </a:moveTo>
                  <a:lnTo>
                    <a:pt x="358127" y="68376"/>
                  </a:lnTo>
                  <a:lnTo>
                    <a:pt x="358127" y="103822"/>
                  </a:lnTo>
                  <a:lnTo>
                    <a:pt x="369100" y="103822"/>
                  </a:lnTo>
                  <a:lnTo>
                    <a:pt x="369100" y="68376"/>
                  </a:lnTo>
                  <a:close/>
                </a:path>
                <a:path w="615315" h="143510">
                  <a:moveTo>
                    <a:pt x="369100" y="23698"/>
                  </a:moveTo>
                  <a:lnTo>
                    <a:pt x="358127" y="23698"/>
                  </a:lnTo>
                  <a:lnTo>
                    <a:pt x="358127" y="57873"/>
                  </a:lnTo>
                  <a:lnTo>
                    <a:pt x="369100" y="57873"/>
                  </a:lnTo>
                  <a:lnTo>
                    <a:pt x="369100" y="23698"/>
                  </a:lnTo>
                  <a:close/>
                </a:path>
                <a:path w="615315" h="143510">
                  <a:moveTo>
                    <a:pt x="275196" y="72923"/>
                  </a:moveTo>
                  <a:lnTo>
                    <a:pt x="265150" y="72923"/>
                  </a:lnTo>
                  <a:lnTo>
                    <a:pt x="259954" y="89416"/>
                  </a:lnTo>
                  <a:lnTo>
                    <a:pt x="252274" y="105922"/>
                  </a:lnTo>
                  <a:lnTo>
                    <a:pt x="241624" y="122045"/>
                  </a:lnTo>
                  <a:lnTo>
                    <a:pt x="227520" y="137388"/>
                  </a:lnTo>
                  <a:lnTo>
                    <a:pt x="230187" y="138633"/>
                  </a:lnTo>
                  <a:lnTo>
                    <a:pt x="233946" y="141617"/>
                  </a:lnTo>
                  <a:lnTo>
                    <a:pt x="235826" y="143497"/>
                  </a:lnTo>
                  <a:lnTo>
                    <a:pt x="247298" y="131172"/>
                  </a:lnTo>
                  <a:lnTo>
                    <a:pt x="256649" y="118306"/>
                  </a:lnTo>
                  <a:lnTo>
                    <a:pt x="264060" y="105060"/>
                  </a:lnTo>
                  <a:lnTo>
                    <a:pt x="269709" y="91592"/>
                  </a:lnTo>
                  <a:lnTo>
                    <a:pt x="279425" y="91592"/>
                  </a:lnTo>
                  <a:lnTo>
                    <a:pt x="279425" y="81076"/>
                  </a:lnTo>
                  <a:lnTo>
                    <a:pt x="273151" y="81076"/>
                  </a:lnTo>
                  <a:lnTo>
                    <a:pt x="273939" y="78257"/>
                  </a:lnTo>
                  <a:lnTo>
                    <a:pt x="274574" y="75755"/>
                  </a:lnTo>
                  <a:lnTo>
                    <a:pt x="275196" y="72923"/>
                  </a:lnTo>
                  <a:close/>
                </a:path>
                <a:path w="615315" h="143510">
                  <a:moveTo>
                    <a:pt x="279425" y="91592"/>
                  </a:moveTo>
                  <a:lnTo>
                    <a:pt x="269709" y="91592"/>
                  </a:lnTo>
                  <a:lnTo>
                    <a:pt x="269709" y="134251"/>
                  </a:lnTo>
                  <a:lnTo>
                    <a:pt x="270332" y="136436"/>
                  </a:lnTo>
                  <a:lnTo>
                    <a:pt x="272529" y="138328"/>
                  </a:lnTo>
                  <a:lnTo>
                    <a:pt x="274574" y="140360"/>
                  </a:lnTo>
                  <a:lnTo>
                    <a:pt x="277545" y="140995"/>
                  </a:lnTo>
                  <a:lnTo>
                    <a:pt x="289941" y="140995"/>
                  </a:lnTo>
                  <a:lnTo>
                    <a:pt x="298969" y="130949"/>
                  </a:lnTo>
                  <a:lnTo>
                    <a:pt x="281787" y="130949"/>
                  </a:lnTo>
                  <a:lnTo>
                    <a:pt x="280835" y="130632"/>
                  </a:lnTo>
                  <a:lnTo>
                    <a:pt x="279590" y="129692"/>
                  </a:lnTo>
                  <a:lnTo>
                    <a:pt x="279425" y="128600"/>
                  </a:lnTo>
                  <a:lnTo>
                    <a:pt x="279425" y="91592"/>
                  </a:lnTo>
                  <a:close/>
                </a:path>
                <a:path w="615315" h="143510">
                  <a:moveTo>
                    <a:pt x="182829" y="84213"/>
                  </a:moveTo>
                  <a:lnTo>
                    <a:pt x="177381" y="97632"/>
                  </a:lnTo>
                  <a:lnTo>
                    <a:pt x="171476" y="111093"/>
                  </a:lnTo>
                  <a:lnTo>
                    <a:pt x="165603" y="123583"/>
                  </a:lnTo>
                  <a:lnTo>
                    <a:pt x="160248" y="134086"/>
                  </a:lnTo>
                  <a:lnTo>
                    <a:pt x="169811" y="140055"/>
                  </a:lnTo>
                  <a:lnTo>
                    <a:pt x="175284" y="128513"/>
                  </a:lnTo>
                  <a:lnTo>
                    <a:pt x="180887" y="115839"/>
                  </a:lnTo>
                  <a:lnTo>
                    <a:pt x="186283" y="102847"/>
                  </a:lnTo>
                  <a:lnTo>
                    <a:pt x="191135" y="90347"/>
                  </a:lnTo>
                  <a:lnTo>
                    <a:pt x="182829" y="84213"/>
                  </a:lnTo>
                  <a:close/>
                </a:path>
                <a:path w="615315" h="143510">
                  <a:moveTo>
                    <a:pt x="291973" y="108991"/>
                  </a:moveTo>
                  <a:lnTo>
                    <a:pt x="288061" y="130949"/>
                  </a:lnTo>
                  <a:lnTo>
                    <a:pt x="298969" y="130949"/>
                  </a:lnTo>
                  <a:lnTo>
                    <a:pt x="299974" y="113385"/>
                  </a:lnTo>
                  <a:lnTo>
                    <a:pt x="297307" y="112445"/>
                  </a:lnTo>
                  <a:lnTo>
                    <a:pt x="293852" y="110883"/>
                  </a:lnTo>
                  <a:lnTo>
                    <a:pt x="291973" y="108991"/>
                  </a:lnTo>
                  <a:close/>
                </a:path>
                <a:path w="615315" h="143510">
                  <a:moveTo>
                    <a:pt x="237401" y="8788"/>
                  </a:moveTo>
                  <a:lnTo>
                    <a:pt x="197256" y="8788"/>
                  </a:lnTo>
                  <a:lnTo>
                    <a:pt x="197256" y="111658"/>
                  </a:lnTo>
                  <a:lnTo>
                    <a:pt x="193332" y="116522"/>
                  </a:lnTo>
                  <a:lnTo>
                    <a:pt x="190817" y="118719"/>
                  </a:lnTo>
                  <a:lnTo>
                    <a:pt x="192862" y="120446"/>
                  </a:lnTo>
                  <a:lnTo>
                    <a:pt x="195846" y="124828"/>
                  </a:lnTo>
                  <a:lnTo>
                    <a:pt x="196938" y="127190"/>
                  </a:lnTo>
                  <a:lnTo>
                    <a:pt x="199164" y="125076"/>
                  </a:lnTo>
                  <a:lnTo>
                    <a:pt x="203801" y="121781"/>
                  </a:lnTo>
                  <a:lnTo>
                    <a:pt x="212790" y="116217"/>
                  </a:lnTo>
                  <a:lnTo>
                    <a:pt x="226772" y="108051"/>
                  </a:lnTo>
                  <a:lnTo>
                    <a:pt x="207289" y="108051"/>
                  </a:lnTo>
                  <a:lnTo>
                    <a:pt x="207289" y="74650"/>
                  </a:lnTo>
                  <a:lnTo>
                    <a:pt x="237401" y="74650"/>
                  </a:lnTo>
                  <a:lnTo>
                    <a:pt x="237401" y="64922"/>
                  </a:lnTo>
                  <a:lnTo>
                    <a:pt x="207289" y="64922"/>
                  </a:lnTo>
                  <a:lnTo>
                    <a:pt x="207289" y="45948"/>
                  </a:lnTo>
                  <a:lnTo>
                    <a:pt x="237401" y="45948"/>
                  </a:lnTo>
                  <a:lnTo>
                    <a:pt x="237401" y="36537"/>
                  </a:lnTo>
                  <a:lnTo>
                    <a:pt x="207289" y="36537"/>
                  </a:lnTo>
                  <a:lnTo>
                    <a:pt x="207289" y="18503"/>
                  </a:lnTo>
                  <a:lnTo>
                    <a:pt x="237401" y="18503"/>
                  </a:lnTo>
                  <a:lnTo>
                    <a:pt x="237401" y="8788"/>
                  </a:lnTo>
                  <a:close/>
                </a:path>
                <a:path w="615315" h="143510">
                  <a:moveTo>
                    <a:pt x="238044" y="107429"/>
                  </a:moveTo>
                  <a:lnTo>
                    <a:pt x="227838" y="107429"/>
                  </a:lnTo>
                  <a:lnTo>
                    <a:pt x="229565" y="111975"/>
                  </a:lnTo>
                  <a:lnTo>
                    <a:pt x="231127" y="116217"/>
                  </a:lnTo>
                  <a:lnTo>
                    <a:pt x="231914" y="119659"/>
                  </a:lnTo>
                  <a:lnTo>
                    <a:pt x="240538" y="114795"/>
                  </a:lnTo>
                  <a:lnTo>
                    <a:pt x="238155" y="107700"/>
                  </a:lnTo>
                  <a:lnTo>
                    <a:pt x="238044" y="107429"/>
                  </a:lnTo>
                  <a:close/>
                </a:path>
                <a:path w="615315" h="143510">
                  <a:moveTo>
                    <a:pt x="226263" y="82486"/>
                  </a:moveTo>
                  <a:lnTo>
                    <a:pt x="218274" y="86258"/>
                  </a:lnTo>
                  <a:lnTo>
                    <a:pt x="222504" y="94729"/>
                  </a:lnTo>
                  <a:lnTo>
                    <a:pt x="224383" y="99275"/>
                  </a:lnTo>
                  <a:lnTo>
                    <a:pt x="207289" y="108051"/>
                  </a:lnTo>
                  <a:lnTo>
                    <a:pt x="226772" y="108051"/>
                  </a:lnTo>
                  <a:lnTo>
                    <a:pt x="227838" y="107429"/>
                  </a:lnTo>
                  <a:lnTo>
                    <a:pt x="238044" y="107429"/>
                  </a:lnTo>
                  <a:lnTo>
                    <a:pt x="234693" y="99275"/>
                  </a:lnTo>
                  <a:lnTo>
                    <a:pt x="230681" y="90738"/>
                  </a:lnTo>
                  <a:lnTo>
                    <a:pt x="226263" y="82486"/>
                  </a:lnTo>
                  <a:close/>
                </a:path>
                <a:path w="615315" h="143510">
                  <a:moveTo>
                    <a:pt x="260451" y="26670"/>
                  </a:moveTo>
                  <a:lnTo>
                    <a:pt x="250888" y="26670"/>
                  </a:lnTo>
                  <a:lnTo>
                    <a:pt x="249689" y="34733"/>
                  </a:lnTo>
                  <a:lnTo>
                    <a:pt x="247931" y="45948"/>
                  </a:lnTo>
                  <a:lnTo>
                    <a:pt x="240855" y="65557"/>
                  </a:lnTo>
                  <a:lnTo>
                    <a:pt x="242100" y="67602"/>
                  </a:lnTo>
                  <a:lnTo>
                    <a:pt x="244297" y="72453"/>
                  </a:lnTo>
                  <a:lnTo>
                    <a:pt x="244932" y="74968"/>
                  </a:lnTo>
                  <a:lnTo>
                    <a:pt x="246176" y="73710"/>
                  </a:lnTo>
                  <a:lnTo>
                    <a:pt x="250888" y="72923"/>
                  </a:lnTo>
                  <a:lnTo>
                    <a:pt x="297624" y="72923"/>
                  </a:lnTo>
                  <a:lnTo>
                    <a:pt x="297776" y="63042"/>
                  </a:lnTo>
                  <a:lnTo>
                    <a:pt x="254330" y="63042"/>
                  </a:lnTo>
                  <a:lnTo>
                    <a:pt x="256039" y="53860"/>
                  </a:lnTo>
                  <a:lnTo>
                    <a:pt x="257743" y="43680"/>
                  </a:lnTo>
                  <a:lnTo>
                    <a:pt x="260451" y="26670"/>
                  </a:lnTo>
                  <a:close/>
                </a:path>
                <a:path w="615315" h="143510">
                  <a:moveTo>
                    <a:pt x="163385" y="45173"/>
                  </a:moveTo>
                  <a:lnTo>
                    <a:pt x="156794" y="52235"/>
                  </a:lnTo>
                  <a:lnTo>
                    <a:pt x="163734" y="56628"/>
                  </a:lnTo>
                  <a:lnTo>
                    <a:pt x="170675" y="61506"/>
                  </a:lnTo>
                  <a:lnTo>
                    <a:pt x="176911" y="66411"/>
                  </a:lnTo>
                  <a:lnTo>
                    <a:pt x="181737" y="70891"/>
                  </a:lnTo>
                  <a:lnTo>
                    <a:pt x="188633" y="62890"/>
                  </a:lnTo>
                  <a:lnTo>
                    <a:pt x="183671" y="58561"/>
                  </a:lnTo>
                  <a:lnTo>
                    <a:pt x="177299" y="53860"/>
                  </a:lnTo>
                  <a:lnTo>
                    <a:pt x="170282" y="49245"/>
                  </a:lnTo>
                  <a:lnTo>
                    <a:pt x="163385" y="45173"/>
                  </a:lnTo>
                  <a:close/>
                </a:path>
                <a:path w="615315" h="143510">
                  <a:moveTo>
                    <a:pt x="237401" y="45948"/>
                  </a:moveTo>
                  <a:lnTo>
                    <a:pt x="227672" y="45948"/>
                  </a:lnTo>
                  <a:lnTo>
                    <a:pt x="227672" y="64922"/>
                  </a:lnTo>
                  <a:lnTo>
                    <a:pt x="237401" y="64922"/>
                  </a:lnTo>
                  <a:lnTo>
                    <a:pt x="237401" y="45948"/>
                  </a:lnTo>
                  <a:close/>
                </a:path>
                <a:path w="615315" h="143510">
                  <a:moveTo>
                    <a:pt x="280212" y="18973"/>
                  </a:moveTo>
                  <a:lnTo>
                    <a:pt x="270649" y="18973"/>
                  </a:lnTo>
                  <a:lnTo>
                    <a:pt x="270551" y="29285"/>
                  </a:lnTo>
                  <a:lnTo>
                    <a:pt x="270098" y="39858"/>
                  </a:lnTo>
                  <a:lnTo>
                    <a:pt x="269058" y="51166"/>
                  </a:lnTo>
                  <a:lnTo>
                    <a:pt x="267195" y="63042"/>
                  </a:lnTo>
                  <a:lnTo>
                    <a:pt x="277075" y="63042"/>
                  </a:lnTo>
                  <a:lnTo>
                    <a:pt x="278691" y="51166"/>
                  </a:lnTo>
                  <a:lnTo>
                    <a:pt x="279644" y="39858"/>
                  </a:lnTo>
                  <a:lnTo>
                    <a:pt x="280097" y="29285"/>
                  </a:lnTo>
                  <a:lnTo>
                    <a:pt x="280212" y="18973"/>
                  </a:lnTo>
                  <a:close/>
                </a:path>
                <a:path w="615315" h="143510">
                  <a:moveTo>
                    <a:pt x="237401" y="18503"/>
                  </a:moveTo>
                  <a:lnTo>
                    <a:pt x="227672" y="18503"/>
                  </a:lnTo>
                  <a:lnTo>
                    <a:pt x="227672" y="36537"/>
                  </a:lnTo>
                  <a:lnTo>
                    <a:pt x="237401" y="36537"/>
                  </a:lnTo>
                  <a:lnTo>
                    <a:pt x="237401" y="18503"/>
                  </a:lnTo>
                  <a:close/>
                </a:path>
                <a:path w="615315" h="143510">
                  <a:moveTo>
                    <a:pt x="170751" y="2197"/>
                  </a:moveTo>
                  <a:lnTo>
                    <a:pt x="163690" y="8940"/>
                  </a:lnTo>
                  <a:lnTo>
                    <a:pt x="170047" y="13734"/>
                  </a:lnTo>
                  <a:lnTo>
                    <a:pt x="176434" y="19056"/>
                  </a:lnTo>
                  <a:lnTo>
                    <a:pt x="182174" y="24378"/>
                  </a:lnTo>
                  <a:lnTo>
                    <a:pt x="186588" y="29171"/>
                  </a:lnTo>
                  <a:lnTo>
                    <a:pt x="193954" y="21640"/>
                  </a:lnTo>
                  <a:lnTo>
                    <a:pt x="189493" y="16927"/>
                  </a:lnTo>
                  <a:lnTo>
                    <a:pt x="183648" y="11804"/>
                  </a:lnTo>
                  <a:lnTo>
                    <a:pt x="177155" y="6738"/>
                  </a:lnTo>
                  <a:lnTo>
                    <a:pt x="170751" y="2197"/>
                  </a:lnTo>
                  <a:close/>
                </a:path>
                <a:path w="615315" h="143510">
                  <a:moveTo>
                    <a:pt x="296049" y="8788"/>
                  </a:moveTo>
                  <a:lnTo>
                    <a:pt x="245554" y="8788"/>
                  </a:lnTo>
                  <a:lnTo>
                    <a:pt x="245554" y="18973"/>
                  </a:lnTo>
                  <a:lnTo>
                    <a:pt x="296049" y="18973"/>
                  </a:lnTo>
                  <a:lnTo>
                    <a:pt x="296049" y="8788"/>
                  </a:lnTo>
                  <a:close/>
                </a:path>
                <a:path w="615315" h="143510">
                  <a:moveTo>
                    <a:pt x="134708" y="94411"/>
                  </a:moveTo>
                  <a:lnTo>
                    <a:pt x="53632" y="94411"/>
                  </a:lnTo>
                  <a:lnTo>
                    <a:pt x="53632" y="143332"/>
                  </a:lnTo>
                  <a:lnTo>
                    <a:pt x="64452" y="143332"/>
                  </a:lnTo>
                  <a:lnTo>
                    <a:pt x="64452" y="136753"/>
                  </a:lnTo>
                  <a:lnTo>
                    <a:pt x="142697" y="136753"/>
                  </a:lnTo>
                  <a:lnTo>
                    <a:pt x="142697" y="127965"/>
                  </a:lnTo>
                  <a:lnTo>
                    <a:pt x="64452" y="127965"/>
                  </a:lnTo>
                  <a:lnTo>
                    <a:pt x="64452" y="118237"/>
                  </a:lnTo>
                  <a:lnTo>
                    <a:pt x="134708" y="118237"/>
                  </a:lnTo>
                  <a:lnTo>
                    <a:pt x="134708" y="110566"/>
                  </a:lnTo>
                  <a:lnTo>
                    <a:pt x="64452" y="110566"/>
                  </a:lnTo>
                  <a:lnTo>
                    <a:pt x="64452" y="101155"/>
                  </a:lnTo>
                  <a:lnTo>
                    <a:pt x="134708" y="101155"/>
                  </a:lnTo>
                  <a:lnTo>
                    <a:pt x="134708" y="94411"/>
                  </a:lnTo>
                  <a:close/>
                </a:path>
                <a:path w="615315" h="143510">
                  <a:moveTo>
                    <a:pt x="29324" y="83908"/>
                  </a:moveTo>
                  <a:lnTo>
                    <a:pt x="22839" y="97713"/>
                  </a:lnTo>
                  <a:lnTo>
                    <a:pt x="16049" y="111112"/>
                  </a:lnTo>
                  <a:lnTo>
                    <a:pt x="9232" y="123685"/>
                  </a:lnTo>
                  <a:lnTo>
                    <a:pt x="3136" y="134086"/>
                  </a:lnTo>
                  <a:lnTo>
                    <a:pt x="12700" y="140665"/>
                  </a:lnTo>
                  <a:lnTo>
                    <a:pt x="19046" y="129099"/>
                  </a:lnTo>
                  <a:lnTo>
                    <a:pt x="25600" y="116325"/>
                  </a:lnTo>
                  <a:lnTo>
                    <a:pt x="32020" y="103047"/>
                  </a:lnTo>
                  <a:lnTo>
                    <a:pt x="37795" y="90347"/>
                  </a:lnTo>
                  <a:lnTo>
                    <a:pt x="29324" y="83908"/>
                  </a:lnTo>
                  <a:close/>
                </a:path>
                <a:path w="615315" h="143510">
                  <a:moveTo>
                    <a:pt x="134708" y="118237"/>
                  </a:moveTo>
                  <a:lnTo>
                    <a:pt x="95504" y="118237"/>
                  </a:lnTo>
                  <a:lnTo>
                    <a:pt x="95504" y="127965"/>
                  </a:lnTo>
                  <a:lnTo>
                    <a:pt x="106159" y="127965"/>
                  </a:lnTo>
                  <a:lnTo>
                    <a:pt x="106159" y="118249"/>
                  </a:lnTo>
                  <a:lnTo>
                    <a:pt x="134708" y="118249"/>
                  </a:lnTo>
                  <a:close/>
                </a:path>
                <a:path w="615315" h="143510">
                  <a:moveTo>
                    <a:pt x="106159" y="101155"/>
                  </a:moveTo>
                  <a:lnTo>
                    <a:pt x="95504" y="101155"/>
                  </a:lnTo>
                  <a:lnTo>
                    <a:pt x="95504" y="110566"/>
                  </a:lnTo>
                  <a:lnTo>
                    <a:pt x="106159" y="110566"/>
                  </a:lnTo>
                  <a:lnTo>
                    <a:pt x="106159" y="101155"/>
                  </a:lnTo>
                  <a:close/>
                </a:path>
                <a:path w="615315" h="143510">
                  <a:moveTo>
                    <a:pt x="63982" y="62890"/>
                  </a:moveTo>
                  <a:lnTo>
                    <a:pt x="62103" y="62890"/>
                  </a:lnTo>
                  <a:lnTo>
                    <a:pt x="57278" y="72204"/>
                  </a:lnTo>
                  <a:lnTo>
                    <a:pt x="51260" y="81060"/>
                  </a:lnTo>
                  <a:lnTo>
                    <a:pt x="44390" y="89065"/>
                  </a:lnTo>
                  <a:lnTo>
                    <a:pt x="37007" y="95821"/>
                  </a:lnTo>
                  <a:lnTo>
                    <a:pt x="39509" y="97713"/>
                  </a:lnTo>
                  <a:lnTo>
                    <a:pt x="43434" y="101155"/>
                  </a:lnTo>
                  <a:lnTo>
                    <a:pt x="45313" y="103047"/>
                  </a:lnTo>
                  <a:lnTo>
                    <a:pt x="48145" y="100685"/>
                  </a:lnTo>
                  <a:lnTo>
                    <a:pt x="50800" y="97713"/>
                  </a:lnTo>
                  <a:lnTo>
                    <a:pt x="53632" y="94411"/>
                  </a:lnTo>
                  <a:lnTo>
                    <a:pt x="134708" y="94411"/>
                  </a:lnTo>
                  <a:lnTo>
                    <a:pt x="134708" y="93472"/>
                  </a:lnTo>
                  <a:lnTo>
                    <a:pt x="106159" y="93472"/>
                  </a:lnTo>
                  <a:lnTo>
                    <a:pt x="64452" y="93459"/>
                  </a:lnTo>
                  <a:lnTo>
                    <a:pt x="64452" y="84061"/>
                  </a:lnTo>
                  <a:lnTo>
                    <a:pt x="140665" y="84061"/>
                  </a:lnTo>
                  <a:lnTo>
                    <a:pt x="140665" y="75285"/>
                  </a:lnTo>
                  <a:lnTo>
                    <a:pt x="67119" y="75285"/>
                  </a:lnTo>
                  <a:lnTo>
                    <a:pt x="68999" y="71983"/>
                  </a:lnTo>
                  <a:lnTo>
                    <a:pt x="70957" y="68376"/>
                  </a:lnTo>
                  <a:lnTo>
                    <a:pt x="72453" y="65239"/>
                  </a:lnTo>
                  <a:lnTo>
                    <a:pt x="63982" y="62890"/>
                  </a:lnTo>
                  <a:close/>
                </a:path>
                <a:path w="615315" h="143510">
                  <a:moveTo>
                    <a:pt x="106159" y="84061"/>
                  </a:moveTo>
                  <a:lnTo>
                    <a:pt x="95504" y="84061"/>
                  </a:lnTo>
                  <a:lnTo>
                    <a:pt x="95504" y="93459"/>
                  </a:lnTo>
                  <a:lnTo>
                    <a:pt x="106159" y="93459"/>
                  </a:lnTo>
                  <a:lnTo>
                    <a:pt x="106159" y="84061"/>
                  </a:lnTo>
                  <a:close/>
                </a:path>
                <a:path w="615315" h="143510">
                  <a:moveTo>
                    <a:pt x="96291" y="62890"/>
                  </a:moveTo>
                  <a:lnTo>
                    <a:pt x="95808" y="62890"/>
                  </a:lnTo>
                  <a:lnTo>
                    <a:pt x="87185" y="66344"/>
                  </a:lnTo>
                  <a:lnTo>
                    <a:pt x="89700" y="69011"/>
                  </a:lnTo>
                  <a:lnTo>
                    <a:pt x="92085" y="72204"/>
                  </a:lnTo>
                  <a:lnTo>
                    <a:pt x="94094" y="75285"/>
                  </a:lnTo>
                  <a:lnTo>
                    <a:pt x="106006" y="75285"/>
                  </a:lnTo>
                  <a:lnTo>
                    <a:pt x="103809" y="71513"/>
                  </a:lnTo>
                  <a:lnTo>
                    <a:pt x="100050" y="66509"/>
                  </a:lnTo>
                  <a:lnTo>
                    <a:pt x="96291" y="62890"/>
                  </a:lnTo>
                  <a:close/>
                </a:path>
                <a:path w="615315" h="143510">
                  <a:moveTo>
                    <a:pt x="6273" y="43599"/>
                  </a:moveTo>
                  <a:lnTo>
                    <a:pt x="0" y="51917"/>
                  </a:lnTo>
                  <a:lnTo>
                    <a:pt x="7273" y="55723"/>
                  </a:lnTo>
                  <a:lnTo>
                    <a:pt x="14695" y="60028"/>
                  </a:lnTo>
                  <a:lnTo>
                    <a:pt x="21472" y="64392"/>
                  </a:lnTo>
                  <a:lnTo>
                    <a:pt x="26809" y="68376"/>
                  </a:lnTo>
                  <a:lnTo>
                    <a:pt x="33248" y="59131"/>
                  </a:lnTo>
                  <a:lnTo>
                    <a:pt x="27794" y="55359"/>
                  </a:lnTo>
                  <a:lnTo>
                    <a:pt x="20932" y="51188"/>
                  </a:lnTo>
                  <a:lnTo>
                    <a:pt x="13485" y="47106"/>
                  </a:lnTo>
                  <a:lnTo>
                    <a:pt x="6273" y="43599"/>
                  </a:lnTo>
                  <a:close/>
                </a:path>
                <a:path w="615315" h="143510">
                  <a:moveTo>
                    <a:pt x="86563" y="32308"/>
                  </a:moveTo>
                  <a:lnTo>
                    <a:pt x="47510" y="32308"/>
                  </a:lnTo>
                  <a:lnTo>
                    <a:pt x="47510" y="62890"/>
                  </a:lnTo>
                  <a:lnTo>
                    <a:pt x="86563" y="62890"/>
                  </a:lnTo>
                  <a:lnTo>
                    <a:pt x="86563" y="54737"/>
                  </a:lnTo>
                  <a:lnTo>
                    <a:pt x="56616" y="54737"/>
                  </a:lnTo>
                  <a:lnTo>
                    <a:pt x="56616" y="40474"/>
                  </a:lnTo>
                  <a:lnTo>
                    <a:pt x="86563" y="40474"/>
                  </a:lnTo>
                  <a:lnTo>
                    <a:pt x="86563" y="32308"/>
                  </a:lnTo>
                  <a:close/>
                </a:path>
                <a:path w="615315" h="143510">
                  <a:moveTo>
                    <a:pt x="135331" y="32308"/>
                  </a:moveTo>
                  <a:lnTo>
                    <a:pt x="95338" y="32308"/>
                  </a:lnTo>
                  <a:lnTo>
                    <a:pt x="95338" y="62890"/>
                  </a:lnTo>
                  <a:lnTo>
                    <a:pt x="135331" y="62890"/>
                  </a:lnTo>
                  <a:lnTo>
                    <a:pt x="135331" y="54737"/>
                  </a:lnTo>
                  <a:lnTo>
                    <a:pt x="104749" y="54737"/>
                  </a:lnTo>
                  <a:lnTo>
                    <a:pt x="104749" y="40474"/>
                  </a:lnTo>
                  <a:lnTo>
                    <a:pt x="135331" y="40474"/>
                  </a:lnTo>
                  <a:lnTo>
                    <a:pt x="135331" y="32308"/>
                  </a:lnTo>
                  <a:close/>
                </a:path>
                <a:path w="615315" h="143510">
                  <a:moveTo>
                    <a:pt x="86563" y="40474"/>
                  </a:moveTo>
                  <a:lnTo>
                    <a:pt x="77152" y="40474"/>
                  </a:lnTo>
                  <a:lnTo>
                    <a:pt x="77152" y="54737"/>
                  </a:lnTo>
                  <a:lnTo>
                    <a:pt x="86563" y="54737"/>
                  </a:lnTo>
                  <a:lnTo>
                    <a:pt x="86563" y="40474"/>
                  </a:lnTo>
                  <a:close/>
                </a:path>
                <a:path w="615315" h="143510">
                  <a:moveTo>
                    <a:pt x="135331" y="40474"/>
                  </a:moveTo>
                  <a:lnTo>
                    <a:pt x="125615" y="40474"/>
                  </a:lnTo>
                  <a:lnTo>
                    <a:pt x="125615" y="54737"/>
                  </a:lnTo>
                  <a:lnTo>
                    <a:pt x="135331" y="54737"/>
                  </a:lnTo>
                  <a:lnTo>
                    <a:pt x="135331" y="40474"/>
                  </a:lnTo>
                  <a:close/>
                </a:path>
                <a:path w="615315" h="143510">
                  <a:moveTo>
                    <a:pt x="78257" y="20396"/>
                  </a:moveTo>
                  <a:lnTo>
                    <a:pt x="67589" y="20396"/>
                  </a:lnTo>
                  <a:lnTo>
                    <a:pt x="67589" y="29806"/>
                  </a:lnTo>
                  <a:lnTo>
                    <a:pt x="78257" y="29806"/>
                  </a:lnTo>
                  <a:lnTo>
                    <a:pt x="78257" y="20396"/>
                  </a:lnTo>
                  <a:close/>
                </a:path>
                <a:path w="615315" h="143510">
                  <a:moveTo>
                    <a:pt x="114947" y="20396"/>
                  </a:moveTo>
                  <a:lnTo>
                    <a:pt x="103974" y="20396"/>
                  </a:lnTo>
                  <a:lnTo>
                    <a:pt x="103974" y="29806"/>
                  </a:lnTo>
                  <a:lnTo>
                    <a:pt x="114947" y="29806"/>
                  </a:lnTo>
                  <a:lnTo>
                    <a:pt x="114947" y="20396"/>
                  </a:lnTo>
                  <a:close/>
                </a:path>
                <a:path w="615315" h="143510">
                  <a:moveTo>
                    <a:pt x="142227" y="11137"/>
                  </a:moveTo>
                  <a:lnTo>
                    <a:pt x="42024" y="11137"/>
                  </a:lnTo>
                  <a:lnTo>
                    <a:pt x="42024" y="20396"/>
                  </a:lnTo>
                  <a:lnTo>
                    <a:pt x="142227" y="20396"/>
                  </a:lnTo>
                  <a:lnTo>
                    <a:pt x="142227" y="11137"/>
                  </a:lnTo>
                  <a:close/>
                </a:path>
                <a:path w="615315" h="143510">
                  <a:moveTo>
                    <a:pt x="78257" y="0"/>
                  </a:moveTo>
                  <a:lnTo>
                    <a:pt x="67589" y="0"/>
                  </a:lnTo>
                  <a:lnTo>
                    <a:pt x="67589" y="11137"/>
                  </a:lnTo>
                  <a:lnTo>
                    <a:pt x="78257" y="11137"/>
                  </a:lnTo>
                  <a:lnTo>
                    <a:pt x="78257" y="0"/>
                  </a:lnTo>
                  <a:close/>
                </a:path>
                <a:path w="615315" h="143510">
                  <a:moveTo>
                    <a:pt x="114947" y="0"/>
                  </a:moveTo>
                  <a:lnTo>
                    <a:pt x="103974" y="0"/>
                  </a:lnTo>
                  <a:lnTo>
                    <a:pt x="103974" y="11137"/>
                  </a:lnTo>
                  <a:lnTo>
                    <a:pt x="114947" y="11137"/>
                  </a:lnTo>
                  <a:lnTo>
                    <a:pt x="114947" y="0"/>
                  </a:lnTo>
                  <a:close/>
                </a:path>
                <a:path w="615315" h="143510">
                  <a:moveTo>
                    <a:pt x="14109" y="2197"/>
                  </a:moveTo>
                  <a:lnTo>
                    <a:pt x="7670" y="9893"/>
                  </a:lnTo>
                  <a:lnTo>
                    <a:pt x="14763" y="14186"/>
                  </a:lnTo>
                  <a:lnTo>
                    <a:pt x="21912" y="18981"/>
                  </a:lnTo>
                  <a:lnTo>
                    <a:pt x="28410" y="23778"/>
                  </a:lnTo>
                  <a:lnTo>
                    <a:pt x="33553" y="28079"/>
                  </a:lnTo>
                  <a:lnTo>
                    <a:pt x="40297" y="19304"/>
                  </a:lnTo>
                  <a:lnTo>
                    <a:pt x="35014" y="15193"/>
                  </a:lnTo>
                  <a:lnTo>
                    <a:pt x="28379" y="10688"/>
                  </a:lnTo>
                  <a:lnTo>
                    <a:pt x="21157" y="6214"/>
                  </a:lnTo>
                  <a:lnTo>
                    <a:pt x="14109" y="2197"/>
                  </a:lnTo>
                  <a:close/>
                </a:path>
              </a:pathLst>
            </a:custGeom>
            <a:solidFill>
              <a:srgbClr val="4B4B6B"/>
            </a:solidFill>
          </p:spPr>
          <p:txBody>
            <a:bodyPr wrap="square" lIns="0" tIns="0" rIns="0" bIns="0" rtlCol="0"/>
            <a:lstStyle/>
            <a:p>
              <a:endParaRPr/>
            </a:p>
          </p:txBody>
        </p:sp>
        <p:sp>
          <p:nvSpPr>
            <p:cNvPr id="66" name="object 44"/>
            <p:cNvSpPr/>
            <p:nvPr/>
          </p:nvSpPr>
          <p:spPr>
            <a:xfrm>
              <a:off x="1417485" y="2058200"/>
              <a:ext cx="498906" cy="498906"/>
            </a:xfrm>
            <a:prstGeom prst="rect">
              <a:avLst/>
            </a:prstGeom>
            <a:blipFill>
              <a:blip r:embed="rId17" cstate="print"/>
              <a:stretch>
                <a:fillRect/>
              </a:stretch>
            </a:blipFill>
          </p:spPr>
          <p:txBody>
            <a:bodyPr wrap="square" lIns="0" tIns="0" rIns="0" bIns="0" rtlCol="0"/>
            <a:lstStyle/>
            <a:p>
              <a:endParaRPr/>
            </a:p>
          </p:txBody>
        </p:sp>
        <p:sp>
          <p:nvSpPr>
            <p:cNvPr id="67" name="object 45"/>
            <p:cNvSpPr/>
            <p:nvPr/>
          </p:nvSpPr>
          <p:spPr>
            <a:xfrm>
              <a:off x="1554695" y="2232825"/>
              <a:ext cx="26670" cy="26670"/>
            </a:xfrm>
            <a:custGeom>
              <a:avLst/>
              <a:gdLst/>
              <a:ahLst/>
              <a:cxnLst/>
              <a:rect l="l" t="t" r="r" b="b"/>
              <a:pathLst>
                <a:path w="26670" h="26669">
                  <a:moveTo>
                    <a:pt x="20434" y="0"/>
                  </a:moveTo>
                  <a:lnTo>
                    <a:pt x="5892" y="0"/>
                  </a:lnTo>
                  <a:lnTo>
                    <a:pt x="0" y="5892"/>
                  </a:lnTo>
                  <a:lnTo>
                    <a:pt x="0" y="20434"/>
                  </a:lnTo>
                  <a:lnTo>
                    <a:pt x="5892" y="26327"/>
                  </a:lnTo>
                  <a:lnTo>
                    <a:pt x="20434" y="26327"/>
                  </a:lnTo>
                  <a:lnTo>
                    <a:pt x="26314" y="20434"/>
                  </a:lnTo>
                  <a:lnTo>
                    <a:pt x="26314" y="5892"/>
                  </a:lnTo>
                  <a:lnTo>
                    <a:pt x="20434" y="0"/>
                  </a:lnTo>
                  <a:close/>
                </a:path>
              </a:pathLst>
            </a:custGeom>
            <a:solidFill>
              <a:srgbClr val="FFFFFF">
                <a:alpha val="59999"/>
              </a:srgbClr>
            </a:solidFill>
          </p:spPr>
          <p:txBody>
            <a:bodyPr wrap="square" lIns="0" tIns="0" rIns="0" bIns="0" rtlCol="0"/>
            <a:lstStyle/>
            <a:p>
              <a:endParaRPr/>
            </a:p>
          </p:txBody>
        </p:sp>
        <p:sp>
          <p:nvSpPr>
            <p:cNvPr id="68" name="object 46"/>
            <p:cNvSpPr/>
            <p:nvPr/>
          </p:nvSpPr>
          <p:spPr>
            <a:xfrm>
              <a:off x="1748015" y="2232825"/>
              <a:ext cx="26670" cy="26670"/>
            </a:xfrm>
            <a:custGeom>
              <a:avLst/>
              <a:gdLst/>
              <a:ahLst/>
              <a:cxnLst/>
              <a:rect l="l" t="t" r="r" b="b"/>
              <a:pathLst>
                <a:path w="26669" h="26669">
                  <a:moveTo>
                    <a:pt x="20421" y="0"/>
                  </a:moveTo>
                  <a:lnTo>
                    <a:pt x="5892" y="0"/>
                  </a:lnTo>
                  <a:lnTo>
                    <a:pt x="0" y="5892"/>
                  </a:lnTo>
                  <a:lnTo>
                    <a:pt x="0" y="20434"/>
                  </a:lnTo>
                  <a:lnTo>
                    <a:pt x="5892" y="26327"/>
                  </a:lnTo>
                  <a:lnTo>
                    <a:pt x="20421" y="26327"/>
                  </a:lnTo>
                  <a:lnTo>
                    <a:pt x="26327" y="20434"/>
                  </a:lnTo>
                  <a:lnTo>
                    <a:pt x="26327" y="5892"/>
                  </a:lnTo>
                  <a:lnTo>
                    <a:pt x="20421" y="0"/>
                  </a:lnTo>
                  <a:close/>
                </a:path>
              </a:pathLst>
            </a:custGeom>
            <a:solidFill>
              <a:srgbClr val="FFFFFF">
                <a:alpha val="59999"/>
              </a:srgbClr>
            </a:solidFill>
          </p:spPr>
          <p:txBody>
            <a:bodyPr wrap="square" lIns="0" tIns="0" rIns="0" bIns="0" rtlCol="0"/>
            <a:lstStyle/>
            <a:p>
              <a:endParaRPr/>
            </a:p>
          </p:txBody>
        </p:sp>
        <p:sp>
          <p:nvSpPr>
            <p:cNvPr id="69" name="object 47"/>
            <p:cNvSpPr/>
            <p:nvPr/>
          </p:nvSpPr>
          <p:spPr>
            <a:xfrm>
              <a:off x="1654467" y="2239060"/>
              <a:ext cx="26670" cy="26670"/>
            </a:xfrm>
            <a:custGeom>
              <a:avLst/>
              <a:gdLst/>
              <a:ahLst/>
              <a:cxnLst/>
              <a:rect l="l" t="t" r="r" b="b"/>
              <a:pathLst>
                <a:path w="26669" h="26669">
                  <a:moveTo>
                    <a:pt x="20434" y="0"/>
                  </a:moveTo>
                  <a:lnTo>
                    <a:pt x="5892" y="0"/>
                  </a:lnTo>
                  <a:lnTo>
                    <a:pt x="0" y="5892"/>
                  </a:lnTo>
                  <a:lnTo>
                    <a:pt x="0" y="20434"/>
                  </a:lnTo>
                  <a:lnTo>
                    <a:pt x="5892" y="26327"/>
                  </a:lnTo>
                  <a:lnTo>
                    <a:pt x="20434" y="26327"/>
                  </a:lnTo>
                  <a:lnTo>
                    <a:pt x="26327" y="20434"/>
                  </a:lnTo>
                  <a:lnTo>
                    <a:pt x="26327" y="5892"/>
                  </a:lnTo>
                  <a:lnTo>
                    <a:pt x="20434" y="0"/>
                  </a:lnTo>
                  <a:close/>
                </a:path>
              </a:pathLst>
            </a:custGeom>
            <a:solidFill>
              <a:srgbClr val="FFFFFF"/>
            </a:solidFill>
          </p:spPr>
          <p:txBody>
            <a:bodyPr wrap="square" lIns="0" tIns="0" rIns="0" bIns="0" rtlCol="0"/>
            <a:lstStyle/>
            <a:p>
              <a:endParaRPr/>
            </a:p>
          </p:txBody>
        </p:sp>
        <p:sp>
          <p:nvSpPr>
            <p:cNvPr id="70" name="object 48"/>
            <p:cNvSpPr/>
            <p:nvPr/>
          </p:nvSpPr>
          <p:spPr>
            <a:xfrm>
              <a:off x="1635760" y="2145512"/>
              <a:ext cx="26670" cy="26670"/>
            </a:xfrm>
            <a:custGeom>
              <a:avLst/>
              <a:gdLst/>
              <a:ahLst/>
              <a:cxnLst/>
              <a:rect l="l" t="t" r="r" b="b"/>
              <a:pathLst>
                <a:path w="26669" h="26669">
                  <a:moveTo>
                    <a:pt x="20434" y="0"/>
                  </a:moveTo>
                  <a:lnTo>
                    <a:pt x="5892" y="0"/>
                  </a:lnTo>
                  <a:lnTo>
                    <a:pt x="0" y="5880"/>
                  </a:lnTo>
                  <a:lnTo>
                    <a:pt x="0" y="20434"/>
                  </a:lnTo>
                  <a:lnTo>
                    <a:pt x="5892" y="26339"/>
                  </a:lnTo>
                  <a:lnTo>
                    <a:pt x="20434" y="26339"/>
                  </a:lnTo>
                  <a:lnTo>
                    <a:pt x="26327" y="20434"/>
                  </a:lnTo>
                  <a:lnTo>
                    <a:pt x="26327" y="5880"/>
                  </a:lnTo>
                  <a:lnTo>
                    <a:pt x="20434" y="0"/>
                  </a:lnTo>
                  <a:close/>
                </a:path>
              </a:pathLst>
            </a:custGeom>
            <a:solidFill>
              <a:srgbClr val="FFFFFF"/>
            </a:solidFill>
          </p:spPr>
          <p:txBody>
            <a:bodyPr wrap="square" lIns="0" tIns="0" rIns="0" bIns="0" rtlCol="0"/>
            <a:lstStyle/>
            <a:p>
              <a:endParaRPr/>
            </a:p>
          </p:txBody>
        </p:sp>
        <p:sp>
          <p:nvSpPr>
            <p:cNvPr id="71" name="object 49"/>
            <p:cNvSpPr/>
            <p:nvPr/>
          </p:nvSpPr>
          <p:spPr>
            <a:xfrm>
              <a:off x="1516377" y="2275574"/>
              <a:ext cx="301625" cy="201930"/>
            </a:xfrm>
            <a:custGeom>
              <a:avLst/>
              <a:gdLst/>
              <a:ahLst/>
              <a:cxnLst/>
              <a:rect l="l" t="t" r="r" b="b"/>
              <a:pathLst>
                <a:path w="301625" h="201930">
                  <a:moveTo>
                    <a:pt x="301129" y="0"/>
                  </a:moveTo>
                  <a:lnTo>
                    <a:pt x="0" y="0"/>
                  </a:lnTo>
                  <a:lnTo>
                    <a:pt x="0" y="7124"/>
                  </a:lnTo>
                  <a:lnTo>
                    <a:pt x="6161" y="49872"/>
                  </a:lnTo>
                  <a:lnTo>
                    <a:pt x="23706" y="88322"/>
                  </a:lnTo>
                  <a:lnTo>
                    <a:pt x="51226" y="120342"/>
                  </a:lnTo>
                  <a:lnTo>
                    <a:pt x="87312" y="143802"/>
                  </a:lnTo>
                  <a:lnTo>
                    <a:pt x="87312" y="179971"/>
                  </a:lnTo>
                  <a:lnTo>
                    <a:pt x="88994" y="188283"/>
                  </a:lnTo>
                  <a:lnTo>
                    <a:pt x="93579" y="195078"/>
                  </a:lnTo>
                  <a:lnTo>
                    <a:pt x="100374" y="199663"/>
                  </a:lnTo>
                  <a:lnTo>
                    <a:pt x="108686" y="201345"/>
                  </a:lnTo>
                  <a:lnTo>
                    <a:pt x="192443" y="201345"/>
                  </a:lnTo>
                  <a:lnTo>
                    <a:pt x="200754" y="199663"/>
                  </a:lnTo>
                  <a:lnTo>
                    <a:pt x="207549" y="195078"/>
                  </a:lnTo>
                  <a:lnTo>
                    <a:pt x="212134" y="188283"/>
                  </a:lnTo>
                  <a:lnTo>
                    <a:pt x="212377" y="187083"/>
                  </a:lnTo>
                  <a:lnTo>
                    <a:pt x="104762" y="187083"/>
                  </a:lnTo>
                  <a:lnTo>
                    <a:pt x="101561" y="183895"/>
                  </a:lnTo>
                  <a:lnTo>
                    <a:pt x="101561" y="134467"/>
                  </a:lnTo>
                  <a:lnTo>
                    <a:pt x="97231" y="132613"/>
                  </a:lnTo>
                  <a:lnTo>
                    <a:pt x="64335" y="112760"/>
                  </a:lnTo>
                  <a:lnTo>
                    <a:pt x="38766" y="85201"/>
                  </a:lnTo>
                  <a:lnTo>
                    <a:pt x="21732" y="51760"/>
                  </a:lnTo>
                  <a:lnTo>
                    <a:pt x="14439" y="14262"/>
                  </a:lnTo>
                  <a:lnTo>
                    <a:pt x="300100" y="14262"/>
                  </a:lnTo>
                  <a:lnTo>
                    <a:pt x="301129" y="7124"/>
                  </a:lnTo>
                  <a:lnTo>
                    <a:pt x="301129" y="0"/>
                  </a:lnTo>
                  <a:close/>
                </a:path>
                <a:path w="301625" h="201930">
                  <a:moveTo>
                    <a:pt x="300100" y="14262"/>
                  </a:moveTo>
                  <a:lnTo>
                    <a:pt x="286689" y="14262"/>
                  </a:lnTo>
                  <a:lnTo>
                    <a:pt x="279397" y="51760"/>
                  </a:lnTo>
                  <a:lnTo>
                    <a:pt x="262362" y="85201"/>
                  </a:lnTo>
                  <a:lnTo>
                    <a:pt x="236794" y="112760"/>
                  </a:lnTo>
                  <a:lnTo>
                    <a:pt x="203898" y="132613"/>
                  </a:lnTo>
                  <a:lnTo>
                    <a:pt x="199567" y="134467"/>
                  </a:lnTo>
                  <a:lnTo>
                    <a:pt x="199567" y="183895"/>
                  </a:lnTo>
                  <a:lnTo>
                    <a:pt x="196367" y="187083"/>
                  </a:lnTo>
                  <a:lnTo>
                    <a:pt x="212377" y="187083"/>
                  </a:lnTo>
                  <a:lnTo>
                    <a:pt x="213817" y="179971"/>
                  </a:lnTo>
                  <a:lnTo>
                    <a:pt x="213817" y="143802"/>
                  </a:lnTo>
                  <a:lnTo>
                    <a:pt x="249903" y="120342"/>
                  </a:lnTo>
                  <a:lnTo>
                    <a:pt x="277423" y="88322"/>
                  </a:lnTo>
                  <a:lnTo>
                    <a:pt x="294968" y="49872"/>
                  </a:lnTo>
                  <a:lnTo>
                    <a:pt x="300100" y="14262"/>
                  </a:lnTo>
                  <a:close/>
                </a:path>
              </a:pathLst>
            </a:custGeom>
            <a:solidFill>
              <a:srgbClr val="FFFFFF"/>
            </a:solidFill>
          </p:spPr>
          <p:txBody>
            <a:bodyPr wrap="square" lIns="0" tIns="0" rIns="0" bIns="0" rtlCol="0"/>
            <a:lstStyle/>
            <a:p>
              <a:endParaRPr/>
            </a:p>
          </p:txBody>
        </p:sp>
        <p:sp>
          <p:nvSpPr>
            <p:cNvPr id="72" name="object 50"/>
            <p:cNvSpPr/>
            <p:nvPr/>
          </p:nvSpPr>
          <p:spPr>
            <a:xfrm>
              <a:off x="1555597" y="2309075"/>
              <a:ext cx="222351" cy="148259"/>
            </a:xfrm>
            <a:prstGeom prst="rect">
              <a:avLst/>
            </a:prstGeom>
            <a:blipFill>
              <a:blip r:embed="rId18" cstate="print"/>
              <a:stretch>
                <a:fillRect/>
              </a:stretch>
            </a:blipFill>
          </p:spPr>
          <p:txBody>
            <a:bodyPr wrap="square" lIns="0" tIns="0" rIns="0" bIns="0" rtlCol="0"/>
            <a:lstStyle/>
            <a:p>
              <a:endParaRPr/>
            </a:p>
          </p:txBody>
        </p:sp>
        <p:sp>
          <p:nvSpPr>
            <p:cNvPr id="73" name="object 51"/>
            <p:cNvSpPr/>
            <p:nvPr/>
          </p:nvSpPr>
          <p:spPr>
            <a:xfrm>
              <a:off x="5181206" y="4263834"/>
              <a:ext cx="1279525" cy="1039494"/>
            </a:xfrm>
            <a:custGeom>
              <a:avLst/>
              <a:gdLst/>
              <a:ahLst/>
              <a:cxnLst/>
              <a:rect l="l" t="t" r="r" b="b"/>
              <a:pathLst>
                <a:path w="1279525" h="1039495">
                  <a:moveTo>
                    <a:pt x="0" y="1039228"/>
                  </a:moveTo>
                  <a:lnTo>
                    <a:pt x="1279067" y="1039228"/>
                  </a:lnTo>
                  <a:lnTo>
                    <a:pt x="1279067" y="0"/>
                  </a:lnTo>
                  <a:lnTo>
                    <a:pt x="0" y="0"/>
                  </a:lnTo>
                  <a:lnTo>
                    <a:pt x="0" y="1039228"/>
                  </a:lnTo>
                  <a:close/>
                </a:path>
              </a:pathLst>
            </a:custGeom>
            <a:solidFill>
              <a:srgbClr val="F8F8F8"/>
            </a:solidFill>
          </p:spPr>
          <p:txBody>
            <a:bodyPr wrap="square" lIns="0" tIns="0" rIns="0" bIns="0" rtlCol="0"/>
            <a:lstStyle/>
            <a:p>
              <a:endParaRPr/>
            </a:p>
          </p:txBody>
        </p:sp>
        <p:sp>
          <p:nvSpPr>
            <p:cNvPr id="74" name="object 52"/>
            <p:cNvSpPr/>
            <p:nvPr/>
          </p:nvSpPr>
          <p:spPr>
            <a:xfrm>
              <a:off x="5202529" y="4256729"/>
              <a:ext cx="1236407" cy="813618"/>
            </a:xfrm>
            <a:prstGeom prst="rect">
              <a:avLst/>
            </a:prstGeom>
            <a:blipFill>
              <a:blip r:embed="rId19" cstate="print"/>
              <a:stretch>
                <a:fillRect/>
              </a:stretch>
            </a:blipFill>
          </p:spPr>
          <p:txBody>
            <a:bodyPr wrap="square" lIns="0" tIns="0" rIns="0" bIns="0" rtlCol="0"/>
            <a:lstStyle/>
            <a:p>
              <a:endParaRPr/>
            </a:p>
          </p:txBody>
        </p:sp>
        <p:sp>
          <p:nvSpPr>
            <p:cNvPr id="75" name="object 53"/>
            <p:cNvSpPr/>
            <p:nvPr/>
          </p:nvSpPr>
          <p:spPr>
            <a:xfrm>
              <a:off x="5238038" y="4292256"/>
              <a:ext cx="1165377" cy="741413"/>
            </a:xfrm>
            <a:prstGeom prst="rect">
              <a:avLst/>
            </a:prstGeom>
            <a:blipFill>
              <a:blip r:embed="rId20" cstate="print"/>
              <a:stretch>
                <a:fillRect/>
              </a:stretch>
            </a:blipFill>
          </p:spPr>
          <p:txBody>
            <a:bodyPr wrap="square" lIns="0" tIns="0" rIns="0" bIns="0" rtlCol="0"/>
            <a:lstStyle/>
            <a:p>
              <a:endParaRPr/>
            </a:p>
          </p:txBody>
        </p:sp>
        <p:sp>
          <p:nvSpPr>
            <p:cNvPr id="76" name="object 54"/>
            <p:cNvSpPr txBox="1"/>
            <p:nvPr/>
          </p:nvSpPr>
          <p:spPr>
            <a:xfrm>
              <a:off x="5283968" y="4487401"/>
              <a:ext cx="124460" cy="394970"/>
            </a:xfrm>
            <a:prstGeom prst="rect">
              <a:avLst/>
            </a:prstGeom>
          </p:spPr>
          <p:txBody>
            <a:bodyPr vert="horz" wrap="square" lIns="0" tIns="12700" rIns="0" bIns="0" rtlCol="0">
              <a:spAutoFit/>
            </a:bodyPr>
            <a:lstStyle/>
            <a:p>
              <a:pPr marL="12700">
                <a:lnSpc>
                  <a:spcPct val="100000"/>
                </a:lnSpc>
                <a:spcBef>
                  <a:spcPts val="100"/>
                </a:spcBef>
              </a:pPr>
              <a:r>
                <a:rPr sz="700" spc="-5" dirty="0">
                  <a:solidFill>
                    <a:srgbClr val="2B2B2B"/>
                  </a:solidFill>
                  <a:latin typeface="Arial" panose="020B0604020202020204"/>
                  <a:cs typeface="Arial" panose="020B0604020202020204"/>
                </a:rPr>
                <a:t>01</a:t>
              </a:r>
              <a:endParaRPr sz="700">
                <a:latin typeface="Arial" panose="020B0604020202020204"/>
                <a:cs typeface="Arial" panose="020B0604020202020204"/>
              </a:endParaRPr>
            </a:p>
            <a:p>
              <a:pPr marL="12700">
                <a:lnSpc>
                  <a:spcPct val="100000"/>
                </a:lnSpc>
                <a:spcBef>
                  <a:spcPts val="1230"/>
                </a:spcBef>
              </a:pPr>
              <a:r>
                <a:rPr sz="700" spc="-5" dirty="0">
                  <a:solidFill>
                    <a:srgbClr val="2B2B2B"/>
                  </a:solidFill>
                  <a:latin typeface="Arial" panose="020B0604020202020204"/>
                  <a:cs typeface="Arial" panose="020B0604020202020204"/>
                </a:rPr>
                <a:t>02</a:t>
              </a:r>
              <a:endParaRPr sz="700">
                <a:latin typeface="Arial" panose="020B0604020202020204"/>
                <a:cs typeface="Arial" panose="020B0604020202020204"/>
              </a:endParaRPr>
            </a:p>
          </p:txBody>
        </p:sp>
        <p:sp>
          <p:nvSpPr>
            <p:cNvPr id="77" name="object 55"/>
            <p:cNvSpPr/>
            <p:nvPr/>
          </p:nvSpPr>
          <p:spPr>
            <a:xfrm>
              <a:off x="5353353" y="5210574"/>
              <a:ext cx="153276" cy="35763"/>
            </a:xfrm>
            <a:prstGeom prst="rect">
              <a:avLst/>
            </a:prstGeom>
            <a:blipFill>
              <a:blip r:embed="rId21" cstate="print"/>
              <a:stretch>
                <a:fillRect/>
              </a:stretch>
            </a:blipFill>
          </p:spPr>
          <p:txBody>
            <a:bodyPr wrap="square" lIns="0" tIns="0" rIns="0" bIns="0" rtlCol="0"/>
            <a:lstStyle/>
            <a:p>
              <a:endParaRPr/>
            </a:p>
          </p:txBody>
        </p:sp>
        <p:sp>
          <p:nvSpPr>
            <p:cNvPr id="78" name="object 56"/>
            <p:cNvSpPr/>
            <p:nvPr/>
          </p:nvSpPr>
          <p:spPr>
            <a:xfrm>
              <a:off x="5744171" y="5210390"/>
              <a:ext cx="153085" cy="35953"/>
            </a:xfrm>
            <a:prstGeom prst="rect">
              <a:avLst/>
            </a:prstGeom>
            <a:blipFill>
              <a:blip r:embed="rId22" cstate="print"/>
              <a:stretch>
                <a:fillRect/>
              </a:stretch>
            </a:blipFill>
          </p:spPr>
          <p:txBody>
            <a:bodyPr wrap="square" lIns="0" tIns="0" rIns="0" bIns="0" rtlCol="0"/>
            <a:lstStyle/>
            <a:p>
              <a:endParaRPr/>
            </a:p>
          </p:txBody>
        </p:sp>
        <p:sp>
          <p:nvSpPr>
            <p:cNvPr id="79" name="object 57"/>
            <p:cNvSpPr/>
            <p:nvPr/>
          </p:nvSpPr>
          <p:spPr>
            <a:xfrm>
              <a:off x="6134989" y="5210390"/>
              <a:ext cx="153085" cy="35953"/>
            </a:xfrm>
            <a:prstGeom prst="rect">
              <a:avLst/>
            </a:prstGeom>
            <a:blipFill>
              <a:blip r:embed="rId23" cstate="print"/>
              <a:stretch>
                <a:fillRect/>
              </a:stretch>
            </a:blipFill>
          </p:spPr>
          <p:txBody>
            <a:bodyPr wrap="square" lIns="0" tIns="0" rIns="0" bIns="0" rtlCol="0"/>
            <a:lstStyle/>
            <a:p>
              <a:endParaRPr/>
            </a:p>
          </p:txBody>
        </p:sp>
        <p:sp>
          <p:nvSpPr>
            <p:cNvPr id="80" name="object 58"/>
            <p:cNvSpPr/>
            <p:nvPr/>
          </p:nvSpPr>
          <p:spPr>
            <a:xfrm>
              <a:off x="6149365" y="5055514"/>
              <a:ext cx="124358" cy="124345"/>
            </a:xfrm>
            <a:prstGeom prst="rect">
              <a:avLst/>
            </a:prstGeom>
            <a:blipFill>
              <a:blip r:embed="rId24" cstate="print"/>
              <a:stretch>
                <a:fillRect/>
              </a:stretch>
            </a:blipFill>
          </p:spPr>
          <p:txBody>
            <a:bodyPr wrap="square" lIns="0" tIns="0" rIns="0" bIns="0" rtlCol="0"/>
            <a:lstStyle/>
            <a:p>
              <a:endParaRPr/>
            </a:p>
          </p:txBody>
        </p:sp>
        <p:sp>
          <p:nvSpPr>
            <p:cNvPr id="81" name="object 59"/>
            <p:cNvSpPr/>
            <p:nvPr/>
          </p:nvSpPr>
          <p:spPr>
            <a:xfrm>
              <a:off x="6176264" y="5070627"/>
              <a:ext cx="70573" cy="92697"/>
            </a:xfrm>
            <a:prstGeom prst="rect">
              <a:avLst/>
            </a:prstGeom>
            <a:blipFill>
              <a:blip r:embed="rId25" cstate="print"/>
              <a:stretch>
                <a:fillRect/>
              </a:stretch>
            </a:blipFill>
          </p:spPr>
          <p:txBody>
            <a:bodyPr wrap="square" lIns="0" tIns="0" rIns="0" bIns="0" rtlCol="0"/>
            <a:lstStyle/>
            <a:p>
              <a:endParaRPr/>
            </a:p>
          </p:txBody>
        </p:sp>
        <p:sp>
          <p:nvSpPr>
            <p:cNvPr id="82" name="object 60"/>
            <p:cNvSpPr/>
            <p:nvPr/>
          </p:nvSpPr>
          <p:spPr>
            <a:xfrm>
              <a:off x="5758561" y="5055514"/>
              <a:ext cx="124333" cy="124345"/>
            </a:xfrm>
            <a:prstGeom prst="rect">
              <a:avLst/>
            </a:prstGeom>
            <a:blipFill>
              <a:blip r:embed="rId26" cstate="print"/>
              <a:stretch>
                <a:fillRect/>
              </a:stretch>
            </a:blipFill>
          </p:spPr>
          <p:txBody>
            <a:bodyPr wrap="square" lIns="0" tIns="0" rIns="0" bIns="0" rtlCol="0"/>
            <a:lstStyle/>
            <a:p>
              <a:endParaRPr/>
            </a:p>
          </p:txBody>
        </p:sp>
        <p:sp>
          <p:nvSpPr>
            <p:cNvPr id="83" name="object 61"/>
            <p:cNvSpPr/>
            <p:nvPr/>
          </p:nvSpPr>
          <p:spPr>
            <a:xfrm>
              <a:off x="5791200" y="5074158"/>
              <a:ext cx="59690" cy="88900"/>
            </a:xfrm>
            <a:custGeom>
              <a:avLst/>
              <a:gdLst/>
              <a:ahLst/>
              <a:cxnLst/>
              <a:rect l="l" t="t" r="r" b="b"/>
              <a:pathLst>
                <a:path w="59689" h="88900">
                  <a:moveTo>
                    <a:pt x="34963" y="0"/>
                  </a:moveTo>
                  <a:lnTo>
                    <a:pt x="24091" y="0"/>
                  </a:lnTo>
                  <a:lnTo>
                    <a:pt x="19672" y="4406"/>
                  </a:lnTo>
                  <a:lnTo>
                    <a:pt x="19672" y="31203"/>
                  </a:lnTo>
                  <a:lnTo>
                    <a:pt x="11680" y="35520"/>
                  </a:lnTo>
                  <a:lnTo>
                    <a:pt x="5464" y="41940"/>
                  </a:lnTo>
                  <a:lnTo>
                    <a:pt x="1434" y="49958"/>
                  </a:lnTo>
                  <a:lnTo>
                    <a:pt x="0" y="59067"/>
                  </a:lnTo>
                  <a:lnTo>
                    <a:pt x="2320" y="70562"/>
                  </a:lnTo>
                  <a:lnTo>
                    <a:pt x="8648" y="79952"/>
                  </a:lnTo>
                  <a:lnTo>
                    <a:pt x="18034" y="86285"/>
                  </a:lnTo>
                  <a:lnTo>
                    <a:pt x="29527" y="88607"/>
                  </a:lnTo>
                  <a:lnTo>
                    <a:pt x="41027" y="86285"/>
                  </a:lnTo>
                  <a:lnTo>
                    <a:pt x="42461" y="85318"/>
                  </a:lnTo>
                  <a:lnTo>
                    <a:pt x="29527" y="85318"/>
                  </a:lnTo>
                  <a:lnTo>
                    <a:pt x="19312" y="83256"/>
                  </a:lnTo>
                  <a:lnTo>
                    <a:pt x="10968" y="77631"/>
                  </a:lnTo>
                  <a:lnTo>
                    <a:pt x="5340" y="69288"/>
                  </a:lnTo>
                  <a:lnTo>
                    <a:pt x="3276" y="59067"/>
                  </a:lnTo>
                  <a:lnTo>
                    <a:pt x="4635" y="50715"/>
                  </a:lnTo>
                  <a:lnTo>
                    <a:pt x="8445" y="43419"/>
                  </a:lnTo>
                  <a:lnTo>
                    <a:pt x="14302" y="37673"/>
                  </a:lnTo>
                  <a:lnTo>
                    <a:pt x="21805" y="33972"/>
                  </a:lnTo>
                  <a:lnTo>
                    <a:pt x="22974" y="33604"/>
                  </a:lnTo>
                  <a:lnTo>
                    <a:pt x="22974" y="6222"/>
                  </a:lnTo>
                  <a:lnTo>
                    <a:pt x="25908" y="3276"/>
                  </a:lnTo>
                  <a:lnTo>
                    <a:pt x="38249" y="3276"/>
                  </a:lnTo>
                  <a:lnTo>
                    <a:pt x="34963" y="0"/>
                  </a:lnTo>
                  <a:close/>
                </a:path>
                <a:path w="59689" h="88900">
                  <a:moveTo>
                    <a:pt x="38249" y="3276"/>
                  </a:moveTo>
                  <a:lnTo>
                    <a:pt x="33159" y="3276"/>
                  </a:lnTo>
                  <a:lnTo>
                    <a:pt x="36093" y="6222"/>
                  </a:lnTo>
                  <a:lnTo>
                    <a:pt x="36093" y="33604"/>
                  </a:lnTo>
                  <a:lnTo>
                    <a:pt x="55791" y="59067"/>
                  </a:lnTo>
                  <a:lnTo>
                    <a:pt x="53725" y="69288"/>
                  </a:lnTo>
                  <a:lnTo>
                    <a:pt x="48093" y="77631"/>
                  </a:lnTo>
                  <a:lnTo>
                    <a:pt x="39744" y="83256"/>
                  </a:lnTo>
                  <a:lnTo>
                    <a:pt x="29527" y="85318"/>
                  </a:lnTo>
                  <a:lnTo>
                    <a:pt x="42461" y="85318"/>
                  </a:lnTo>
                  <a:lnTo>
                    <a:pt x="50417" y="79952"/>
                  </a:lnTo>
                  <a:lnTo>
                    <a:pt x="56746" y="70562"/>
                  </a:lnTo>
                  <a:lnTo>
                    <a:pt x="59067" y="59067"/>
                  </a:lnTo>
                  <a:lnTo>
                    <a:pt x="57633" y="49958"/>
                  </a:lnTo>
                  <a:lnTo>
                    <a:pt x="53601" y="41940"/>
                  </a:lnTo>
                  <a:lnTo>
                    <a:pt x="47382" y="35520"/>
                  </a:lnTo>
                  <a:lnTo>
                    <a:pt x="39382" y="31203"/>
                  </a:lnTo>
                  <a:lnTo>
                    <a:pt x="39382" y="4406"/>
                  </a:lnTo>
                  <a:lnTo>
                    <a:pt x="38249" y="3276"/>
                  </a:lnTo>
                  <a:close/>
                </a:path>
              </a:pathLst>
            </a:custGeom>
            <a:solidFill>
              <a:srgbClr val="FFFFFF"/>
            </a:solidFill>
          </p:spPr>
          <p:txBody>
            <a:bodyPr wrap="square" lIns="0" tIns="0" rIns="0" bIns="0" rtlCol="0"/>
            <a:lstStyle/>
            <a:p>
              <a:endParaRPr/>
            </a:p>
          </p:txBody>
        </p:sp>
        <p:sp>
          <p:nvSpPr>
            <p:cNvPr id="84" name="object 62"/>
            <p:cNvSpPr/>
            <p:nvPr/>
          </p:nvSpPr>
          <p:spPr>
            <a:xfrm>
              <a:off x="5799404" y="5126037"/>
              <a:ext cx="43180" cy="28575"/>
            </a:xfrm>
            <a:custGeom>
              <a:avLst/>
              <a:gdLst/>
              <a:ahLst/>
              <a:cxnLst/>
              <a:rect l="l" t="t" r="r" b="b"/>
              <a:pathLst>
                <a:path w="43179" h="28575">
                  <a:moveTo>
                    <a:pt x="0" y="812"/>
                  </a:moveTo>
                  <a:lnTo>
                    <a:pt x="0" y="7188"/>
                  </a:lnTo>
                  <a:lnTo>
                    <a:pt x="1674" y="15492"/>
                  </a:lnTo>
                  <a:lnTo>
                    <a:pt x="6242" y="22269"/>
                  </a:lnTo>
                  <a:lnTo>
                    <a:pt x="13019" y="26837"/>
                  </a:lnTo>
                  <a:lnTo>
                    <a:pt x="21323" y="28511"/>
                  </a:lnTo>
                  <a:lnTo>
                    <a:pt x="29629" y="26837"/>
                  </a:lnTo>
                  <a:lnTo>
                    <a:pt x="36410" y="22269"/>
                  </a:lnTo>
                  <a:lnTo>
                    <a:pt x="40982" y="15492"/>
                  </a:lnTo>
                  <a:lnTo>
                    <a:pt x="42000" y="10452"/>
                  </a:lnTo>
                  <a:lnTo>
                    <a:pt x="16281" y="10452"/>
                  </a:lnTo>
                  <a:lnTo>
                    <a:pt x="11379" y="8242"/>
                  </a:lnTo>
                  <a:lnTo>
                    <a:pt x="3022" y="3429"/>
                  </a:lnTo>
                  <a:lnTo>
                    <a:pt x="0" y="812"/>
                  </a:lnTo>
                  <a:close/>
                </a:path>
                <a:path w="43179" h="28575">
                  <a:moveTo>
                    <a:pt x="40639" y="0"/>
                  </a:moveTo>
                  <a:lnTo>
                    <a:pt x="33413" y="0"/>
                  </a:lnTo>
                  <a:lnTo>
                    <a:pt x="27470" y="3213"/>
                  </a:lnTo>
                  <a:lnTo>
                    <a:pt x="16281" y="10452"/>
                  </a:lnTo>
                  <a:lnTo>
                    <a:pt x="42000" y="10452"/>
                  </a:lnTo>
                  <a:lnTo>
                    <a:pt x="42659" y="7188"/>
                  </a:lnTo>
                  <a:lnTo>
                    <a:pt x="42659" y="1993"/>
                  </a:lnTo>
                  <a:lnTo>
                    <a:pt x="40639" y="0"/>
                  </a:lnTo>
                  <a:close/>
                </a:path>
              </a:pathLst>
            </a:custGeom>
            <a:solidFill>
              <a:srgbClr val="FFFFFF"/>
            </a:solidFill>
          </p:spPr>
          <p:txBody>
            <a:bodyPr wrap="square" lIns="0" tIns="0" rIns="0" bIns="0" rtlCol="0"/>
            <a:lstStyle/>
            <a:p>
              <a:endParaRPr/>
            </a:p>
          </p:txBody>
        </p:sp>
        <p:sp>
          <p:nvSpPr>
            <p:cNvPr id="85" name="object 63"/>
            <p:cNvSpPr/>
            <p:nvPr/>
          </p:nvSpPr>
          <p:spPr>
            <a:xfrm>
              <a:off x="5799404" y="5126037"/>
              <a:ext cx="43180" cy="28575"/>
            </a:xfrm>
            <a:custGeom>
              <a:avLst/>
              <a:gdLst/>
              <a:ahLst/>
              <a:cxnLst/>
              <a:rect l="l" t="t" r="r" b="b"/>
              <a:pathLst>
                <a:path w="43179" h="28575">
                  <a:moveTo>
                    <a:pt x="9245" y="0"/>
                  </a:moveTo>
                  <a:lnTo>
                    <a:pt x="2006" y="0"/>
                  </a:lnTo>
                  <a:lnTo>
                    <a:pt x="0" y="1993"/>
                  </a:lnTo>
                  <a:lnTo>
                    <a:pt x="0" y="7188"/>
                  </a:lnTo>
                  <a:lnTo>
                    <a:pt x="1674" y="15492"/>
                  </a:lnTo>
                  <a:lnTo>
                    <a:pt x="6242" y="22269"/>
                  </a:lnTo>
                  <a:lnTo>
                    <a:pt x="13019" y="26837"/>
                  </a:lnTo>
                  <a:lnTo>
                    <a:pt x="21323" y="28511"/>
                  </a:lnTo>
                  <a:lnTo>
                    <a:pt x="29629" y="26837"/>
                  </a:lnTo>
                  <a:lnTo>
                    <a:pt x="36410" y="22269"/>
                  </a:lnTo>
                  <a:lnTo>
                    <a:pt x="40982" y="15492"/>
                  </a:lnTo>
                  <a:lnTo>
                    <a:pt x="42000" y="10452"/>
                  </a:lnTo>
                  <a:lnTo>
                    <a:pt x="26352" y="10452"/>
                  </a:lnTo>
                  <a:lnTo>
                    <a:pt x="15189" y="3213"/>
                  </a:lnTo>
                  <a:lnTo>
                    <a:pt x="9245" y="0"/>
                  </a:lnTo>
                  <a:close/>
                </a:path>
                <a:path w="43179" h="28575">
                  <a:moveTo>
                    <a:pt x="42659" y="812"/>
                  </a:moveTo>
                  <a:lnTo>
                    <a:pt x="39611" y="3429"/>
                  </a:lnTo>
                  <a:lnTo>
                    <a:pt x="31254" y="8242"/>
                  </a:lnTo>
                  <a:lnTo>
                    <a:pt x="26352" y="10452"/>
                  </a:lnTo>
                  <a:lnTo>
                    <a:pt x="42000" y="10452"/>
                  </a:lnTo>
                  <a:lnTo>
                    <a:pt x="42659" y="7188"/>
                  </a:lnTo>
                  <a:lnTo>
                    <a:pt x="42659" y="812"/>
                  </a:lnTo>
                  <a:close/>
                </a:path>
              </a:pathLst>
            </a:custGeom>
            <a:solidFill>
              <a:srgbClr val="FFFFFF">
                <a:alpha val="59999"/>
              </a:srgbClr>
            </a:solidFill>
          </p:spPr>
          <p:txBody>
            <a:bodyPr wrap="square" lIns="0" tIns="0" rIns="0" bIns="0" rtlCol="0"/>
            <a:lstStyle/>
            <a:p>
              <a:endParaRPr/>
            </a:p>
          </p:txBody>
        </p:sp>
        <p:sp>
          <p:nvSpPr>
            <p:cNvPr id="86" name="object 64"/>
            <p:cNvSpPr/>
            <p:nvPr/>
          </p:nvSpPr>
          <p:spPr>
            <a:xfrm>
              <a:off x="5824004" y="5116817"/>
              <a:ext cx="6985" cy="6985"/>
            </a:xfrm>
            <a:custGeom>
              <a:avLst/>
              <a:gdLst/>
              <a:ahLst/>
              <a:cxnLst/>
              <a:rect l="l" t="t" r="r" b="b"/>
              <a:pathLst>
                <a:path w="6985" h="6985">
                  <a:moveTo>
                    <a:pt x="5092" y="0"/>
                  </a:moveTo>
                  <a:lnTo>
                    <a:pt x="1485" y="0"/>
                  </a:lnTo>
                  <a:lnTo>
                    <a:pt x="0" y="1473"/>
                  </a:lnTo>
                  <a:lnTo>
                    <a:pt x="0" y="5092"/>
                  </a:lnTo>
                  <a:lnTo>
                    <a:pt x="1485" y="6565"/>
                  </a:lnTo>
                  <a:lnTo>
                    <a:pt x="5092" y="6565"/>
                  </a:lnTo>
                  <a:lnTo>
                    <a:pt x="6578" y="5092"/>
                  </a:lnTo>
                  <a:lnTo>
                    <a:pt x="6578" y="1473"/>
                  </a:lnTo>
                  <a:lnTo>
                    <a:pt x="5092" y="0"/>
                  </a:lnTo>
                  <a:close/>
                </a:path>
              </a:pathLst>
            </a:custGeom>
            <a:solidFill>
              <a:srgbClr val="FFFFFF"/>
            </a:solidFill>
          </p:spPr>
          <p:txBody>
            <a:bodyPr wrap="square" lIns="0" tIns="0" rIns="0" bIns="0" rtlCol="0"/>
            <a:lstStyle/>
            <a:p>
              <a:endParaRPr/>
            </a:p>
          </p:txBody>
        </p:sp>
        <p:sp>
          <p:nvSpPr>
            <p:cNvPr id="87" name="object 65"/>
            <p:cNvSpPr/>
            <p:nvPr/>
          </p:nvSpPr>
          <p:spPr>
            <a:xfrm>
              <a:off x="5817438" y="5108612"/>
              <a:ext cx="6985" cy="6985"/>
            </a:xfrm>
            <a:custGeom>
              <a:avLst/>
              <a:gdLst/>
              <a:ahLst/>
              <a:cxnLst/>
              <a:rect l="l" t="t" r="r" b="b"/>
              <a:pathLst>
                <a:path w="6985" h="6985">
                  <a:moveTo>
                    <a:pt x="5092" y="0"/>
                  </a:moveTo>
                  <a:lnTo>
                    <a:pt x="1485" y="0"/>
                  </a:lnTo>
                  <a:lnTo>
                    <a:pt x="0" y="1460"/>
                  </a:lnTo>
                  <a:lnTo>
                    <a:pt x="0" y="5092"/>
                  </a:lnTo>
                  <a:lnTo>
                    <a:pt x="1485" y="6565"/>
                  </a:lnTo>
                  <a:lnTo>
                    <a:pt x="5092" y="6565"/>
                  </a:lnTo>
                  <a:lnTo>
                    <a:pt x="6565" y="5092"/>
                  </a:lnTo>
                  <a:lnTo>
                    <a:pt x="6565" y="1460"/>
                  </a:lnTo>
                  <a:lnTo>
                    <a:pt x="5092" y="0"/>
                  </a:lnTo>
                  <a:close/>
                </a:path>
              </a:pathLst>
            </a:custGeom>
            <a:solidFill>
              <a:srgbClr val="FFFFFF">
                <a:alpha val="59999"/>
              </a:srgbClr>
            </a:solidFill>
          </p:spPr>
          <p:txBody>
            <a:bodyPr wrap="square" lIns="0" tIns="0" rIns="0" bIns="0" rtlCol="0"/>
            <a:lstStyle/>
            <a:p>
              <a:endParaRPr/>
            </a:p>
          </p:txBody>
        </p:sp>
        <p:sp>
          <p:nvSpPr>
            <p:cNvPr id="88" name="object 66"/>
            <p:cNvSpPr/>
            <p:nvPr/>
          </p:nvSpPr>
          <p:spPr>
            <a:xfrm>
              <a:off x="5367731" y="5055514"/>
              <a:ext cx="124358" cy="124345"/>
            </a:xfrm>
            <a:prstGeom prst="rect">
              <a:avLst/>
            </a:prstGeom>
            <a:blipFill>
              <a:blip r:embed="rId27" cstate="print"/>
              <a:stretch>
                <a:fillRect/>
              </a:stretch>
            </a:blipFill>
          </p:spPr>
          <p:txBody>
            <a:bodyPr wrap="square" lIns="0" tIns="0" rIns="0" bIns="0" rtlCol="0"/>
            <a:lstStyle/>
            <a:p>
              <a:endParaRPr/>
            </a:p>
          </p:txBody>
        </p:sp>
        <p:sp>
          <p:nvSpPr>
            <p:cNvPr id="89" name="object 67"/>
            <p:cNvSpPr/>
            <p:nvPr/>
          </p:nvSpPr>
          <p:spPr>
            <a:xfrm>
              <a:off x="5392381" y="5077256"/>
              <a:ext cx="75057" cy="82619"/>
            </a:xfrm>
            <a:prstGeom prst="rect">
              <a:avLst/>
            </a:prstGeom>
            <a:blipFill>
              <a:blip r:embed="rId28" cstate="print"/>
              <a:stretch>
                <a:fillRect/>
              </a:stretch>
            </a:blipFill>
          </p:spPr>
          <p:txBody>
            <a:bodyPr wrap="square" lIns="0" tIns="0" rIns="0" bIns="0" rtlCol="0"/>
            <a:lstStyle/>
            <a:p>
              <a:endParaRPr/>
            </a:p>
          </p:txBody>
        </p:sp>
        <p:sp>
          <p:nvSpPr>
            <p:cNvPr id="90" name="object 68"/>
            <p:cNvSpPr/>
            <p:nvPr/>
          </p:nvSpPr>
          <p:spPr>
            <a:xfrm>
              <a:off x="5181206" y="3029191"/>
              <a:ext cx="1279067" cy="1234643"/>
            </a:xfrm>
            <a:prstGeom prst="rect">
              <a:avLst/>
            </a:prstGeom>
            <a:blipFill>
              <a:blip r:embed="rId29" cstate="print"/>
              <a:stretch>
                <a:fillRect/>
              </a:stretch>
            </a:blipFill>
          </p:spPr>
          <p:txBody>
            <a:bodyPr wrap="square" lIns="0" tIns="0" rIns="0" bIns="0" rtlCol="0"/>
            <a:lstStyle/>
            <a:p>
              <a:endParaRPr/>
            </a:p>
          </p:txBody>
        </p:sp>
        <p:sp>
          <p:nvSpPr>
            <p:cNvPr id="91" name="object 69"/>
            <p:cNvSpPr/>
            <p:nvPr/>
          </p:nvSpPr>
          <p:spPr>
            <a:xfrm>
              <a:off x="5232019" y="3460876"/>
              <a:ext cx="1177150" cy="463499"/>
            </a:xfrm>
            <a:prstGeom prst="rect">
              <a:avLst/>
            </a:prstGeom>
            <a:blipFill>
              <a:blip r:embed="rId30" cstate="print"/>
              <a:stretch>
                <a:fillRect/>
              </a:stretch>
            </a:blipFill>
          </p:spPr>
          <p:txBody>
            <a:bodyPr wrap="square" lIns="0" tIns="0" rIns="0" bIns="0" rtlCol="0"/>
            <a:lstStyle/>
            <a:p>
              <a:endParaRPr/>
            </a:p>
          </p:txBody>
        </p:sp>
        <p:sp>
          <p:nvSpPr>
            <p:cNvPr id="92" name="object 70"/>
            <p:cNvSpPr/>
            <p:nvPr/>
          </p:nvSpPr>
          <p:spPr>
            <a:xfrm>
              <a:off x="5232012" y="3507243"/>
              <a:ext cx="1177290" cy="462915"/>
            </a:xfrm>
            <a:custGeom>
              <a:avLst/>
              <a:gdLst/>
              <a:ahLst/>
              <a:cxnLst/>
              <a:rect l="l" t="t" r="r" b="b"/>
              <a:pathLst>
                <a:path w="1177289" h="462914">
                  <a:moveTo>
                    <a:pt x="316915" y="0"/>
                  </a:moveTo>
                  <a:lnTo>
                    <a:pt x="243944" y="28968"/>
                  </a:lnTo>
                  <a:lnTo>
                    <a:pt x="205816" y="65033"/>
                  </a:lnTo>
                  <a:lnTo>
                    <a:pt x="166763" y="115354"/>
                  </a:lnTo>
                  <a:lnTo>
                    <a:pt x="144325" y="150027"/>
                  </a:lnTo>
                  <a:lnTo>
                    <a:pt x="121430" y="189436"/>
                  </a:lnTo>
                  <a:lnTo>
                    <a:pt x="98106" y="233524"/>
                  </a:lnTo>
                  <a:lnTo>
                    <a:pt x="74380" y="282237"/>
                  </a:lnTo>
                  <a:lnTo>
                    <a:pt x="50280" y="335518"/>
                  </a:lnTo>
                  <a:lnTo>
                    <a:pt x="25833" y="393311"/>
                  </a:lnTo>
                  <a:lnTo>
                    <a:pt x="1066" y="455561"/>
                  </a:lnTo>
                  <a:lnTo>
                    <a:pt x="0" y="458304"/>
                  </a:lnTo>
                  <a:lnTo>
                    <a:pt x="1371" y="461390"/>
                  </a:lnTo>
                  <a:lnTo>
                    <a:pt x="4749" y="462686"/>
                  </a:lnTo>
                  <a:lnTo>
                    <a:pt x="5397" y="462800"/>
                  </a:lnTo>
                  <a:lnTo>
                    <a:pt x="8178" y="462800"/>
                  </a:lnTo>
                  <a:lnTo>
                    <a:pt x="10185" y="461505"/>
                  </a:lnTo>
                  <a:lnTo>
                    <a:pt x="11010" y="459397"/>
                  </a:lnTo>
                  <a:lnTo>
                    <a:pt x="39530" y="388016"/>
                  </a:lnTo>
                  <a:lnTo>
                    <a:pt x="67533" y="322766"/>
                  </a:lnTo>
                  <a:lnTo>
                    <a:pt x="95009" y="263661"/>
                  </a:lnTo>
                  <a:lnTo>
                    <a:pt x="121948" y="210716"/>
                  </a:lnTo>
                  <a:lnTo>
                    <a:pt x="148339" y="163946"/>
                  </a:lnTo>
                  <a:lnTo>
                    <a:pt x="174174" y="123364"/>
                  </a:lnTo>
                  <a:lnTo>
                    <a:pt x="199441" y="88986"/>
                  </a:lnTo>
                  <a:lnTo>
                    <a:pt x="248233" y="38898"/>
                  </a:lnTo>
                  <a:lnTo>
                    <a:pt x="294635" y="13798"/>
                  </a:lnTo>
                  <a:lnTo>
                    <a:pt x="316915" y="10655"/>
                  </a:lnTo>
                  <a:lnTo>
                    <a:pt x="361591" y="10655"/>
                  </a:lnTo>
                  <a:lnTo>
                    <a:pt x="357674" y="7799"/>
                  </a:lnTo>
                  <a:lnTo>
                    <a:pt x="316915" y="0"/>
                  </a:lnTo>
                  <a:close/>
                </a:path>
                <a:path w="1177289" h="462914">
                  <a:moveTo>
                    <a:pt x="663178" y="204406"/>
                  </a:moveTo>
                  <a:lnTo>
                    <a:pt x="574827" y="204406"/>
                  </a:lnTo>
                  <a:lnTo>
                    <a:pt x="643884" y="209180"/>
                  </a:lnTo>
                  <a:lnTo>
                    <a:pt x="689760" y="229738"/>
                  </a:lnTo>
                  <a:lnTo>
                    <a:pt x="719747" y="260061"/>
                  </a:lnTo>
                  <a:lnTo>
                    <a:pt x="741133" y="294131"/>
                  </a:lnTo>
                  <a:lnTo>
                    <a:pt x="756585" y="319588"/>
                  </a:lnTo>
                  <a:lnTo>
                    <a:pt x="774782" y="341391"/>
                  </a:lnTo>
                  <a:lnTo>
                    <a:pt x="798894" y="356618"/>
                  </a:lnTo>
                  <a:lnTo>
                    <a:pt x="832091" y="362343"/>
                  </a:lnTo>
                  <a:lnTo>
                    <a:pt x="867473" y="354494"/>
                  </a:lnTo>
                  <a:lnTo>
                    <a:pt x="871955" y="351688"/>
                  </a:lnTo>
                  <a:lnTo>
                    <a:pt x="832091" y="351688"/>
                  </a:lnTo>
                  <a:lnTo>
                    <a:pt x="802826" y="346609"/>
                  </a:lnTo>
                  <a:lnTo>
                    <a:pt x="781418" y="332905"/>
                  </a:lnTo>
                  <a:lnTo>
                    <a:pt x="764915" y="312876"/>
                  </a:lnTo>
                  <a:lnTo>
                    <a:pt x="750366" y="288823"/>
                  </a:lnTo>
                  <a:lnTo>
                    <a:pt x="739973" y="271152"/>
                  </a:lnTo>
                  <a:lnTo>
                    <a:pt x="728037" y="253301"/>
                  </a:lnTo>
                  <a:lnTo>
                    <a:pt x="713676" y="236231"/>
                  </a:lnTo>
                  <a:lnTo>
                    <a:pt x="696010" y="220903"/>
                  </a:lnTo>
                  <a:lnTo>
                    <a:pt x="671740" y="207156"/>
                  </a:lnTo>
                  <a:lnTo>
                    <a:pt x="663178" y="204406"/>
                  </a:lnTo>
                  <a:close/>
                </a:path>
                <a:path w="1177289" h="462914">
                  <a:moveTo>
                    <a:pt x="1173327" y="54813"/>
                  </a:moveTo>
                  <a:lnTo>
                    <a:pt x="1132318" y="69286"/>
                  </a:lnTo>
                  <a:lnTo>
                    <a:pt x="1095925" y="95045"/>
                  </a:lnTo>
                  <a:lnTo>
                    <a:pt x="1060953" y="129512"/>
                  </a:lnTo>
                  <a:lnTo>
                    <a:pt x="1027075" y="169593"/>
                  </a:lnTo>
                  <a:lnTo>
                    <a:pt x="961280" y="254243"/>
                  </a:lnTo>
                  <a:lnTo>
                    <a:pt x="929039" y="292281"/>
                  </a:lnTo>
                  <a:lnTo>
                    <a:pt x="896953" y="323243"/>
                  </a:lnTo>
                  <a:lnTo>
                    <a:pt x="864733" y="344066"/>
                  </a:lnTo>
                  <a:lnTo>
                    <a:pt x="832091" y="351688"/>
                  </a:lnTo>
                  <a:lnTo>
                    <a:pt x="871955" y="351688"/>
                  </a:lnTo>
                  <a:lnTo>
                    <a:pt x="901726" y="333049"/>
                  </a:lnTo>
                  <a:lnTo>
                    <a:pt x="935321" y="301162"/>
                  </a:lnTo>
                  <a:lnTo>
                    <a:pt x="968730" y="261984"/>
                  </a:lnTo>
                  <a:lnTo>
                    <a:pt x="1034761" y="177042"/>
                  </a:lnTo>
                  <a:lnTo>
                    <a:pt x="1067728" y="137896"/>
                  </a:lnTo>
                  <a:lnTo>
                    <a:pt x="1101518" y="104278"/>
                  </a:lnTo>
                  <a:lnTo>
                    <a:pt x="1136323" y="79237"/>
                  </a:lnTo>
                  <a:lnTo>
                    <a:pt x="1172337" y="65824"/>
                  </a:lnTo>
                  <a:lnTo>
                    <a:pt x="1175232" y="65303"/>
                  </a:lnTo>
                  <a:lnTo>
                    <a:pt x="1177163" y="62522"/>
                  </a:lnTo>
                  <a:lnTo>
                    <a:pt x="1176121" y="56730"/>
                  </a:lnTo>
                  <a:lnTo>
                    <a:pt x="1173327" y="54813"/>
                  </a:lnTo>
                  <a:close/>
                </a:path>
                <a:path w="1177289" h="462914">
                  <a:moveTo>
                    <a:pt x="361591" y="10655"/>
                  </a:moveTo>
                  <a:lnTo>
                    <a:pt x="316915" y="10655"/>
                  </a:lnTo>
                  <a:lnTo>
                    <a:pt x="353163" y="17370"/>
                  </a:lnTo>
                  <a:lnTo>
                    <a:pt x="378129" y="35488"/>
                  </a:lnTo>
                  <a:lnTo>
                    <a:pt x="395904" y="61967"/>
                  </a:lnTo>
                  <a:lnTo>
                    <a:pt x="410578" y="93764"/>
                  </a:lnTo>
                  <a:lnTo>
                    <a:pt x="429218" y="133200"/>
                  </a:lnTo>
                  <a:lnTo>
                    <a:pt x="455563" y="168970"/>
                  </a:lnTo>
                  <a:lnTo>
                    <a:pt x="496255" y="194933"/>
                  </a:lnTo>
                  <a:lnTo>
                    <a:pt x="557936" y="204952"/>
                  </a:lnTo>
                  <a:lnTo>
                    <a:pt x="563346" y="204952"/>
                  </a:lnTo>
                  <a:lnTo>
                    <a:pt x="568972" y="204787"/>
                  </a:lnTo>
                  <a:lnTo>
                    <a:pt x="574827" y="204406"/>
                  </a:lnTo>
                  <a:lnTo>
                    <a:pt x="663178" y="204406"/>
                  </a:lnTo>
                  <a:lnTo>
                    <a:pt x="643491" y="198081"/>
                  </a:lnTo>
                  <a:lnTo>
                    <a:pt x="612070" y="193776"/>
                  </a:lnTo>
                  <a:lnTo>
                    <a:pt x="574179" y="193776"/>
                  </a:lnTo>
                  <a:lnTo>
                    <a:pt x="508822" y="187904"/>
                  </a:lnTo>
                  <a:lnTo>
                    <a:pt x="466437" y="164523"/>
                  </a:lnTo>
                  <a:lnTo>
                    <a:pt x="439471" y="129706"/>
                  </a:lnTo>
                  <a:lnTo>
                    <a:pt x="420370" y="89522"/>
                  </a:lnTo>
                  <a:lnTo>
                    <a:pt x="405250" y="56969"/>
                  </a:lnTo>
                  <a:lnTo>
                    <a:pt x="385735" y="28259"/>
                  </a:lnTo>
                  <a:lnTo>
                    <a:pt x="361591" y="10655"/>
                  </a:lnTo>
                  <a:close/>
                </a:path>
                <a:path w="1177289" h="462914">
                  <a:moveTo>
                    <a:pt x="611044" y="193636"/>
                  </a:moveTo>
                  <a:lnTo>
                    <a:pt x="574179" y="193776"/>
                  </a:lnTo>
                  <a:lnTo>
                    <a:pt x="612070" y="193776"/>
                  </a:lnTo>
                  <a:lnTo>
                    <a:pt x="611044" y="193636"/>
                  </a:lnTo>
                  <a:close/>
                </a:path>
              </a:pathLst>
            </a:custGeom>
            <a:solidFill>
              <a:srgbClr val="000000">
                <a:alpha val="2000"/>
              </a:srgbClr>
            </a:solidFill>
          </p:spPr>
          <p:txBody>
            <a:bodyPr wrap="square" lIns="0" tIns="0" rIns="0" bIns="0" rtlCol="0"/>
            <a:lstStyle/>
            <a:p>
              <a:endParaRPr/>
            </a:p>
          </p:txBody>
        </p:sp>
        <p:sp>
          <p:nvSpPr>
            <p:cNvPr id="93" name="object 71"/>
            <p:cNvSpPr/>
            <p:nvPr/>
          </p:nvSpPr>
          <p:spPr>
            <a:xfrm>
              <a:off x="5788761" y="3638702"/>
              <a:ext cx="35560" cy="35560"/>
            </a:xfrm>
            <a:custGeom>
              <a:avLst/>
              <a:gdLst/>
              <a:ahLst/>
              <a:cxnLst/>
              <a:rect l="l" t="t" r="r" b="b"/>
              <a:pathLst>
                <a:path w="35560" h="35560">
                  <a:moveTo>
                    <a:pt x="27571" y="0"/>
                  </a:moveTo>
                  <a:lnTo>
                    <a:pt x="7950" y="0"/>
                  </a:lnTo>
                  <a:lnTo>
                    <a:pt x="0" y="7950"/>
                  </a:lnTo>
                  <a:lnTo>
                    <a:pt x="0" y="27571"/>
                  </a:lnTo>
                  <a:lnTo>
                    <a:pt x="7950" y="35521"/>
                  </a:lnTo>
                  <a:lnTo>
                    <a:pt x="27571" y="35521"/>
                  </a:lnTo>
                  <a:lnTo>
                    <a:pt x="35509" y="27571"/>
                  </a:lnTo>
                  <a:lnTo>
                    <a:pt x="35509" y="7950"/>
                  </a:lnTo>
                  <a:lnTo>
                    <a:pt x="27571" y="0"/>
                  </a:lnTo>
                  <a:close/>
                </a:path>
              </a:pathLst>
            </a:custGeom>
            <a:solidFill>
              <a:srgbClr val="FFFFFF"/>
            </a:solidFill>
          </p:spPr>
          <p:txBody>
            <a:bodyPr wrap="square" lIns="0" tIns="0" rIns="0" bIns="0" rtlCol="0"/>
            <a:lstStyle/>
            <a:p>
              <a:endParaRPr/>
            </a:p>
          </p:txBody>
        </p:sp>
        <p:sp>
          <p:nvSpPr>
            <p:cNvPr id="94" name="object 72"/>
            <p:cNvSpPr/>
            <p:nvPr/>
          </p:nvSpPr>
          <p:spPr>
            <a:xfrm>
              <a:off x="5785195" y="3635137"/>
              <a:ext cx="43180" cy="43180"/>
            </a:xfrm>
            <a:custGeom>
              <a:avLst/>
              <a:gdLst/>
              <a:ahLst/>
              <a:cxnLst/>
              <a:rect l="l" t="t" r="r" b="b"/>
              <a:pathLst>
                <a:path w="43179" h="43179">
                  <a:moveTo>
                    <a:pt x="21323" y="0"/>
                  </a:moveTo>
                  <a:lnTo>
                    <a:pt x="13030" y="1677"/>
                  </a:lnTo>
                  <a:lnTo>
                    <a:pt x="6251" y="6251"/>
                  </a:lnTo>
                  <a:lnTo>
                    <a:pt x="1677" y="13030"/>
                  </a:lnTo>
                  <a:lnTo>
                    <a:pt x="0" y="21323"/>
                  </a:lnTo>
                  <a:lnTo>
                    <a:pt x="1677" y="29616"/>
                  </a:lnTo>
                  <a:lnTo>
                    <a:pt x="6251" y="36395"/>
                  </a:lnTo>
                  <a:lnTo>
                    <a:pt x="13030" y="40968"/>
                  </a:lnTo>
                  <a:lnTo>
                    <a:pt x="21323" y="42646"/>
                  </a:lnTo>
                  <a:lnTo>
                    <a:pt x="29616" y="40968"/>
                  </a:lnTo>
                  <a:lnTo>
                    <a:pt x="36395" y="36395"/>
                  </a:lnTo>
                  <a:lnTo>
                    <a:pt x="36975" y="35534"/>
                  </a:lnTo>
                  <a:lnTo>
                    <a:pt x="13487" y="35534"/>
                  </a:lnTo>
                  <a:lnTo>
                    <a:pt x="7111" y="29159"/>
                  </a:lnTo>
                  <a:lnTo>
                    <a:pt x="7111" y="13487"/>
                  </a:lnTo>
                  <a:lnTo>
                    <a:pt x="13487" y="7112"/>
                  </a:lnTo>
                  <a:lnTo>
                    <a:pt x="36975" y="7112"/>
                  </a:lnTo>
                  <a:lnTo>
                    <a:pt x="36395" y="6251"/>
                  </a:lnTo>
                  <a:lnTo>
                    <a:pt x="29616" y="1677"/>
                  </a:lnTo>
                  <a:lnTo>
                    <a:pt x="21323" y="0"/>
                  </a:lnTo>
                  <a:close/>
                </a:path>
                <a:path w="43179" h="43179">
                  <a:moveTo>
                    <a:pt x="36975" y="7112"/>
                  </a:moveTo>
                  <a:lnTo>
                    <a:pt x="29159" y="7112"/>
                  </a:lnTo>
                  <a:lnTo>
                    <a:pt x="35534" y="13487"/>
                  </a:lnTo>
                  <a:lnTo>
                    <a:pt x="35534" y="29159"/>
                  </a:lnTo>
                  <a:lnTo>
                    <a:pt x="29159" y="35534"/>
                  </a:lnTo>
                  <a:lnTo>
                    <a:pt x="36975" y="35534"/>
                  </a:lnTo>
                  <a:lnTo>
                    <a:pt x="40968" y="29616"/>
                  </a:lnTo>
                  <a:lnTo>
                    <a:pt x="42646" y="21323"/>
                  </a:lnTo>
                  <a:lnTo>
                    <a:pt x="40968" y="13030"/>
                  </a:lnTo>
                  <a:lnTo>
                    <a:pt x="36975" y="7112"/>
                  </a:lnTo>
                  <a:close/>
                </a:path>
              </a:pathLst>
            </a:custGeom>
            <a:solidFill>
              <a:srgbClr val="F56CBE"/>
            </a:solidFill>
          </p:spPr>
          <p:txBody>
            <a:bodyPr wrap="square" lIns="0" tIns="0" rIns="0" bIns="0" rtlCol="0"/>
            <a:lstStyle/>
            <a:p>
              <a:endParaRPr/>
            </a:p>
          </p:txBody>
        </p:sp>
        <p:sp>
          <p:nvSpPr>
            <p:cNvPr id="95" name="object 73"/>
            <p:cNvSpPr/>
            <p:nvPr/>
          </p:nvSpPr>
          <p:spPr>
            <a:xfrm>
              <a:off x="5619989" y="3372052"/>
              <a:ext cx="426350" cy="239822"/>
            </a:xfrm>
            <a:prstGeom prst="rect">
              <a:avLst/>
            </a:prstGeom>
            <a:blipFill>
              <a:blip r:embed="rId31" cstate="print"/>
              <a:stretch>
                <a:fillRect/>
              </a:stretch>
            </a:blipFill>
          </p:spPr>
          <p:txBody>
            <a:bodyPr wrap="square" lIns="0" tIns="0" rIns="0" bIns="0" rtlCol="0"/>
            <a:lstStyle/>
            <a:p>
              <a:endParaRPr/>
            </a:p>
          </p:txBody>
        </p:sp>
        <p:sp>
          <p:nvSpPr>
            <p:cNvPr id="96" name="object 74"/>
            <p:cNvSpPr/>
            <p:nvPr/>
          </p:nvSpPr>
          <p:spPr>
            <a:xfrm>
              <a:off x="5655525" y="3407587"/>
              <a:ext cx="355600" cy="167640"/>
            </a:xfrm>
            <a:custGeom>
              <a:avLst/>
              <a:gdLst/>
              <a:ahLst/>
              <a:cxnLst/>
              <a:rect l="l" t="t" r="r" b="b"/>
              <a:pathLst>
                <a:path w="355600" h="167639">
                  <a:moveTo>
                    <a:pt x="202768" y="142112"/>
                  </a:moveTo>
                  <a:lnTo>
                    <a:pt x="152514" y="142112"/>
                  </a:lnTo>
                  <a:lnTo>
                    <a:pt x="177634" y="167233"/>
                  </a:lnTo>
                  <a:lnTo>
                    <a:pt x="202768" y="142112"/>
                  </a:lnTo>
                  <a:close/>
                </a:path>
                <a:path w="355600" h="167639">
                  <a:moveTo>
                    <a:pt x="350507" y="0"/>
                  </a:moveTo>
                  <a:lnTo>
                    <a:pt x="4775" y="0"/>
                  </a:lnTo>
                  <a:lnTo>
                    <a:pt x="0" y="4762"/>
                  </a:lnTo>
                  <a:lnTo>
                    <a:pt x="0" y="137350"/>
                  </a:lnTo>
                  <a:lnTo>
                    <a:pt x="4775" y="142112"/>
                  </a:lnTo>
                  <a:lnTo>
                    <a:pt x="350507" y="142112"/>
                  </a:lnTo>
                  <a:lnTo>
                    <a:pt x="355282" y="137350"/>
                  </a:lnTo>
                  <a:lnTo>
                    <a:pt x="355282" y="4762"/>
                  </a:lnTo>
                  <a:lnTo>
                    <a:pt x="350507" y="0"/>
                  </a:lnTo>
                  <a:close/>
                </a:path>
              </a:pathLst>
            </a:custGeom>
            <a:solidFill>
              <a:srgbClr val="FFFFFF"/>
            </a:solidFill>
          </p:spPr>
          <p:txBody>
            <a:bodyPr wrap="square" lIns="0" tIns="0" rIns="0" bIns="0" rtlCol="0"/>
            <a:lstStyle/>
            <a:p>
              <a:endParaRPr/>
            </a:p>
          </p:txBody>
        </p:sp>
        <p:sp>
          <p:nvSpPr>
            <p:cNvPr id="97" name="object 75"/>
            <p:cNvSpPr/>
            <p:nvPr/>
          </p:nvSpPr>
          <p:spPr>
            <a:xfrm>
              <a:off x="5685608" y="3457881"/>
              <a:ext cx="152400" cy="42545"/>
            </a:xfrm>
            <a:custGeom>
              <a:avLst/>
              <a:gdLst/>
              <a:ahLst/>
              <a:cxnLst/>
              <a:rect l="l" t="t" r="r" b="b"/>
              <a:pathLst>
                <a:path w="152400" h="42545">
                  <a:moveTo>
                    <a:pt x="150291" y="31788"/>
                  </a:moveTo>
                  <a:lnTo>
                    <a:pt x="146596" y="31788"/>
                  </a:lnTo>
                  <a:lnTo>
                    <a:pt x="144983" y="33121"/>
                  </a:lnTo>
                  <a:lnTo>
                    <a:pt x="144983" y="37325"/>
                  </a:lnTo>
                  <a:lnTo>
                    <a:pt x="146596" y="38696"/>
                  </a:lnTo>
                  <a:lnTo>
                    <a:pt x="150291" y="38696"/>
                  </a:lnTo>
                  <a:lnTo>
                    <a:pt x="151955" y="37325"/>
                  </a:lnTo>
                  <a:lnTo>
                    <a:pt x="151955" y="33121"/>
                  </a:lnTo>
                  <a:lnTo>
                    <a:pt x="150291" y="31788"/>
                  </a:lnTo>
                  <a:close/>
                </a:path>
                <a:path w="152400" h="42545">
                  <a:moveTo>
                    <a:pt x="150291" y="9143"/>
                  </a:moveTo>
                  <a:lnTo>
                    <a:pt x="146596" y="9143"/>
                  </a:lnTo>
                  <a:lnTo>
                    <a:pt x="144983" y="10540"/>
                  </a:lnTo>
                  <a:lnTo>
                    <a:pt x="144983" y="14744"/>
                  </a:lnTo>
                  <a:lnTo>
                    <a:pt x="146596" y="16078"/>
                  </a:lnTo>
                  <a:lnTo>
                    <a:pt x="150291" y="16078"/>
                  </a:lnTo>
                  <a:lnTo>
                    <a:pt x="151955" y="14744"/>
                  </a:lnTo>
                  <a:lnTo>
                    <a:pt x="151955" y="10540"/>
                  </a:lnTo>
                  <a:lnTo>
                    <a:pt x="150291" y="9143"/>
                  </a:lnTo>
                  <a:close/>
                </a:path>
                <a:path w="152400" h="42545">
                  <a:moveTo>
                    <a:pt x="134645" y="38188"/>
                  </a:moveTo>
                  <a:lnTo>
                    <a:pt x="93014" y="38188"/>
                  </a:lnTo>
                  <a:lnTo>
                    <a:pt x="93014" y="40868"/>
                  </a:lnTo>
                  <a:lnTo>
                    <a:pt x="134645" y="40868"/>
                  </a:lnTo>
                  <a:lnTo>
                    <a:pt x="134645" y="38188"/>
                  </a:lnTo>
                  <a:close/>
                </a:path>
                <a:path w="152400" h="42545">
                  <a:moveTo>
                    <a:pt x="115379" y="35559"/>
                  </a:moveTo>
                  <a:lnTo>
                    <a:pt x="112052" y="35559"/>
                  </a:lnTo>
                  <a:lnTo>
                    <a:pt x="112052" y="38188"/>
                  </a:lnTo>
                  <a:lnTo>
                    <a:pt x="115379" y="38188"/>
                  </a:lnTo>
                  <a:lnTo>
                    <a:pt x="115379" y="35559"/>
                  </a:lnTo>
                  <a:close/>
                </a:path>
                <a:path w="152400" h="42545">
                  <a:moveTo>
                    <a:pt x="130708" y="33121"/>
                  </a:moveTo>
                  <a:lnTo>
                    <a:pt x="96812" y="33121"/>
                  </a:lnTo>
                  <a:lnTo>
                    <a:pt x="96812" y="35559"/>
                  </a:lnTo>
                  <a:lnTo>
                    <a:pt x="130708" y="35559"/>
                  </a:lnTo>
                  <a:lnTo>
                    <a:pt x="130708" y="33121"/>
                  </a:lnTo>
                  <a:close/>
                </a:path>
                <a:path w="152400" h="42545">
                  <a:moveTo>
                    <a:pt x="115379" y="30632"/>
                  </a:moveTo>
                  <a:lnTo>
                    <a:pt x="112052" y="30632"/>
                  </a:lnTo>
                  <a:lnTo>
                    <a:pt x="112052" y="33121"/>
                  </a:lnTo>
                  <a:lnTo>
                    <a:pt x="115379" y="33121"/>
                  </a:lnTo>
                  <a:lnTo>
                    <a:pt x="115379" y="30632"/>
                  </a:lnTo>
                  <a:close/>
                </a:path>
                <a:path w="152400" h="42545">
                  <a:moveTo>
                    <a:pt x="129832" y="19113"/>
                  </a:moveTo>
                  <a:lnTo>
                    <a:pt x="98183" y="19113"/>
                  </a:lnTo>
                  <a:lnTo>
                    <a:pt x="98183" y="30632"/>
                  </a:lnTo>
                  <a:lnTo>
                    <a:pt x="129832" y="30632"/>
                  </a:lnTo>
                  <a:lnTo>
                    <a:pt x="129832" y="28498"/>
                  </a:lnTo>
                  <a:lnTo>
                    <a:pt x="101371" y="28498"/>
                  </a:lnTo>
                  <a:lnTo>
                    <a:pt x="101371" y="25780"/>
                  </a:lnTo>
                  <a:lnTo>
                    <a:pt x="129832" y="25780"/>
                  </a:lnTo>
                  <a:lnTo>
                    <a:pt x="129832" y="23926"/>
                  </a:lnTo>
                  <a:lnTo>
                    <a:pt x="101371" y="23926"/>
                  </a:lnTo>
                  <a:lnTo>
                    <a:pt x="101371" y="21247"/>
                  </a:lnTo>
                  <a:lnTo>
                    <a:pt x="129832" y="21247"/>
                  </a:lnTo>
                  <a:lnTo>
                    <a:pt x="129832" y="19113"/>
                  </a:lnTo>
                  <a:close/>
                </a:path>
                <a:path w="152400" h="42545">
                  <a:moveTo>
                    <a:pt x="115379" y="25780"/>
                  </a:moveTo>
                  <a:lnTo>
                    <a:pt x="112052" y="25780"/>
                  </a:lnTo>
                  <a:lnTo>
                    <a:pt x="112052" y="28498"/>
                  </a:lnTo>
                  <a:lnTo>
                    <a:pt x="115379" y="28498"/>
                  </a:lnTo>
                  <a:lnTo>
                    <a:pt x="115379" y="25780"/>
                  </a:lnTo>
                  <a:close/>
                </a:path>
                <a:path w="152400" h="42545">
                  <a:moveTo>
                    <a:pt x="129832" y="25780"/>
                  </a:moveTo>
                  <a:lnTo>
                    <a:pt x="126466" y="25780"/>
                  </a:lnTo>
                  <a:lnTo>
                    <a:pt x="126466" y="28498"/>
                  </a:lnTo>
                  <a:lnTo>
                    <a:pt x="129832" y="28498"/>
                  </a:lnTo>
                  <a:lnTo>
                    <a:pt x="129832" y="25780"/>
                  </a:lnTo>
                  <a:close/>
                </a:path>
                <a:path w="152400" h="42545">
                  <a:moveTo>
                    <a:pt x="115379" y="21247"/>
                  </a:moveTo>
                  <a:lnTo>
                    <a:pt x="112052" y="21247"/>
                  </a:lnTo>
                  <a:lnTo>
                    <a:pt x="112052" y="23926"/>
                  </a:lnTo>
                  <a:lnTo>
                    <a:pt x="115379" y="23926"/>
                  </a:lnTo>
                  <a:lnTo>
                    <a:pt x="115379" y="21247"/>
                  </a:lnTo>
                  <a:close/>
                </a:path>
                <a:path w="152400" h="42545">
                  <a:moveTo>
                    <a:pt x="129832" y="21247"/>
                  </a:moveTo>
                  <a:lnTo>
                    <a:pt x="126466" y="21247"/>
                  </a:lnTo>
                  <a:lnTo>
                    <a:pt x="126466" y="23926"/>
                  </a:lnTo>
                  <a:lnTo>
                    <a:pt x="129832" y="23926"/>
                  </a:lnTo>
                  <a:lnTo>
                    <a:pt x="129832" y="21247"/>
                  </a:lnTo>
                  <a:close/>
                </a:path>
                <a:path w="152400" h="42545">
                  <a:moveTo>
                    <a:pt x="128536" y="1384"/>
                  </a:moveTo>
                  <a:lnTo>
                    <a:pt x="99021" y="1384"/>
                  </a:lnTo>
                  <a:lnTo>
                    <a:pt x="99021" y="12611"/>
                  </a:lnTo>
                  <a:lnTo>
                    <a:pt x="128536" y="12611"/>
                  </a:lnTo>
                  <a:lnTo>
                    <a:pt x="128536" y="10540"/>
                  </a:lnTo>
                  <a:lnTo>
                    <a:pt x="102311" y="10540"/>
                  </a:lnTo>
                  <a:lnTo>
                    <a:pt x="102311" y="7899"/>
                  </a:lnTo>
                  <a:lnTo>
                    <a:pt x="128536" y="7899"/>
                  </a:lnTo>
                  <a:lnTo>
                    <a:pt x="128536" y="6045"/>
                  </a:lnTo>
                  <a:lnTo>
                    <a:pt x="102311" y="6045"/>
                  </a:lnTo>
                  <a:lnTo>
                    <a:pt x="102311" y="3467"/>
                  </a:lnTo>
                  <a:lnTo>
                    <a:pt x="128536" y="3467"/>
                  </a:lnTo>
                  <a:lnTo>
                    <a:pt x="128536" y="1384"/>
                  </a:lnTo>
                  <a:close/>
                </a:path>
                <a:path w="152400" h="42545">
                  <a:moveTo>
                    <a:pt x="128536" y="7899"/>
                  </a:moveTo>
                  <a:lnTo>
                    <a:pt x="125133" y="7899"/>
                  </a:lnTo>
                  <a:lnTo>
                    <a:pt x="125133" y="10540"/>
                  </a:lnTo>
                  <a:lnTo>
                    <a:pt x="128536" y="10540"/>
                  </a:lnTo>
                  <a:lnTo>
                    <a:pt x="128536" y="7899"/>
                  </a:lnTo>
                  <a:close/>
                </a:path>
                <a:path w="152400" h="42545">
                  <a:moveTo>
                    <a:pt x="128536" y="3467"/>
                  </a:moveTo>
                  <a:lnTo>
                    <a:pt x="125133" y="3467"/>
                  </a:lnTo>
                  <a:lnTo>
                    <a:pt x="125133" y="6045"/>
                  </a:lnTo>
                  <a:lnTo>
                    <a:pt x="128536" y="6045"/>
                  </a:lnTo>
                  <a:lnTo>
                    <a:pt x="128536" y="3467"/>
                  </a:lnTo>
                  <a:close/>
                </a:path>
                <a:path w="152400" h="42545">
                  <a:moveTo>
                    <a:pt x="134213" y="14401"/>
                  </a:moveTo>
                  <a:lnTo>
                    <a:pt x="93243" y="14401"/>
                  </a:lnTo>
                  <a:lnTo>
                    <a:pt x="93243" y="17043"/>
                  </a:lnTo>
                  <a:lnTo>
                    <a:pt x="134213" y="17043"/>
                  </a:lnTo>
                  <a:lnTo>
                    <a:pt x="134213" y="14401"/>
                  </a:lnTo>
                  <a:close/>
                </a:path>
                <a:path w="152400" h="42545">
                  <a:moveTo>
                    <a:pt x="59118" y="38341"/>
                  </a:moveTo>
                  <a:lnTo>
                    <a:pt x="59664" y="39357"/>
                  </a:lnTo>
                  <a:lnTo>
                    <a:pt x="60274" y="41059"/>
                  </a:lnTo>
                  <a:lnTo>
                    <a:pt x="60413" y="42075"/>
                  </a:lnTo>
                  <a:lnTo>
                    <a:pt x="63919" y="42075"/>
                  </a:lnTo>
                  <a:lnTo>
                    <a:pt x="66230" y="41986"/>
                  </a:lnTo>
                  <a:lnTo>
                    <a:pt x="67614" y="41338"/>
                  </a:lnTo>
                  <a:lnTo>
                    <a:pt x="68960" y="40741"/>
                  </a:lnTo>
                  <a:lnTo>
                    <a:pt x="69519" y="39636"/>
                  </a:lnTo>
                  <a:lnTo>
                    <a:pt x="69519" y="38430"/>
                  </a:lnTo>
                  <a:lnTo>
                    <a:pt x="61747" y="38430"/>
                  </a:lnTo>
                  <a:lnTo>
                    <a:pt x="59118" y="38341"/>
                  </a:lnTo>
                  <a:close/>
                </a:path>
                <a:path w="152400" h="42545">
                  <a:moveTo>
                    <a:pt x="69519" y="0"/>
                  </a:moveTo>
                  <a:lnTo>
                    <a:pt x="65900" y="0"/>
                  </a:lnTo>
                  <a:lnTo>
                    <a:pt x="65900" y="38150"/>
                  </a:lnTo>
                  <a:lnTo>
                    <a:pt x="65633" y="38379"/>
                  </a:lnTo>
                  <a:lnTo>
                    <a:pt x="64833" y="38430"/>
                  </a:lnTo>
                  <a:lnTo>
                    <a:pt x="69519" y="38430"/>
                  </a:lnTo>
                  <a:lnTo>
                    <a:pt x="69519" y="17881"/>
                  </a:lnTo>
                  <a:lnTo>
                    <a:pt x="72796" y="17881"/>
                  </a:lnTo>
                  <a:lnTo>
                    <a:pt x="71767" y="16167"/>
                  </a:lnTo>
                  <a:lnTo>
                    <a:pt x="70535" y="13627"/>
                  </a:lnTo>
                  <a:lnTo>
                    <a:pt x="69519" y="11087"/>
                  </a:lnTo>
                  <a:lnTo>
                    <a:pt x="69519" y="0"/>
                  </a:lnTo>
                  <a:close/>
                </a:path>
                <a:path w="152400" h="42545">
                  <a:moveTo>
                    <a:pt x="61150" y="11506"/>
                  </a:moveTo>
                  <a:lnTo>
                    <a:pt x="60464" y="11645"/>
                  </a:lnTo>
                  <a:lnTo>
                    <a:pt x="47980" y="11645"/>
                  </a:lnTo>
                  <a:lnTo>
                    <a:pt x="47980" y="15062"/>
                  </a:lnTo>
                  <a:lnTo>
                    <a:pt x="59258" y="15062"/>
                  </a:lnTo>
                  <a:lnTo>
                    <a:pt x="57035" y="24155"/>
                  </a:lnTo>
                  <a:lnTo>
                    <a:pt x="52374" y="31089"/>
                  </a:lnTo>
                  <a:lnTo>
                    <a:pt x="46507" y="34924"/>
                  </a:lnTo>
                  <a:lnTo>
                    <a:pt x="47345" y="35432"/>
                  </a:lnTo>
                  <a:lnTo>
                    <a:pt x="48729" y="36766"/>
                  </a:lnTo>
                  <a:lnTo>
                    <a:pt x="49237" y="37515"/>
                  </a:lnTo>
                  <a:lnTo>
                    <a:pt x="53882" y="33344"/>
                  </a:lnTo>
                  <a:lnTo>
                    <a:pt x="57913" y="27735"/>
                  </a:lnTo>
                  <a:lnTo>
                    <a:pt x="61137" y="20733"/>
                  </a:lnTo>
                  <a:lnTo>
                    <a:pt x="63360" y="12382"/>
                  </a:lnTo>
                  <a:lnTo>
                    <a:pt x="61150" y="11506"/>
                  </a:lnTo>
                  <a:close/>
                </a:path>
                <a:path w="152400" h="42545">
                  <a:moveTo>
                    <a:pt x="72796" y="17881"/>
                  </a:moveTo>
                  <a:lnTo>
                    <a:pt x="69519" y="17881"/>
                  </a:lnTo>
                  <a:lnTo>
                    <a:pt x="72990" y="23883"/>
                  </a:lnTo>
                  <a:lnTo>
                    <a:pt x="77065" y="29273"/>
                  </a:lnTo>
                  <a:lnTo>
                    <a:pt x="81694" y="33815"/>
                  </a:lnTo>
                  <a:lnTo>
                    <a:pt x="86829" y="37274"/>
                  </a:lnTo>
                  <a:lnTo>
                    <a:pt x="87439" y="36258"/>
                  </a:lnTo>
                  <a:lnTo>
                    <a:pt x="88595" y="34874"/>
                  </a:lnTo>
                  <a:lnTo>
                    <a:pt x="89369" y="34175"/>
                  </a:lnTo>
                  <a:lnTo>
                    <a:pt x="83832" y="31597"/>
                  </a:lnTo>
                  <a:lnTo>
                    <a:pt x="78841" y="26796"/>
                  </a:lnTo>
                  <a:lnTo>
                    <a:pt x="74904" y="21107"/>
                  </a:lnTo>
                  <a:lnTo>
                    <a:pt x="77916" y="18580"/>
                  </a:lnTo>
                  <a:lnTo>
                    <a:pt x="73215" y="18580"/>
                  </a:lnTo>
                  <a:lnTo>
                    <a:pt x="72796" y="17881"/>
                  </a:lnTo>
                  <a:close/>
                </a:path>
                <a:path w="152400" h="42545">
                  <a:moveTo>
                    <a:pt x="82118" y="8508"/>
                  </a:moveTo>
                  <a:lnTo>
                    <a:pt x="79908" y="11645"/>
                  </a:lnTo>
                  <a:lnTo>
                    <a:pt x="76301" y="15709"/>
                  </a:lnTo>
                  <a:lnTo>
                    <a:pt x="73215" y="18580"/>
                  </a:lnTo>
                  <a:lnTo>
                    <a:pt x="77916" y="18580"/>
                  </a:lnTo>
                  <a:lnTo>
                    <a:pt x="78143" y="18389"/>
                  </a:lnTo>
                  <a:lnTo>
                    <a:pt x="82168" y="14236"/>
                  </a:lnTo>
                  <a:lnTo>
                    <a:pt x="85216" y="10706"/>
                  </a:lnTo>
                  <a:lnTo>
                    <a:pt x="82118" y="8508"/>
                  </a:lnTo>
                  <a:close/>
                </a:path>
                <a:path w="152400" h="42545">
                  <a:moveTo>
                    <a:pt x="39166" y="3149"/>
                  </a:moveTo>
                  <a:lnTo>
                    <a:pt x="5549" y="3149"/>
                  </a:lnTo>
                  <a:lnTo>
                    <a:pt x="5442" y="27990"/>
                  </a:lnTo>
                  <a:lnTo>
                    <a:pt x="5067" y="34328"/>
                  </a:lnTo>
                  <a:lnTo>
                    <a:pt x="0" y="40043"/>
                  </a:lnTo>
                  <a:lnTo>
                    <a:pt x="736" y="40462"/>
                  </a:lnTo>
                  <a:lnTo>
                    <a:pt x="2120" y="41617"/>
                  </a:lnTo>
                  <a:lnTo>
                    <a:pt x="2628" y="42316"/>
                  </a:lnTo>
                  <a:lnTo>
                    <a:pt x="6134" y="38379"/>
                  </a:lnTo>
                  <a:lnTo>
                    <a:pt x="7708" y="33121"/>
                  </a:lnTo>
                  <a:lnTo>
                    <a:pt x="8407" y="27990"/>
                  </a:lnTo>
                  <a:lnTo>
                    <a:pt x="39166" y="27990"/>
                  </a:lnTo>
                  <a:lnTo>
                    <a:pt x="39166" y="24714"/>
                  </a:lnTo>
                  <a:lnTo>
                    <a:pt x="8724" y="24714"/>
                  </a:lnTo>
                  <a:lnTo>
                    <a:pt x="8864" y="22999"/>
                  </a:lnTo>
                  <a:lnTo>
                    <a:pt x="8915" y="17043"/>
                  </a:lnTo>
                  <a:lnTo>
                    <a:pt x="39166" y="17043"/>
                  </a:lnTo>
                  <a:lnTo>
                    <a:pt x="39166" y="13817"/>
                  </a:lnTo>
                  <a:lnTo>
                    <a:pt x="8915" y="13817"/>
                  </a:lnTo>
                  <a:lnTo>
                    <a:pt x="8915" y="6426"/>
                  </a:lnTo>
                  <a:lnTo>
                    <a:pt x="23355" y="6426"/>
                  </a:lnTo>
                  <a:lnTo>
                    <a:pt x="39166" y="6413"/>
                  </a:lnTo>
                  <a:lnTo>
                    <a:pt x="39166" y="3149"/>
                  </a:lnTo>
                  <a:close/>
                </a:path>
                <a:path w="152400" h="42545">
                  <a:moveTo>
                    <a:pt x="27343" y="38480"/>
                  </a:moveTo>
                  <a:lnTo>
                    <a:pt x="27800" y="39395"/>
                  </a:lnTo>
                  <a:lnTo>
                    <a:pt x="28346" y="40868"/>
                  </a:lnTo>
                  <a:lnTo>
                    <a:pt x="28498" y="41808"/>
                  </a:lnTo>
                  <a:lnTo>
                    <a:pt x="32842" y="41859"/>
                  </a:lnTo>
                  <a:lnTo>
                    <a:pt x="35521" y="41808"/>
                  </a:lnTo>
                  <a:lnTo>
                    <a:pt x="37083" y="41249"/>
                  </a:lnTo>
                  <a:lnTo>
                    <a:pt x="38569" y="40652"/>
                  </a:lnTo>
                  <a:lnTo>
                    <a:pt x="39166" y="39636"/>
                  </a:lnTo>
                  <a:lnTo>
                    <a:pt x="39166" y="38620"/>
                  </a:lnTo>
                  <a:lnTo>
                    <a:pt x="30568" y="38620"/>
                  </a:lnTo>
                  <a:lnTo>
                    <a:pt x="27343" y="38480"/>
                  </a:lnTo>
                  <a:close/>
                </a:path>
                <a:path w="152400" h="42545">
                  <a:moveTo>
                    <a:pt x="23367" y="27990"/>
                  </a:moveTo>
                  <a:lnTo>
                    <a:pt x="19951" y="27990"/>
                  </a:lnTo>
                  <a:lnTo>
                    <a:pt x="19951" y="41617"/>
                  </a:lnTo>
                  <a:lnTo>
                    <a:pt x="23367" y="41617"/>
                  </a:lnTo>
                  <a:lnTo>
                    <a:pt x="23367" y="27990"/>
                  </a:lnTo>
                  <a:close/>
                </a:path>
                <a:path w="152400" h="42545">
                  <a:moveTo>
                    <a:pt x="39166" y="27990"/>
                  </a:moveTo>
                  <a:lnTo>
                    <a:pt x="35788" y="27990"/>
                  </a:lnTo>
                  <a:lnTo>
                    <a:pt x="35788" y="38239"/>
                  </a:lnTo>
                  <a:lnTo>
                    <a:pt x="35471" y="38531"/>
                  </a:lnTo>
                  <a:lnTo>
                    <a:pt x="34556" y="38569"/>
                  </a:lnTo>
                  <a:lnTo>
                    <a:pt x="30568" y="38620"/>
                  </a:lnTo>
                  <a:lnTo>
                    <a:pt x="39166" y="38620"/>
                  </a:lnTo>
                  <a:lnTo>
                    <a:pt x="39166" y="27990"/>
                  </a:lnTo>
                  <a:close/>
                </a:path>
                <a:path w="152400" h="42545">
                  <a:moveTo>
                    <a:pt x="23355" y="17043"/>
                  </a:moveTo>
                  <a:lnTo>
                    <a:pt x="19951" y="17043"/>
                  </a:lnTo>
                  <a:lnTo>
                    <a:pt x="19951" y="24714"/>
                  </a:lnTo>
                  <a:lnTo>
                    <a:pt x="23355" y="24714"/>
                  </a:lnTo>
                  <a:lnTo>
                    <a:pt x="23355" y="17043"/>
                  </a:lnTo>
                  <a:close/>
                </a:path>
                <a:path w="152400" h="42545">
                  <a:moveTo>
                    <a:pt x="39166" y="17043"/>
                  </a:moveTo>
                  <a:lnTo>
                    <a:pt x="35788" y="17043"/>
                  </a:lnTo>
                  <a:lnTo>
                    <a:pt x="35788" y="24714"/>
                  </a:lnTo>
                  <a:lnTo>
                    <a:pt x="39166" y="24714"/>
                  </a:lnTo>
                  <a:lnTo>
                    <a:pt x="39166" y="17043"/>
                  </a:lnTo>
                  <a:close/>
                </a:path>
                <a:path w="152400" h="42545">
                  <a:moveTo>
                    <a:pt x="23355" y="6426"/>
                  </a:moveTo>
                  <a:lnTo>
                    <a:pt x="19951" y="6426"/>
                  </a:lnTo>
                  <a:lnTo>
                    <a:pt x="19951" y="13817"/>
                  </a:lnTo>
                  <a:lnTo>
                    <a:pt x="39166" y="13817"/>
                  </a:lnTo>
                  <a:lnTo>
                    <a:pt x="23355" y="13804"/>
                  </a:lnTo>
                  <a:lnTo>
                    <a:pt x="23355" y="6426"/>
                  </a:lnTo>
                  <a:close/>
                </a:path>
                <a:path w="152400" h="42545">
                  <a:moveTo>
                    <a:pt x="39166" y="6413"/>
                  </a:moveTo>
                  <a:lnTo>
                    <a:pt x="35788" y="6413"/>
                  </a:lnTo>
                  <a:lnTo>
                    <a:pt x="35788" y="13804"/>
                  </a:lnTo>
                  <a:lnTo>
                    <a:pt x="39166" y="13804"/>
                  </a:lnTo>
                  <a:lnTo>
                    <a:pt x="39166" y="6413"/>
                  </a:lnTo>
                  <a:close/>
                </a:path>
              </a:pathLst>
            </a:custGeom>
            <a:solidFill>
              <a:srgbClr val="313331"/>
            </a:solidFill>
          </p:spPr>
          <p:txBody>
            <a:bodyPr wrap="square" lIns="0" tIns="0" rIns="0" bIns="0" rtlCol="0"/>
            <a:lstStyle/>
            <a:p>
              <a:endParaRPr/>
            </a:p>
          </p:txBody>
        </p:sp>
        <p:sp>
          <p:nvSpPr>
            <p:cNvPr id="98" name="object 76"/>
            <p:cNvSpPr/>
            <p:nvPr/>
          </p:nvSpPr>
          <p:spPr>
            <a:xfrm>
              <a:off x="2695371" y="4441697"/>
              <a:ext cx="925830" cy="752475"/>
            </a:xfrm>
            <a:custGeom>
              <a:avLst/>
              <a:gdLst/>
              <a:ahLst/>
              <a:cxnLst/>
              <a:rect l="l" t="t" r="r" b="b"/>
              <a:pathLst>
                <a:path w="925830" h="752475">
                  <a:moveTo>
                    <a:pt x="0" y="751928"/>
                  </a:moveTo>
                  <a:lnTo>
                    <a:pt x="925474" y="751928"/>
                  </a:lnTo>
                  <a:lnTo>
                    <a:pt x="925474" y="0"/>
                  </a:lnTo>
                  <a:lnTo>
                    <a:pt x="0" y="0"/>
                  </a:lnTo>
                  <a:lnTo>
                    <a:pt x="0" y="751928"/>
                  </a:lnTo>
                  <a:close/>
                </a:path>
              </a:pathLst>
            </a:custGeom>
            <a:solidFill>
              <a:srgbClr val="F8F8F8"/>
            </a:solidFill>
          </p:spPr>
          <p:txBody>
            <a:bodyPr wrap="square" lIns="0" tIns="0" rIns="0" bIns="0" rtlCol="0"/>
            <a:lstStyle/>
            <a:p>
              <a:endParaRPr/>
            </a:p>
          </p:txBody>
        </p:sp>
        <p:sp>
          <p:nvSpPr>
            <p:cNvPr id="99" name="object 77"/>
            <p:cNvSpPr/>
            <p:nvPr/>
          </p:nvSpPr>
          <p:spPr>
            <a:xfrm>
              <a:off x="2710797" y="4436555"/>
              <a:ext cx="894616" cy="588698"/>
            </a:xfrm>
            <a:prstGeom prst="rect">
              <a:avLst/>
            </a:prstGeom>
            <a:blipFill>
              <a:blip r:embed="rId32" cstate="print"/>
              <a:stretch>
                <a:fillRect/>
              </a:stretch>
            </a:blipFill>
          </p:spPr>
          <p:txBody>
            <a:bodyPr wrap="square" lIns="0" tIns="0" rIns="0" bIns="0" rtlCol="0"/>
            <a:lstStyle/>
            <a:p>
              <a:endParaRPr/>
            </a:p>
          </p:txBody>
        </p:sp>
        <p:sp>
          <p:nvSpPr>
            <p:cNvPr id="100" name="object 78"/>
            <p:cNvSpPr/>
            <p:nvPr/>
          </p:nvSpPr>
          <p:spPr>
            <a:xfrm>
              <a:off x="2736507" y="4462272"/>
              <a:ext cx="843203" cy="536448"/>
            </a:xfrm>
            <a:prstGeom prst="rect">
              <a:avLst/>
            </a:prstGeom>
            <a:blipFill>
              <a:blip r:embed="rId33" cstate="print"/>
              <a:stretch>
                <a:fillRect/>
              </a:stretch>
            </a:blipFill>
          </p:spPr>
          <p:txBody>
            <a:bodyPr wrap="square" lIns="0" tIns="0" rIns="0" bIns="0" rtlCol="0"/>
            <a:lstStyle/>
            <a:p>
              <a:endParaRPr/>
            </a:p>
          </p:txBody>
        </p:sp>
        <p:sp>
          <p:nvSpPr>
            <p:cNvPr id="101" name="object 79"/>
            <p:cNvSpPr txBox="1"/>
            <p:nvPr/>
          </p:nvSpPr>
          <p:spPr>
            <a:xfrm>
              <a:off x="2695371" y="4599951"/>
              <a:ext cx="154940" cy="293370"/>
            </a:xfrm>
            <a:prstGeom prst="rect">
              <a:avLst/>
            </a:prstGeom>
          </p:spPr>
          <p:txBody>
            <a:bodyPr vert="horz" wrap="square" lIns="0" tIns="13335" rIns="0" bIns="0" rtlCol="0">
              <a:spAutoFit/>
            </a:bodyPr>
            <a:lstStyle/>
            <a:p>
              <a:pPr marL="83185">
                <a:lnSpc>
                  <a:spcPct val="100000"/>
                </a:lnSpc>
                <a:spcBef>
                  <a:spcPts val="105"/>
                </a:spcBef>
              </a:pPr>
              <a:r>
                <a:rPr sz="500" dirty="0">
                  <a:solidFill>
                    <a:srgbClr val="2B2B2B"/>
                  </a:solidFill>
                  <a:latin typeface="Arial" panose="020B0604020202020204"/>
                  <a:cs typeface="Arial" panose="020B0604020202020204"/>
                </a:rPr>
                <a:t>01</a:t>
              </a:r>
              <a:endParaRPr sz="500">
                <a:latin typeface="Arial" panose="020B0604020202020204"/>
                <a:cs typeface="Arial" panose="020B0604020202020204"/>
              </a:endParaRPr>
            </a:p>
            <a:p>
              <a:pPr marL="83185">
                <a:lnSpc>
                  <a:spcPct val="100000"/>
                </a:lnSpc>
                <a:spcBef>
                  <a:spcPts val="895"/>
                </a:spcBef>
              </a:pPr>
              <a:r>
                <a:rPr sz="500" dirty="0">
                  <a:solidFill>
                    <a:srgbClr val="2B2B2B"/>
                  </a:solidFill>
                  <a:latin typeface="Arial" panose="020B0604020202020204"/>
                  <a:cs typeface="Arial" panose="020B0604020202020204"/>
                </a:rPr>
                <a:t>02</a:t>
              </a:r>
              <a:endParaRPr sz="500">
                <a:latin typeface="Arial" panose="020B0604020202020204"/>
                <a:cs typeface="Arial" panose="020B0604020202020204"/>
              </a:endParaRPr>
            </a:p>
          </p:txBody>
        </p:sp>
        <p:sp>
          <p:nvSpPr>
            <p:cNvPr id="102" name="object 80"/>
            <p:cNvSpPr/>
            <p:nvPr/>
          </p:nvSpPr>
          <p:spPr>
            <a:xfrm>
              <a:off x="2819934" y="5126724"/>
              <a:ext cx="110896" cy="25869"/>
            </a:xfrm>
            <a:prstGeom prst="rect">
              <a:avLst/>
            </a:prstGeom>
            <a:blipFill>
              <a:blip r:embed="rId34" cstate="print"/>
              <a:stretch>
                <a:fillRect/>
              </a:stretch>
            </a:blipFill>
          </p:spPr>
          <p:txBody>
            <a:bodyPr wrap="square" lIns="0" tIns="0" rIns="0" bIns="0" rtlCol="0"/>
            <a:lstStyle/>
            <a:p>
              <a:endParaRPr/>
            </a:p>
          </p:txBody>
        </p:sp>
        <p:sp>
          <p:nvSpPr>
            <p:cNvPr id="103" name="object 81"/>
            <p:cNvSpPr/>
            <p:nvPr/>
          </p:nvSpPr>
          <p:spPr>
            <a:xfrm>
              <a:off x="3102711" y="5126570"/>
              <a:ext cx="110769" cy="26022"/>
            </a:xfrm>
            <a:prstGeom prst="rect">
              <a:avLst/>
            </a:prstGeom>
            <a:blipFill>
              <a:blip r:embed="rId35" cstate="print"/>
              <a:stretch>
                <a:fillRect/>
              </a:stretch>
            </a:blipFill>
          </p:spPr>
          <p:txBody>
            <a:bodyPr wrap="square" lIns="0" tIns="0" rIns="0" bIns="0" rtlCol="0"/>
            <a:lstStyle/>
            <a:p>
              <a:endParaRPr/>
            </a:p>
          </p:txBody>
        </p:sp>
        <p:sp>
          <p:nvSpPr>
            <p:cNvPr id="104" name="object 82"/>
            <p:cNvSpPr/>
            <p:nvPr/>
          </p:nvSpPr>
          <p:spPr>
            <a:xfrm>
              <a:off x="3385489" y="5126570"/>
              <a:ext cx="110769" cy="26022"/>
            </a:xfrm>
            <a:prstGeom prst="rect">
              <a:avLst/>
            </a:prstGeom>
            <a:blipFill>
              <a:blip r:embed="rId36" cstate="print"/>
              <a:stretch>
                <a:fillRect/>
              </a:stretch>
            </a:blipFill>
          </p:spPr>
          <p:txBody>
            <a:bodyPr wrap="square" lIns="0" tIns="0" rIns="0" bIns="0" rtlCol="0"/>
            <a:lstStyle/>
            <a:p>
              <a:endParaRPr/>
            </a:p>
          </p:txBody>
        </p:sp>
        <p:sp>
          <p:nvSpPr>
            <p:cNvPr id="105" name="object 83"/>
            <p:cNvSpPr/>
            <p:nvPr/>
          </p:nvSpPr>
          <p:spPr>
            <a:xfrm>
              <a:off x="3395903" y="5014518"/>
              <a:ext cx="89966" cy="89966"/>
            </a:xfrm>
            <a:prstGeom prst="rect">
              <a:avLst/>
            </a:prstGeom>
            <a:blipFill>
              <a:blip r:embed="rId37" cstate="print"/>
              <a:stretch>
                <a:fillRect/>
              </a:stretch>
            </a:blipFill>
          </p:spPr>
          <p:txBody>
            <a:bodyPr wrap="square" lIns="0" tIns="0" rIns="0" bIns="0" rtlCol="0"/>
            <a:lstStyle/>
            <a:p>
              <a:endParaRPr/>
            </a:p>
          </p:txBody>
        </p:sp>
        <p:sp>
          <p:nvSpPr>
            <p:cNvPr id="106" name="object 84"/>
            <p:cNvSpPr/>
            <p:nvPr/>
          </p:nvSpPr>
          <p:spPr>
            <a:xfrm>
              <a:off x="3415360" y="5025466"/>
              <a:ext cx="51435" cy="67310"/>
            </a:xfrm>
            <a:custGeom>
              <a:avLst/>
              <a:gdLst/>
              <a:ahLst/>
              <a:cxnLst/>
              <a:rect l="l" t="t" r="r" b="b"/>
              <a:pathLst>
                <a:path w="51435" h="67310">
                  <a:moveTo>
                    <a:pt x="26987" y="0"/>
                  </a:moveTo>
                  <a:lnTo>
                    <a:pt x="24485" y="0"/>
                  </a:lnTo>
                  <a:lnTo>
                    <a:pt x="23431" y="330"/>
                  </a:lnTo>
                  <a:lnTo>
                    <a:pt x="1355" y="35051"/>
                  </a:lnTo>
                  <a:lnTo>
                    <a:pt x="0" y="42341"/>
                  </a:lnTo>
                  <a:lnTo>
                    <a:pt x="2007" y="51968"/>
                  </a:lnTo>
                  <a:lnTo>
                    <a:pt x="7481" y="59823"/>
                  </a:lnTo>
                  <a:lnTo>
                    <a:pt x="15596" y="65116"/>
                  </a:lnTo>
                  <a:lnTo>
                    <a:pt x="25527" y="67056"/>
                  </a:lnTo>
                  <a:lnTo>
                    <a:pt x="35457" y="65116"/>
                  </a:lnTo>
                  <a:lnTo>
                    <a:pt x="36221" y="64617"/>
                  </a:lnTo>
                  <a:lnTo>
                    <a:pt x="25527" y="64617"/>
                  </a:lnTo>
                  <a:lnTo>
                    <a:pt x="16532" y="62865"/>
                  </a:lnTo>
                  <a:lnTo>
                    <a:pt x="9190" y="58089"/>
                  </a:lnTo>
                  <a:lnTo>
                    <a:pt x="4240" y="51008"/>
                  </a:lnTo>
                  <a:lnTo>
                    <a:pt x="2425" y="42341"/>
                  </a:lnTo>
                  <a:lnTo>
                    <a:pt x="3749" y="35532"/>
                  </a:lnTo>
                  <a:lnTo>
                    <a:pt x="24028" y="2933"/>
                  </a:lnTo>
                  <a:lnTo>
                    <a:pt x="25095" y="2108"/>
                  </a:lnTo>
                  <a:lnTo>
                    <a:pt x="29551" y="2108"/>
                  </a:lnTo>
                  <a:lnTo>
                    <a:pt x="28409" y="634"/>
                  </a:lnTo>
                  <a:lnTo>
                    <a:pt x="26987" y="0"/>
                  </a:lnTo>
                  <a:close/>
                </a:path>
                <a:path w="51435" h="67310">
                  <a:moveTo>
                    <a:pt x="29551" y="2108"/>
                  </a:moveTo>
                  <a:lnTo>
                    <a:pt x="25095" y="2108"/>
                  </a:lnTo>
                  <a:lnTo>
                    <a:pt x="26619" y="2298"/>
                  </a:lnTo>
                  <a:lnTo>
                    <a:pt x="27444" y="3365"/>
                  </a:lnTo>
                  <a:lnTo>
                    <a:pt x="36717" y="16026"/>
                  </a:lnTo>
                  <a:lnTo>
                    <a:pt x="43337" y="26754"/>
                  </a:lnTo>
                  <a:lnTo>
                    <a:pt x="47306" y="35532"/>
                  </a:lnTo>
                  <a:lnTo>
                    <a:pt x="48628" y="42341"/>
                  </a:lnTo>
                  <a:lnTo>
                    <a:pt x="46815" y="51008"/>
                  </a:lnTo>
                  <a:lnTo>
                    <a:pt x="41868" y="58089"/>
                  </a:lnTo>
                  <a:lnTo>
                    <a:pt x="34526" y="62865"/>
                  </a:lnTo>
                  <a:lnTo>
                    <a:pt x="25527" y="64617"/>
                  </a:lnTo>
                  <a:lnTo>
                    <a:pt x="36221" y="64617"/>
                  </a:lnTo>
                  <a:lnTo>
                    <a:pt x="43572" y="59823"/>
                  </a:lnTo>
                  <a:lnTo>
                    <a:pt x="49046" y="51968"/>
                  </a:lnTo>
                  <a:lnTo>
                    <a:pt x="51054" y="42341"/>
                  </a:lnTo>
                  <a:lnTo>
                    <a:pt x="49697" y="35051"/>
                  </a:lnTo>
                  <a:lnTo>
                    <a:pt x="45629" y="25890"/>
                  </a:lnTo>
                  <a:lnTo>
                    <a:pt x="38854" y="14836"/>
                  </a:lnTo>
                  <a:lnTo>
                    <a:pt x="29551" y="2108"/>
                  </a:lnTo>
                  <a:close/>
                </a:path>
              </a:pathLst>
            </a:custGeom>
            <a:solidFill>
              <a:srgbClr val="FFFFFF"/>
            </a:solidFill>
          </p:spPr>
          <p:txBody>
            <a:bodyPr wrap="square" lIns="0" tIns="0" rIns="0" bIns="0" rtlCol="0"/>
            <a:lstStyle/>
            <a:p>
              <a:endParaRPr/>
            </a:p>
          </p:txBody>
        </p:sp>
        <p:sp>
          <p:nvSpPr>
            <p:cNvPr id="107" name="object 85"/>
            <p:cNvSpPr/>
            <p:nvPr/>
          </p:nvSpPr>
          <p:spPr>
            <a:xfrm>
              <a:off x="3434816" y="5039639"/>
              <a:ext cx="12700" cy="16510"/>
            </a:xfrm>
            <a:custGeom>
              <a:avLst/>
              <a:gdLst/>
              <a:ahLst/>
              <a:cxnLst/>
              <a:rect l="l" t="t" r="r" b="b"/>
              <a:pathLst>
                <a:path w="12700" h="16510">
                  <a:moveTo>
                    <a:pt x="6451" y="0"/>
                  </a:moveTo>
                  <a:lnTo>
                    <a:pt x="5791" y="0"/>
                  </a:lnTo>
                  <a:lnTo>
                    <a:pt x="5511" y="76"/>
                  </a:lnTo>
                  <a:lnTo>
                    <a:pt x="5283" y="254"/>
                  </a:lnTo>
                  <a:lnTo>
                    <a:pt x="5041" y="495"/>
                  </a:lnTo>
                  <a:lnTo>
                    <a:pt x="1676" y="4889"/>
                  </a:lnTo>
                  <a:lnTo>
                    <a:pt x="0" y="8077"/>
                  </a:lnTo>
                  <a:lnTo>
                    <a:pt x="0" y="13271"/>
                  </a:lnTo>
                  <a:lnTo>
                    <a:pt x="2717" y="15900"/>
                  </a:lnTo>
                  <a:lnTo>
                    <a:pt x="9423" y="15900"/>
                  </a:lnTo>
                  <a:lnTo>
                    <a:pt x="12153" y="13271"/>
                  </a:lnTo>
                  <a:lnTo>
                    <a:pt x="12153" y="8077"/>
                  </a:lnTo>
                  <a:lnTo>
                    <a:pt x="10464" y="4889"/>
                  </a:lnTo>
                  <a:lnTo>
                    <a:pt x="6845" y="165"/>
                  </a:lnTo>
                  <a:lnTo>
                    <a:pt x="6451" y="0"/>
                  </a:lnTo>
                  <a:close/>
                </a:path>
              </a:pathLst>
            </a:custGeom>
            <a:solidFill>
              <a:srgbClr val="FFFFFF"/>
            </a:solidFill>
          </p:spPr>
          <p:txBody>
            <a:bodyPr wrap="square" lIns="0" tIns="0" rIns="0" bIns="0" rtlCol="0"/>
            <a:lstStyle/>
            <a:p>
              <a:endParaRPr/>
            </a:p>
          </p:txBody>
        </p:sp>
        <p:sp>
          <p:nvSpPr>
            <p:cNvPr id="108" name="object 86"/>
            <p:cNvSpPr/>
            <p:nvPr/>
          </p:nvSpPr>
          <p:spPr>
            <a:xfrm>
              <a:off x="3421430" y="5061927"/>
              <a:ext cx="39370" cy="25400"/>
            </a:xfrm>
            <a:custGeom>
              <a:avLst/>
              <a:gdLst/>
              <a:ahLst/>
              <a:cxnLst/>
              <a:rect l="l" t="t" r="r" b="b"/>
              <a:pathLst>
                <a:path w="39369" h="25400">
                  <a:moveTo>
                    <a:pt x="4419" y="0"/>
                  </a:moveTo>
                  <a:lnTo>
                    <a:pt x="571" y="0"/>
                  </a:lnTo>
                  <a:lnTo>
                    <a:pt x="0" y="1600"/>
                  </a:lnTo>
                  <a:lnTo>
                    <a:pt x="0" y="5956"/>
                  </a:lnTo>
                  <a:lnTo>
                    <a:pt x="1529" y="13527"/>
                  </a:lnTo>
                  <a:lnTo>
                    <a:pt x="5699" y="19707"/>
                  </a:lnTo>
                  <a:lnTo>
                    <a:pt x="11883" y="23872"/>
                  </a:lnTo>
                  <a:lnTo>
                    <a:pt x="19456" y="25400"/>
                  </a:lnTo>
                  <a:lnTo>
                    <a:pt x="27029" y="23872"/>
                  </a:lnTo>
                  <a:lnTo>
                    <a:pt x="33213" y="19707"/>
                  </a:lnTo>
                  <a:lnTo>
                    <a:pt x="37383" y="13527"/>
                  </a:lnTo>
                  <a:lnTo>
                    <a:pt x="38274" y="9118"/>
                  </a:lnTo>
                  <a:lnTo>
                    <a:pt x="22631" y="9118"/>
                  </a:lnTo>
                  <a:lnTo>
                    <a:pt x="8826" y="3441"/>
                  </a:lnTo>
                  <a:lnTo>
                    <a:pt x="4419" y="0"/>
                  </a:lnTo>
                  <a:close/>
                </a:path>
                <a:path w="39369" h="25400">
                  <a:moveTo>
                    <a:pt x="38912" y="800"/>
                  </a:moveTo>
                  <a:lnTo>
                    <a:pt x="36207" y="3073"/>
                  </a:lnTo>
                  <a:lnTo>
                    <a:pt x="27787" y="7226"/>
                  </a:lnTo>
                  <a:lnTo>
                    <a:pt x="22631" y="9118"/>
                  </a:lnTo>
                  <a:lnTo>
                    <a:pt x="38274" y="9118"/>
                  </a:lnTo>
                  <a:lnTo>
                    <a:pt x="38912" y="5956"/>
                  </a:lnTo>
                  <a:lnTo>
                    <a:pt x="38912" y="800"/>
                  </a:lnTo>
                  <a:close/>
                </a:path>
              </a:pathLst>
            </a:custGeom>
            <a:solidFill>
              <a:srgbClr val="FFFFFF"/>
            </a:solidFill>
          </p:spPr>
          <p:txBody>
            <a:bodyPr wrap="square" lIns="0" tIns="0" rIns="0" bIns="0" rtlCol="0"/>
            <a:lstStyle/>
            <a:p>
              <a:endParaRPr/>
            </a:p>
          </p:txBody>
        </p:sp>
        <p:sp>
          <p:nvSpPr>
            <p:cNvPr id="109" name="object 87"/>
            <p:cNvSpPr/>
            <p:nvPr/>
          </p:nvSpPr>
          <p:spPr>
            <a:xfrm>
              <a:off x="3421430" y="5061927"/>
              <a:ext cx="39370" cy="25400"/>
            </a:xfrm>
            <a:custGeom>
              <a:avLst/>
              <a:gdLst/>
              <a:ahLst/>
              <a:cxnLst/>
              <a:rect l="l" t="t" r="r" b="b"/>
              <a:pathLst>
                <a:path w="39369" h="25400">
                  <a:moveTo>
                    <a:pt x="0" y="800"/>
                  </a:moveTo>
                  <a:lnTo>
                    <a:pt x="0" y="5956"/>
                  </a:lnTo>
                  <a:lnTo>
                    <a:pt x="1529" y="13527"/>
                  </a:lnTo>
                  <a:lnTo>
                    <a:pt x="5699" y="19707"/>
                  </a:lnTo>
                  <a:lnTo>
                    <a:pt x="11883" y="23872"/>
                  </a:lnTo>
                  <a:lnTo>
                    <a:pt x="19456" y="25400"/>
                  </a:lnTo>
                  <a:lnTo>
                    <a:pt x="27029" y="23872"/>
                  </a:lnTo>
                  <a:lnTo>
                    <a:pt x="33213" y="19707"/>
                  </a:lnTo>
                  <a:lnTo>
                    <a:pt x="37383" y="13527"/>
                  </a:lnTo>
                  <a:lnTo>
                    <a:pt x="38274" y="9118"/>
                  </a:lnTo>
                  <a:lnTo>
                    <a:pt x="16256" y="9118"/>
                  </a:lnTo>
                  <a:lnTo>
                    <a:pt x="11099" y="7226"/>
                  </a:lnTo>
                  <a:lnTo>
                    <a:pt x="2692" y="3073"/>
                  </a:lnTo>
                  <a:lnTo>
                    <a:pt x="0" y="800"/>
                  </a:lnTo>
                  <a:close/>
                </a:path>
                <a:path w="39369" h="25400">
                  <a:moveTo>
                    <a:pt x="38341" y="0"/>
                  </a:moveTo>
                  <a:lnTo>
                    <a:pt x="34493" y="0"/>
                  </a:lnTo>
                  <a:lnTo>
                    <a:pt x="30086" y="3441"/>
                  </a:lnTo>
                  <a:lnTo>
                    <a:pt x="16256" y="9118"/>
                  </a:lnTo>
                  <a:lnTo>
                    <a:pt x="38274" y="9118"/>
                  </a:lnTo>
                  <a:lnTo>
                    <a:pt x="38912" y="5956"/>
                  </a:lnTo>
                  <a:lnTo>
                    <a:pt x="38912" y="1600"/>
                  </a:lnTo>
                  <a:lnTo>
                    <a:pt x="38341" y="0"/>
                  </a:lnTo>
                  <a:close/>
                </a:path>
              </a:pathLst>
            </a:custGeom>
            <a:solidFill>
              <a:srgbClr val="FFFFFF">
                <a:alpha val="59550"/>
              </a:srgbClr>
            </a:solidFill>
          </p:spPr>
          <p:txBody>
            <a:bodyPr wrap="square" lIns="0" tIns="0" rIns="0" bIns="0" rtlCol="0"/>
            <a:lstStyle/>
            <a:p>
              <a:endParaRPr/>
            </a:p>
          </p:txBody>
        </p:sp>
        <p:sp>
          <p:nvSpPr>
            <p:cNvPr id="110" name="object 88"/>
            <p:cNvSpPr/>
            <p:nvPr/>
          </p:nvSpPr>
          <p:spPr>
            <a:xfrm>
              <a:off x="3113125" y="5014518"/>
              <a:ext cx="89966" cy="89966"/>
            </a:xfrm>
            <a:prstGeom prst="rect">
              <a:avLst/>
            </a:prstGeom>
            <a:blipFill>
              <a:blip r:embed="rId38" cstate="print"/>
              <a:stretch>
                <a:fillRect/>
              </a:stretch>
            </a:blipFill>
          </p:spPr>
          <p:txBody>
            <a:bodyPr wrap="square" lIns="0" tIns="0" rIns="0" bIns="0" rtlCol="0"/>
            <a:lstStyle/>
            <a:p>
              <a:endParaRPr/>
            </a:p>
          </p:txBody>
        </p:sp>
        <p:sp>
          <p:nvSpPr>
            <p:cNvPr id="111" name="object 89"/>
            <p:cNvSpPr/>
            <p:nvPr/>
          </p:nvSpPr>
          <p:spPr>
            <a:xfrm>
              <a:off x="3136734" y="5028006"/>
              <a:ext cx="43180" cy="64135"/>
            </a:xfrm>
            <a:custGeom>
              <a:avLst/>
              <a:gdLst/>
              <a:ahLst/>
              <a:cxnLst/>
              <a:rect l="l" t="t" r="r" b="b"/>
              <a:pathLst>
                <a:path w="43180" h="64135">
                  <a:moveTo>
                    <a:pt x="25311" y="0"/>
                  </a:moveTo>
                  <a:lnTo>
                    <a:pt x="17437" y="0"/>
                  </a:lnTo>
                  <a:lnTo>
                    <a:pt x="14249" y="3187"/>
                  </a:lnTo>
                  <a:lnTo>
                    <a:pt x="14249" y="22593"/>
                  </a:lnTo>
                  <a:lnTo>
                    <a:pt x="5803" y="25577"/>
                  </a:lnTo>
                  <a:lnTo>
                    <a:pt x="0" y="33591"/>
                  </a:lnTo>
                  <a:lnTo>
                    <a:pt x="0" y="42748"/>
                  </a:lnTo>
                  <a:lnTo>
                    <a:pt x="1680" y="51057"/>
                  </a:lnTo>
                  <a:lnTo>
                    <a:pt x="6261" y="57848"/>
                  </a:lnTo>
                  <a:lnTo>
                    <a:pt x="13051" y="62429"/>
                  </a:lnTo>
                  <a:lnTo>
                    <a:pt x="21361" y="64109"/>
                  </a:lnTo>
                  <a:lnTo>
                    <a:pt x="29683" y="62429"/>
                  </a:lnTo>
                  <a:lnTo>
                    <a:pt x="30713" y="61734"/>
                  </a:lnTo>
                  <a:lnTo>
                    <a:pt x="21361" y="61734"/>
                  </a:lnTo>
                  <a:lnTo>
                    <a:pt x="13974" y="60243"/>
                  </a:lnTo>
                  <a:lnTo>
                    <a:pt x="7939" y="56175"/>
                  </a:lnTo>
                  <a:lnTo>
                    <a:pt x="3868" y="50140"/>
                  </a:lnTo>
                  <a:lnTo>
                    <a:pt x="2374" y="42748"/>
                  </a:lnTo>
                  <a:lnTo>
                    <a:pt x="2374" y="34353"/>
                  </a:lnTo>
                  <a:lnTo>
                    <a:pt x="7874" y="27012"/>
                  </a:lnTo>
                  <a:lnTo>
                    <a:pt x="16624" y="24320"/>
                  </a:lnTo>
                  <a:lnTo>
                    <a:pt x="16624" y="4508"/>
                  </a:lnTo>
                  <a:lnTo>
                    <a:pt x="18745" y="2374"/>
                  </a:lnTo>
                  <a:lnTo>
                    <a:pt x="27686" y="2374"/>
                  </a:lnTo>
                  <a:lnTo>
                    <a:pt x="25311" y="0"/>
                  </a:lnTo>
                  <a:close/>
                </a:path>
                <a:path w="43180" h="64135">
                  <a:moveTo>
                    <a:pt x="27686" y="2374"/>
                  </a:moveTo>
                  <a:lnTo>
                    <a:pt x="23990" y="2374"/>
                  </a:lnTo>
                  <a:lnTo>
                    <a:pt x="26123" y="4508"/>
                  </a:lnTo>
                  <a:lnTo>
                    <a:pt x="26123" y="24320"/>
                  </a:lnTo>
                  <a:lnTo>
                    <a:pt x="34861" y="27012"/>
                  </a:lnTo>
                  <a:lnTo>
                    <a:pt x="40360" y="34353"/>
                  </a:lnTo>
                  <a:lnTo>
                    <a:pt x="40360" y="42748"/>
                  </a:lnTo>
                  <a:lnTo>
                    <a:pt x="38868" y="50140"/>
                  </a:lnTo>
                  <a:lnTo>
                    <a:pt x="34799" y="56175"/>
                  </a:lnTo>
                  <a:lnTo>
                    <a:pt x="28760" y="60243"/>
                  </a:lnTo>
                  <a:lnTo>
                    <a:pt x="21361" y="61734"/>
                  </a:lnTo>
                  <a:lnTo>
                    <a:pt x="30713" y="61734"/>
                  </a:lnTo>
                  <a:lnTo>
                    <a:pt x="36477" y="57848"/>
                  </a:lnTo>
                  <a:lnTo>
                    <a:pt x="41056" y="51057"/>
                  </a:lnTo>
                  <a:lnTo>
                    <a:pt x="42735" y="42748"/>
                  </a:lnTo>
                  <a:lnTo>
                    <a:pt x="42735" y="33591"/>
                  </a:lnTo>
                  <a:lnTo>
                    <a:pt x="36931" y="25577"/>
                  </a:lnTo>
                  <a:lnTo>
                    <a:pt x="28498" y="22593"/>
                  </a:lnTo>
                  <a:lnTo>
                    <a:pt x="28498" y="3187"/>
                  </a:lnTo>
                  <a:lnTo>
                    <a:pt x="27686" y="2374"/>
                  </a:lnTo>
                  <a:close/>
                </a:path>
              </a:pathLst>
            </a:custGeom>
            <a:solidFill>
              <a:srgbClr val="FFFFFF"/>
            </a:solidFill>
          </p:spPr>
          <p:txBody>
            <a:bodyPr wrap="square" lIns="0" tIns="0" rIns="0" bIns="0" rtlCol="0"/>
            <a:lstStyle/>
            <a:p>
              <a:endParaRPr/>
            </a:p>
          </p:txBody>
        </p:sp>
        <p:sp>
          <p:nvSpPr>
            <p:cNvPr id="112" name="object 90"/>
            <p:cNvSpPr/>
            <p:nvPr/>
          </p:nvSpPr>
          <p:spPr>
            <a:xfrm>
              <a:off x="3142665" y="5065547"/>
              <a:ext cx="31115" cy="20955"/>
            </a:xfrm>
            <a:custGeom>
              <a:avLst/>
              <a:gdLst/>
              <a:ahLst/>
              <a:cxnLst/>
              <a:rect l="l" t="t" r="r" b="b"/>
              <a:pathLst>
                <a:path w="31114" h="20954">
                  <a:moveTo>
                    <a:pt x="0" y="596"/>
                  </a:moveTo>
                  <a:lnTo>
                    <a:pt x="0" y="13728"/>
                  </a:lnTo>
                  <a:lnTo>
                    <a:pt x="6921" y="20624"/>
                  </a:lnTo>
                  <a:lnTo>
                    <a:pt x="23964" y="20624"/>
                  </a:lnTo>
                  <a:lnTo>
                    <a:pt x="30873" y="13728"/>
                  </a:lnTo>
                  <a:lnTo>
                    <a:pt x="30873" y="7581"/>
                  </a:lnTo>
                  <a:lnTo>
                    <a:pt x="11785" y="7581"/>
                  </a:lnTo>
                  <a:lnTo>
                    <a:pt x="8242" y="5981"/>
                  </a:lnTo>
                  <a:lnTo>
                    <a:pt x="2197" y="2489"/>
                  </a:lnTo>
                  <a:lnTo>
                    <a:pt x="0" y="596"/>
                  </a:lnTo>
                  <a:close/>
                </a:path>
                <a:path w="31114" h="20954">
                  <a:moveTo>
                    <a:pt x="24180" y="0"/>
                  </a:moveTo>
                  <a:lnTo>
                    <a:pt x="19888" y="2324"/>
                  </a:lnTo>
                  <a:lnTo>
                    <a:pt x="11785" y="7581"/>
                  </a:lnTo>
                  <a:lnTo>
                    <a:pt x="30873" y="7581"/>
                  </a:lnTo>
                  <a:lnTo>
                    <a:pt x="30873" y="1447"/>
                  </a:lnTo>
                  <a:lnTo>
                    <a:pt x="29413" y="12"/>
                  </a:lnTo>
                  <a:lnTo>
                    <a:pt x="24180" y="0"/>
                  </a:lnTo>
                  <a:close/>
                </a:path>
              </a:pathLst>
            </a:custGeom>
            <a:solidFill>
              <a:srgbClr val="FFFFFF"/>
            </a:solidFill>
          </p:spPr>
          <p:txBody>
            <a:bodyPr wrap="square" lIns="0" tIns="0" rIns="0" bIns="0" rtlCol="0"/>
            <a:lstStyle/>
            <a:p>
              <a:endParaRPr/>
            </a:p>
          </p:txBody>
        </p:sp>
        <p:sp>
          <p:nvSpPr>
            <p:cNvPr id="113" name="object 91"/>
            <p:cNvSpPr/>
            <p:nvPr/>
          </p:nvSpPr>
          <p:spPr>
            <a:xfrm>
              <a:off x="3142665" y="5065560"/>
              <a:ext cx="31115" cy="20955"/>
            </a:xfrm>
            <a:custGeom>
              <a:avLst/>
              <a:gdLst/>
              <a:ahLst/>
              <a:cxnLst/>
              <a:rect l="l" t="t" r="r" b="b"/>
              <a:pathLst>
                <a:path w="31114" h="20954">
                  <a:moveTo>
                    <a:pt x="6718" y="0"/>
                  </a:moveTo>
                  <a:lnTo>
                    <a:pt x="1473" y="0"/>
                  </a:lnTo>
                  <a:lnTo>
                    <a:pt x="0" y="1435"/>
                  </a:lnTo>
                  <a:lnTo>
                    <a:pt x="0" y="13716"/>
                  </a:lnTo>
                  <a:lnTo>
                    <a:pt x="6921" y="20612"/>
                  </a:lnTo>
                  <a:lnTo>
                    <a:pt x="23964" y="20612"/>
                  </a:lnTo>
                  <a:lnTo>
                    <a:pt x="30873" y="13716"/>
                  </a:lnTo>
                  <a:lnTo>
                    <a:pt x="30873" y="7569"/>
                  </a:lnTo>
                  <a:lnTo>
                    <a:pt x="19075" y="7569"/>
                  </a:lnTo>
                  <a:lnTo>
                    <a:pt x="11010" y="2324"/>
                  </a:lnTo>
                  <a:lnTo>
                    <a:pt x="6718" y="0"/>
                  </a:lnTo>
                  <a:close/>
                </a:path>
                <a:path w="31114" h="20954">
                  <a:moveTo>
                    <a:pt x="30873" y="584"/>
                  </a:moveTo>
                  <a:lnTo>
                    <a:pt x="28676" y="2476"/>
                  </a:lnTo>
                  <a:lnTo>
                    <a:pt x="22631" y="5968"/>
                  </a:lnTo>
                  <a:lnTo>
                    <a:pt x="19075" y="7569"/>
                  </a:lnTo>
                  <a:lnTo>
                    <a:pt x="30873" y="7569"/>
                  </a:lnTo>
                  <a:lnTo>
                    <a:pt x="30873" y="584"/>
                  </a:lnTo>
                  <a:close/>
                </a:path>
              </a:pathLst>
            </a:custGeom>
            <a:solidFill>
              <a:srgbClr val="FFFFFF">
                <a:alpha val="59999"/>
              </a:srgbClr>
            </a:solidFill>
          </p:spPr>
          <p:txBody>
            <a:bodyPr wrap="square" lIns="0" tIns="0" rIns="0" bIns="0" rtlCol="0"/>
            <a:lstStyle/>
            <a:p>
              <a:endParaRPr/>
            </a:p>
          </p:txBody>
        </p:sp>
        <p:sp>
          <p:nvSpPr>
            <p:cNvPr id="114" name="object 92"/>
            <p:cNvSpPr/>
            <p:nvPr/>
          </p:nvSpPr>
          <p:spPr>
            <a:xfrm>
              <a:off x="3160483" y="5058879"/>
              <a:ext cx="5080" cy="5080"/>
            </a:xfrm>
            <a:custGeom>
              <a:avLst/>
              <a:gdLst/>
              <a:ahLst/>
              <a:cxnLst/>
              <a:rect l="l" t="t" r="r" b="b"/>
              <a:pathLst>
                <a:path w="5080" h="5079">
                  <a:moveTo>
                    <a:pt x="3682" y="0"/>
                  </a:moveTo>
                  <a:lnTo>
                    <a:pt x="1054" y="0"/>
                  </a:lnTo>
                  <a:lnTo>
                    <a:pt x="0" y="1054"/>
                  </a:lnTo>
                  <a:lnTo>
                    <a:pt x="0" y="3682"/>
                  </a:lnTo>
                  <a:lnTo>
                    <a:pt x="1054" y="4749"/>
                  </a:lnTo>
                  <a:lnTo>
                    <a:pt x="3682" y="4749"/>
                  </a:lnTo>
                  <a:lnTo>
                    <a:pt x="4749" y="3682"/>
                  </a:lnTo>
                  <a:lnTo>
                    <a:pt x="4749" y="1054"/>
                  </a:lnTo>
                  <a:lnTo>
                    <a:pt x="3682" y="0"/>
                  </a:lnTo>
                  <a:close/>
                </a:path>
              </a:pathLst>
            </a:custGeom>
            <a:solidFill>
              <a:srgbClr val="FFFFFF"/>
            </a:solidFill>
          </p:spPr>
          <p:txBody>
            <a:bodyPr wrap="square" lIns="0" tIns="0" rIns="0" bIns="0" rtlCol="0"/>
            <a:lstStyle/>
            <a:p>
              <a:endParaRPr/>
            </a:p>
          </p:txBody>
        </p:sp>
        <p:sp>
          <p:nvSpPr>
            <p:cNvPr id="115" name="object 93"/>
            <p:cNvSpPr/>
            <p:nvPr/>
          </p:nvSpPr>
          <p:spPr>
            <a:xfrm>
              <a:off x="3155721" y="5052936"/>
              <a:ext cx="5080" cy="5080"/>
            </a:xfrm>
            <a:custGeom>
              <a:avLst/>
              <a:gdLst/>
              <a:ahLst/>
              <a:cxnLst/>
              <a:rect l="l" t="t" r="r" b="b"/>
              <a:pathLst>
                <a:path w="5080" h="5079">
                  <a:moveTo>
                    <a:pt x="3695" y="0"/>
                  </a:moveTo>
                  <a:lnTo>
                    <a:pt x="1079" y="0"/>
                  </a:lnTo>
                  <a:lnTo>
                    <a:pt x="0" y="1079"/>
                  </a:lnTo>
                  <a:lnTo>
                    <a:pt x="0" y="3695"/>
                  </a:lnTo>
                  <a:lnTo>
                    <a:pt x="1079" y="4749"/>
                  </a:lnTo>
                  <a:lnTo>
                    <a:pt x="3695" y="4749"/>
                  </a:lnTo>
                  <a:lnTo>
                    <a:pt x="4762" y="3695"/>
                  </a:lnTo>
                  <a:lnTo>
                    <a:pt x="4762" y="1079"/>
                  </a:lnTo>
                  <a:lnTo>
                    <a:pt x="3695" y="0"/>
                  </a:lnTo>
                  <a:close/>
                </a:path>
              </a:pathLst>
            </a:custGeom>
            <a:solidFill>
              <a:srgbClr val="FFFFFF">
                <a:alpha val="59999"/>
              </a:srgbClr>
            </a:solidFill>
          </p:spPr>
          <p:txBody>
            <a:bodyPr wrap="square" lIns="0" tIns="0" rIns="0" bIns="0" rtlCol="0"/>
            <a:lstStyle/>
            <a:p>
              <a:endParaRPr/>
            </a:p>
          </p:txBody>
        </p:sp>
        <p:sp>
          <p:nvSpPr>
            <p:cNvPr id="116" name="object 94"/>
            <p:cNvSpPr/>
            <p:nvPr/>
          </p:nvSpPr>
          <p:spPr>
            <a:xfrm>
              <a:off x="2830334" y="5014518"/>
              <a:ext cx="89979" cy="89966"/>
            </a:xfrm>
            <a:prstGeom prst="rect">
              <a:avLst/>
            </a:prstGeom>
            <a:blipFill>
              <a:blip r:embed="rId39" cstate="print"/>
              <a:stretch>
                <a:fillRect/>
              </a:stretch>
            </a:blipFill>
          </p:spPr>
          <p:txBody>
            <a:bodyPr wrap="square" lIns="0" tIns="0" rIns="0" bIns="0" rtlCol="0"/>
            <a:lstStyle/>
            <a:p>
              <a:endParaRPr/>
            </a:p>
          </p:txBody>
        </p:sp>
        <p:sp>
          <p:nvSpPr>
            <p:cNvPr id="117" name="object 95"/>
            <p:cNvSpPr/>
            <p:nvPr/>
          </p:nvSpPr>
          <p:spPr>
            <a:xfrm>
              <a:off x="2855074" y="5046014"/>
              <a:ext cx="5080" cy="5080"/>
            </a:xfrm>
            <a:custGeom>
              <a:avLst/>
              <a:gdLst/>
              <a:ahLst/>
              <a:cxnLst/>
              <a:rect l="l" t="t" r="r" b="b"/>
              <a:pathLst>
                <a:path w="5080" h="5079">
                  <a:moveTo>
                    <a:pt x="3682" y="0"/>
                  </a:moveTo>
                  <a:lnTo>
                    <a:pt x="1066" y="0"/>
                  </a:lnTo>
                  <a:lnTo>
                    <a:pt x="0" y="1054"/>
                  </a:lnTo>
                  <a:lnTo>
                    <a:pt x="0" y="3682"/>
                  </a:lnTo>
                  <a:lnTo>
                    <a:pt x="1066" y="4737"/>
                  </a:lnTo>
                  <a:lnTo>
                    <a:pt x="3682" y="4737"/>
                  </a:lnTo>
                  <a:lnTo>
                    <a:pt x="4749" y="3682"/>
                  </a:lnTo>
                  <a:lnTo>
                    <a:pt x="4749" y="1054"/>
                  </a:lnTo>
                  <a:lnTo>
                    <a:pt x="3682" y="0"/>
                  </a:lnTo>
                  <a:close/>
                </a:path>
              </a:pathLst>
            </a:custGeom>
            <a:solidFill>
              <a:srgbClr val="FFFFFF">
                <a:alpha val="59999"/>
              </a:srgbClr>
            </a:solidFill>
          </p:spPr>
          <p:txBody>
            <a:bodyPr wrap="square" lIns="0" tIns="0" rIns="0" bIns="0" rtlCol="0"/>
            <a:lstStyle/>
            <a:p>
              <a:endParaRPr/>
            </a:p>
          </p:txBody>
        </p:sp>
        <p:sp>
          <p:nvSpPr>
            <p:cNvPr id="118" name="object 96"/>
            <p:cNvSpPr/>
            <p:nvPr/>
          </p:nvSpPr>
          <p:spPr>
            <a:xfrm>
              <a:off x="2889935" y="5046014"/>
              <a:ext cx="5080" cy="5080"/>
            </a:xfrm>
            <a:custGeom>
              <a:avLst/>
              <a:gdLst/>
              <a:ahLst/>
              <a:cxnLst/>
              <a:rect l="l" t="t" r="r" b="b"/>
              <a:pathLst>
                <a:path w="5080" h="5079">
                  <a:moveTo>
                    <a:pt x="3695" y="0"/>
                  </a:moveTo>
                  <a:lnTo>
                    <a:pt x="1066" y="0"/>
                  </a:lnTo>
                  <a:lnTo>
                    <a:pt x="0" y="1054"/>
                  </a:lnTo>
                  <a:lnTo>
                    <a:pt x="0" y="3682"/>
                  </a:lnTo>
                  <a:lnTo>
                    <a:pt x="1066" y="4737"/>
                  </a:lnTo>
                  <a:lnTo>
                    <a:pt x="3695" y="4737"/>
                  </a:lnTo>
                  <a:lnTo>
                    <a:pt x="4762" y="3682"/>
                  </a:lnTo>
                  <a:lnTo>
                    <a:pt x="4762" y="1054"/>
                  </a:lnTo>
                  <a:lnTo>
                    <a:pt x="3695" y="0"/>
                  </a:lnTo>
                  <a:close/>
                </a:path>
              </a:pathLst>
            </a:custGeom>
            <a:solidFill>
              <a:srgbClr val="FFFFFF">
                <a:alpha val="59999"/>
              </a:srgbClr>
            </a:solidFill>
          </p:spPr>
          <p:txBody>
            <a:bodyPr wrap="square" lIns="0" tIns="0" rIns="0" bIns="0" rtlCol="0"/>
            <a:lstStyle/>
            <a:p>
              <a:endParaRPr/>
            </a:p>
          </p:txBody>
        </p:sp>
        <p:sp>
          <p:nvSpPr>
            <p:cNvPr id="119" name="object 97"/>
            <p:cNvSpPr/>
            <p:nvPr/>
          </p:nvSpPr>
          <p:spPr>
            <a:xfrm>
              <a:off x="2873070" y="5047132"/>
              <a:ext cx="5080" cy="5080"/>
            </a:xfrm>
            <a:custGeom>
              <a:avLst/>
              <a:gdLst/>
              <a:ahLst/>
              <a:cxnLst/>
              <a:rect l="l" t="t" r="r" b="b"/>
              <a:pathLst>
                <a:path w="5080" h="5079">
                  <a:moveTo>
                    <a:pt x="3695" y="0"/>
                  </a:moveTo>
                  <a:lnTo>
                    <a:pt x="1066" y="0"/>
                  </a:lnTo>
                  <a:lnTo>
                    <a:pt x="0" y="1066"/>
                  </a:lnTo>
                  <a:lnTo>
                    <a:pt x="0" y="3695"/>
                  </a:lnTo>
                  <a:lnTo>
                    <a:pt x="1066" y="4737"/>
                  </a:lnTo>
                  <a:lnTo>
                    <a:pt x="3695" y="4737"/>
                  </a:lnTo>
                  <a:lnTo>
                    <a:pt x="4749" y="3695"/>
                  </a:lnTo>
                  <a:lnTo>
                    <a:pt x="4749" y="1066"/>
                  </a:lnTo>
                  <a:lnTo>
                    <a:pt x="3695" y="0"/>
                  </a:lnTo>
                  <a:close/>
                </a:path>
              </a:pathLst>
            </a:custGeom>
            <a:solidFill>
              <a:srgbClr val="FFFFFF"/>
            </a:solidFill>
          </p:spPr>
          <p:txBody>
            <a:bodyPr wrap="square" lIns="0" tIns="0" rIns="0" bIns="0" rtlCol="0"/>
            <a:lstStyle/>
            <a:p>
              <a:endParaRPr/>
            </a:p>
          </p:txBody>
        </p:sp>
        <p:sp>
          <p:nvSpPr>
            <p:cNvPr id="120" name="object 98"/>
            <p:cNvSpPr/>
            <p:nvPr/>
          </p:nvSpPr>
          <p:spPr>
            <a:xfrm>
              <a:off x="2869704" y="5030266"/>
              <a:ext cx="5080" cy="5080"/>
            </a:xfrm>
            <a:custGeom>
              <a:avLst/>
              <a:gdLst/>
              <a:ahLst/>
              <a:cxnLst/>
              <a:rect l="l" t="t" r="r" b="b"/>
              <a:pathLst>
                <a:path w="5080" h="5079">
                  <a:moveTo>
                    <a:pt x="3682" y="0"/>
                  </a:moveTo>
                  <a:lnTo>
                    <a:pt x="1054" y="0"/>
                  </a:lnTo>
                  <a:lnTo>
                    <a:pt x="0" y="1054"/>
                  </a:lnTo>
                  <a:lnTo>
                    <a:pt x="0" y="3670"/>
                  </a:lnTo>
                  <a:lnTo>
                    <a:pt x="1054" y="4737"/>
                  </a:lnTo>
                  <a:lnTo>
                    <a:pt x="3682" y="4737"/>
                  </a:lnTo>
                  <a:lnTo>
                    <a:pt x="4749" y="3670"/>
                  </a:lnTo>
                  <a:lnTo>
                    <a:pt x="4749" y="1054"/>
                  </a:lnTo>
                  <a:lnTo>
                    <a:pt x="3682" y="0"/>
                  </a:lnTo>
                  <a:close/>
                </a:path>
              </a:pathLst>
            </a:custGeom>
            <a:solidFill>
              <a:srgbClr val="FFFFFF"/>
            </a:solidFill>
          </p:spPr>
          <p:txBody>
            <a:bodyPr wrap="square" lIns="0" tIns="0" rIns="0" bIns="0" rtlCol="0"/>
            <a:lstStyle/>
            <a:p>
              <a:endParaRPr/>
            </a:p>
          </p:txBody>
        </p:sp>
        <p:sp>
          <p:nvSpPr>
            <p:cNvPr id="121" name="object 99"/>
            <p:cNvSpPr/>
            <p:nvPr/>
          </p:nvSpPr>
          <p:spPr>
            <a:xfrm>
              <a:off x="2848170" y="5053724"/>
              <a:ext cx="54610" cy="36830"/>
            </a:xfrm>
            <a:custGeom>
              <a:avLst/>
              <a:gdLst/>
              <a:ahLst/>
              <a:cxnLst/>
              <a:rect l="l" t="t" r="r" b="b"/>
              <a:pathLst>
                <a:path w="54610" h="36829">
                  <a:moveTo>
                    <a:pt x="54305" y="0"/>
                  </a:moveTo>
                  <a:lnTo>
                    <a:pt x="0" y="0"/>
                  </a:lnTo>
                  <a:lnTo>
                    <a:pt x="0" y="1269"/>
                  </a:lnTo>
                  <a:lnTo>
                    <a:pt x="1110" y="8981"/>
                  </a:lnTo>
                  <a:lnTo>
                    <a:pt x="4273" y="15916"/>
                  </a:lnTo>
                  <a:lnTo>
                    <a:pt x="9236" y="21693"/>
                  </a:lnTo>
                  <a:lnTo>
                    <a:pt x="15748" y="25933"/>
                  </a:lnTo>
                  <a:lnTo>
                    <a:pt x="15748" y="34582"/>
                  </a:lnTo>
                  <a:lnTo>
                    <a:pt x="17475" y="36296"/>
                  </a:lnTo>
                  <a:lnTo>
                    <a:pt x="36830" y="36296"/>
                  </a:lnTo>
                  <a:lnTo>
                    <a:pt x="38569" y="34582"/>
                  </a:lnTo>
                  <a:lnTo>
                    <a:pt x="38569" y="33731"/>
                  </a:lnTo>
                  <a:lnTo>
                    <a:pt x="18897" y="33731"/>
                  </a:lnTo>
                  <a:lnTo>
                    <a:pt x="18313" y="33159"/>
                  </a:lnTo>
                  <a:lnTo>
                    <a:pt x="18313" y="24244"/>
                  </a:lnTo>
                  <a:lnTo>
                    <a:pt x="17538" y="23914"/>
                  </a:lnTo>
                  <a:lnTo>
                    <a:pt x="11604" y="20328"/>
                  </a:lnTo>
                  <a:lnTo>
                    <a:pt x="6994" y="15354"/>
                  </a:lnTo>
                  <a:lnTo>
                    <a:pt x="3922" y="9322"/>
                  </a:lnTo>
                  <a:lnTo>
                    <a:pt x="2603" y="2565"/>
                  </a:lnTo>
                  <a:lnTo>
                    <a:pt x="54118" y="2565"/>
                  </a:lnTo>
                  <a:lnTo>
                    <a:pt x="54305" y="1269"/>
                  </a:lnTo>
                  <a:lnTo>
                    <a:pt x="54305" y="0"/>
                  </a:lnTo>
                  <a:close/>
                </a:path>
                <a:path w="54610" h="36829">
                  <a:moveTo>
                    <a:pt x="54118" y="2565"/>
                  </a:moveTo>
                  <a:lnTo>
                    <a:pt x="51701" y="2565"/>
                  </a:lnTo>
                  <a:lnTo>
                    <a:pt x="50387" y="9322"/>
                  </a:lnTo>
                  <a:lnTo>
                    <a:pt x="47315" y="15354"/>
                  </a:lnTo>
                  <a:lnTo>
                    <a:pt x="42702" y="20328"/>
                  </a:lnTo>
                  <a:lnTo>
                    <a:pt x="36766" y="23914"/>
                  </a:lnTo>
                  <a:lnTo>
                    <a:pt x="35991" y="24244"/>
                  </a:lnTo>
                  <a:lnTo>
                    <a:pt x="35991" y="33159"/>
                  </a:lnTo>
                  <a:lnTo>
                    <a:pt x="35407" y="33731"/>
                  </a:lnTo>
                  <a:lnTo>
                    <a:pt x="38569" y="33731"/>
                  </a:lnTo>
                  <a:lnTo>
                    <a:pt x="38569" y="25933"/>
                  </a:lnTo>
                  <a:lnTo>
                    <a:pt x="45073" y="21693"/>
                  </a:lnTo>
                  <a:lnTo>
                    <a:pt x="50033" y="15916"/>
                  </a:lnTo>
                  <a:lnTo>
                    <a:pt x="53194" y="8981"/>
                  </a:lnTo>
                  <a:lnTo>
                    <a:pt x="54118" y="2565"/>
                  </a:lnTo>
                  <a:close/>
                </a:path>
              </a:pathLst>
            </a:custGeom>
            <a:solidFill>
              <a:srgbClr val="FFFFFF"/>
            </a:solidFill>
          </p:spPr>
          <p:txBody>
            <a:bodyPr wrap="square" lIns="0" tIns="0" rIns="0" bIns="0" rtlCol="0"/>
            <a:lstStyle/>
            <a:p>
              <a:endParaRPr/>
            </a:p>
          </p:txBody>
        </p:sp>
        <p:sp>
          <p:nvSpPr>
            <p:cNvPr id="122" name="object 100"/>
            <p:cNvSpPr/>
            <p:nvPr/>
          </p:nvSpPr>
          <p:spPr>
            <a:xfrm>
              <a:off x="2855239" y="5059756"/>
              <a:ext cx="40640" cy="17145"/>
            </a:xfrm>
            <a:custGeom>
              <a:avLst/>
              <a:gdLst/>
              <a:ahLst/>
              <a:cxnLst/>
              <a:rect l="l" t="t" r="r" b="b"/>
              <a:pathLst>
                <a:path w="40639" h="17145">
                  <a:moveTo>
                    <a:pt x="0" y="2616"/>
                  </a:moveTo>
                  <a:lnTo>
                    <a:pt x="3314" y="10998"/>
                  </a:lnTo>
                  <a:lnTo>
                    <a:pt x="11036" y="16611"/>
                  </a:lnTo>
                  <a:lnTo>
                    <a:pt x="29082" y="16611"/>
                  </a:lnTo>
                  <a:lnTo>
                    <a:pt x="36753" y="11074"/>
                  </a:lnTo>
                  <a:lnTo>
                    <a:pt x="38307" y="7226"/>
                  </a:lnTo>
                  <a:lnTo>
                    <a:pt x="13830" y="7226"/>
                  </a:lnTo>
                  <a:lnTo>
                    <a:pt x="7581" y="5816"/>
                  </a:lnTo>
                  <a:lnTo>
                    <a:pt x="1422" y="3505"/>
                  </a:lnTo>
                  <a:lnTo>
                    <a:pt x="0" y="2616"/>
                  </a:lnTo>
                  <a:close/>
                </a:path>
                <a:path w="40639" h="17145">
                  <a:moveTo>
                    <a:pt x="36245" y="0"/>
                  </a:moveTo>
                  <a:lnTo>
                    <a:pt x="27495" y="0"/>
                  </a:lnTo>
                  <a:lnTo>
                    <a:pt x="23774" y="800"/>
                  </a:lnTo>
                  <a:lnTo>
                    <a:pt x="13830" y="7226"/>
                  </a:lnTo>
                  <a:lnTo>
                    <a:pt x="38307" y="7226"/>
                  </a:lnTo>
                  <a:lnTo>
                    <a:pt x="40246" y="2425"/>
                  </a:lnTo>
                  <a:lnTo>
                    <a:pt x="36245" y="0"/>
                  </a:lnTo>
                  <a:close/>
                </a:path>
              </a:pathLst>
            </a:custGeom>
            <a:solidFill>
              <a:srgbClr val="FFFFFF"/>
            </a:solidFill>
          </p:spPr>
          <p:txBody>
            <a:bodyPr wrap="square" lIns="0" tIns="0" rIns="0" bIns="0" rtlCol="0"/>
            <a:lstStyle/>
            <a:p>
              <a:endParaRPr/>
            </a:p>
          </p:txBody>
        </p:sp>
        <p:sp>
          <p:nvSpPr>
            <p:cNvPr id="123" name="object 101"/>
            <p:cNvSpPr/>
            <p:nvPr/>
          </p:nvSpPr>
          <p:spPr>
            <a:xfrm>
              <a:off x="2855112" y="5059756"/>
              <a:ext cx="40640" cy="17145"/>
            </a:xfrm>
            <a:custGeom>
              <a:avLst/>
              <a:gdLst/>
              <a:ahLst/>
              <a:cxnLst/>
              <a:rect l="l" t="t" r="r" b="b"/>
              <a:pathLst>
                <a:path w="40639" h="17145">
                  <a:moveTo>
                    <a:pt x="12750" y="0"/>
                  </a:moveTo>
                  <a:lnTo>
                    <a:pt x="3987" y="0"/>
                  </a:lnTo>
                  <a:lnTo>
                    <a:pt x="0" y="2425"/>
                  </a:lnTo>
                  <a:lnTo>
                    <a:pt x="3479" y="11074"/>
                  </a:lnTo>
                  <a:lnTo>
                    <a:pt x="11163" y="16611"/>
                  </a:lnTo>
                  <a:lnTo>
                    <a:pt x="29209" y="16611"/>
                  </a:lnTo>
                  <a:lnTo>
                    <a:pt x="36931" y="10998"/>
                  </a:lnTo>
                  <a:lnTo>
                    <a:pt x="38418" y="7226"/>
                  </a:lnTo>
                  <a:lnTo>
                    <a:pt x="26403" y="7226"/>
                  </a:lnTo>
                  <a:lnTo>
                    <a:pt x="16471" y="800"/>
                  </a:lnTo>
                  <a:lnTo>
                    <a:pt x="12750" y="0"/>
                  </a:lnTo>
                  <a:close/>
                </a:path>
                <a:path w="40639" h="17145">
                  <a:moveTo>
                    <a:pt x="40220" y="2616"/>
                  </a:moveTo>
                  <a:lnTo>
                    <a:pt x="38823" y="3505"/>
                  </a:lnTo>
                  <a:lnTo>
                    <a:pt x="32651" y="5816"/>
                  </a:lnTo>
                  <a:lnTo>
                    <a:pt x="26403" y="7226"/>
                  </a:lnTo>
                  <a:lnTo>
                    <a:pt x="38418" y="7226"/>
                  </a:lnTo>
                  <a:lnTo>
                    <a:pt x="40055" y="3073"/>
                  </a:lnTo>
                  <a:lnTo>
                    <a:pt x="40220" y="2616"/>
                  </a:lnTo>
                  <a:close/>
                </a:path>
              </a:pathLst>
            </a:custGeom>
            <a:solidFill>
              <a:srgbClr val="FFFFFF">
                <a:alpha val="59999"/>
              </a:srgbClr>
            </a:solidFill>
          </p:spPr>
          <p:txBody>
            <a:bodyPr wrap="square" lIns="0" tIns="0" rIns="0" bIns="0" rtlCol="0"/>
            <a:lstStyle/>
            <a:p>
              <a:endParaRPr/>
            </a:p>
          </p:txBody>
        </p:sp>
        <p:sp>
          <p:nvSpPr>
            <p:cNvPr id="124" name="object 102"/>
            <p:cNvSpPr/>
            <p:nvPr/>
          </p:nvSpPr>
          <p:spPr>
            <a:xfrm>
              <a:off x="2869704" y="5075250"/>
              <a:ext cx="11430" cy="11430"/>
            </a:xfrm>
            <a:custGeom>
              <a:avLst/>
              <a:gdLst/>
              <a:ahLst/>
              <a:cxnLst/>
              <a:rect l="l" t="t" r="r" b="b"/>
              <a:pathLst>
                <a:path w="11430" h="11429">
                  <a:moveTo>
                    <a:pt x="10083" y="0"/>
                  </a:moveTo>
                  <a:lnTo>
                    <a:pt x="1142" y="0"/>
                  </a:lnTo>
                  <a:lnTo>
                    <a:pt x="0" y="1142"/>
                  </a:lnTo>
                  <a:lnTo>
                    <a:pt x="0" y="10109"/>
                  </a:lnTo>
                  <a:lnTo>
                    <a:pt x="1142" y="11252"/>
                  </a:lnTo>
                  <a:lnTo>
                    <a:pt x="10083" y="11252"/>
                  </a:lnTo>
                  <a:lnTo>
                    <a:pt x="11239" y="10109"/>
                  </a:lnTo>
                  <a:lnTo>
                    <a:pt x="11239" y="1142"/>
                  </a:lnTo>
                  <a:lnTo>
                    <a:pt x="10083" y="0"/>
                  </a:lnTo>
                  <a:close/>
                </a:path>
              </a:pathLst>
            </a:custGeom>
            <a:solidFill>
              <a:srgbClr val="FFFFFF"/>
            </a:solidFill>
          </p:spPr>
          <p:txBody>
            <a:bodyPr wrap="square" lIns="0" tIns="0" rIns="0" bIns="0" rtlCol="0"/>
            <a:lstStyle/>
            <a:p>
              <a:endParaRPr/>
            </a:p>
          </p:txBody>
        </p:sp>
        <p:sp>
          <p:nvSpPr>
            <p:cNvPr id="125" name="object 103"/>
            <p:cNvSpPr/>
            <p:nvPr/>
          </p:nvSpPr>
          <p:spPr>
            <a:xfrm>
              <a:off x="2695371" y="3548354"/>
              <a:ext cx="925474" cy="893343"/>
            </a:xfrm>
            <a:prstGeom prst="rect">
              <a:avLst/>
            </a:prstGeom>
            <a:blipFill>
              <a:blip r:embed="rId40" cstate="print"/>
              <a:stretch>
                <a:fillRect/>
              </a:stretch>
            </a:blipFill>
          </p:spPr>
          <p:txBody>
            <a:bodyPr wrap="square" lIns="0" tIns="0" rIns="0" bIns="0" rtlCol="0"/>
            <a:lstStyle/>
            <a:p>
              <a:endParaRPr/>
            </a:p>
          </p:txBody>
        </p:sp>
        <p:sp>
          <p:nvSpPr>
            <p:cNvPr id="126" name="object 104"/>
            <p:cNvSpPr/>
            <p:nvPr/>
          </p:nvSpPr>
          <p:spPr>
            <a:xfrm>
              <a:off x="2732138" y="3860711"/>
              <a:ext cx="851738" cy="335381"/>
            </a:xfrm>
            <a:prstGeom prst="rect">
              <a:avLst/>
            </a:prstGeom>
            <a:blipFill>
              <a:blip r:embed="rId41" cstate="print"/>
              <a:stretch>
                <a:fillRect/>
              </a:stretch>
            </a:blipFill>
          </p:spPr>
          <p:txBody>
            <a:bodyPr wrap="square" lIns="0" tIns="0" rIns="0" bIns="0" rtlCol="0"/>
            <a:lstStyle/>
            <a:p>
              <a:endParaRPr/>
            </a:p>
          </p:txBody>
        </p:sp>
        <p:sp>
          <p:nvSpPr>
            <p:cNvPr id="127" name="object 105"/>
            <p:cNvSpPr/>
            <p:nvPr/>
          </p:nvSpPr>
          <p:spPr>
            <a:xfrm>
              <a:off x="2732135" y="3894255"/>
              <a:ext cx="852169" cy="335280"/>
            </a:xfrm>
            <a:custGeom>
              <a:avLst/>
              <a:gdLst/>
              <a:ahLst/>
              <a:cxnLst/>
              <a:rect l="l" t="t" r="r" b="b"/>
              <a:pathLst>
                <a:path w="852169" h="335279">
                  <a:moveTo>
                    <a:pt x="229311" y="0"/>
                  </a:moveTo>
                  <a:lnTo>
                    <a:pt x="176506" y="20967"/>
                  </a:lnTo>
                  <a:lnTo>
                    <a:pt x="120662" y="83464"/>
                  </a:lnTo>
                  <a:lnTo>
                    <a:pt x="97840" y="119554"/>
                  </a:lnTo>
                  <a:lnTo>
                    <a:pt x="74385" y="162325"/>
                  </a:lnTo>
                  <a:lnTo>
                    <a:pt x="50352" y="211667"/>
                  </a:lnTo>
                  <a:lnTo>
                    <a:pt x="25797" y="267472"/>
                  </a:lnTo>
                  <a:lnTo>
                    <a:pt x="774" y="329628"/>
                  </a:lnTo>
                  <a:lnTo>
                    <a:pt x="0" y="331609"/>
                  </a:lnTo>
                  <a:lnTo>
                    <a:pt x="990" y="333844"/>
                  </a:lnTo>
                  <a:lnTo>
                    <a:pt x="3441" y="334784"/>
                  </a:lnTo>
                  <a:lnTo>
                    <a:pt x="3898" y="334873"/>
                  </a:lnTo>
                  <a:lnTo>
                    <a:pt x="5918" y="334873"/>
                  </a:lnTo>
                  <a:lnTo>
                    <a:pt x="7378" y="333933"/>
                  </a:lnTo>
                  <a:lnTo>
                    <a:pt x="7962" y="332409"/>
                  </a:lnTo>
                  <a:lnTo>
                    <a:pt x="38778" y="256598"/>
                  </a:lnTo>
                  <a:lnTo>
                    <a:pt x="68742" y="190779"/>
                  </a:lnTo>
                  <a:lnTo>
                    <a:pt x="97832" y="134989"/>
                  </a:lnTo>
                  <a:lnTo>
                    <a:pt x="126023" y="89263"/>
                  </a:lnTo>
                  <a:lnTo>
                    <a:pt x="153291" y="53636"/>
                  </a:lnTo>
                  <a:lnTo>
                    <a:pt x="204959" y="12823"/>
                  </a:lnTo>
                  <a:lnTo>
                    <a:pt x="229311" y="7708"/>
                  </a:lnTo>
                  <a:lnTo>
                    <a:pt x="261633" y="7708"/>
                  </a:lnTo>
                  <a:lnTo>
                    <a:pt x="258803" y="5644"/>
                  </a:lnTo>
                  <a:lnTo>
                    <a:pt x="229311" y="0"/>
                  </a:lnTo>
                  <a:close/>
                </a:path>
                <a:path w="852169" h="335279">
                  <a:moveTo>
                    <a:pt x="479844" y="147904"/>
                  </a:moveTo>
                  <a:lnTo>
                    <a:pt x="415924" y="147904"/>
                  </a:lnTo>
                  <a:lnTo>
                    <a:pt x="465886" y="151359"/>
                  </a:lnTo>
                  <a:lnTo>
                    <a:pt x="499079" y="166235"/>
                  </a:lnTo>
                  <a:lnTo>
                    <a:pt x="520779" y="188175"/>
                  </a:lnTo>
                  <a:lnTo>
                    <a:pt x="536257" y="212826"/>
                  </a:lnTo>
                  <a:lnTo>
                    <a:pt x="547431" y="231248"/>
                  </a:lnTo>
                  <a:lnTo>
                    <a:pt x="560595" y="247022"/>
                  </a:lnTo>
                  <a:lnTo>
                    <a:pt x="578043" y="258037"/>
                  </a:lnTo>
                  <a:lnTo>
                    <a:pt x="602068" y="262178"/>
                  </a:lnTo>
                  <a:lnTo>
                    <a:pt x="630217" y="254469"/>
                  </a:lnTo>
                  <a:lnTo>
                    <a:pt x="602068" y="254469"/>
                  </a:lnTo>
                  <a:lnTo>
                    <a:pt x="580894" y="250794"/>
                  </a:lnTo>
                  <a:lnTo>
                    <a:pt x="565402" y="240877"/>
                  </a:lnTo>
                  <a:lnTo>
                    <a:pt x="553461" y="226384"/>
                  </a:lnTo>
                  <a:lnTo>
                    <a:pt x="542937" y="208978"/>
                  </a:lnTo>
                  <a:lnTo>
                    <a:pt x="535411" y="196193"/>
                  </a:lnTo>
                  <a:lnTo>
                    <a:pt x="526772" y="183276"/>
                  </a:lnTo>
                  <a:lnTo>
                    <a:pt x="516382" y="170927"/>
                  </a:lnTo>
                  <a:lnTo>
                    <a:pt x="503605" y="159842"/>
                  </a:lnTo>
                  <a:lnTo>
                    <a:pt x="486044" y="149895"/>
                  </a:lnTo>
                  <a:lnTo>
                    <a:pt x="479844" y="147904"/>
                  </a:lnTo>
                  <a:close/>
                </a:path>
                <a:path w="852169" h="335279">
                  <a:moveTo>
                    <a:pt x="848969" y="39662"/>
                  </a:moveTo>
                  <a:lnTo>
                    <a:pt x="812601" y="54076"/>
                  </a:lnTo>
                  <a:lnTo>
                    <a:pt x="780194" y="80592"/>
                  </a:lnTo>
                  <a:lnTo>
                    <a:pt x="749208" y="115202"/>
                  </a:lnTo>
                  <a:lnTo>
                    <a:pt x="689683" y="191204"/>
                  </a:lnTo>
                  <a:lnTo>
                    <a:pt x="660600" y="223469"/>
                  </a:lnTo>
                  <a:lnTo>
                    <a:pt x="631530" y="245998"/>
                  </a:lnTo>
                  <a:lnTo>
                    <a:pt x="602068" y="254469"/>
                  </a:lnTo>
                  <a:lnTo>
                    <a:pt x="630217" y="254469"/>
                  </a:lnTo>
                  <a:lnTo>
                    <a:pt x="633928" y="253453"/>
                  </a:lnTo>
                  <a:lnTo>
                    <a:pt x="664646" y="230249"/>
                  </a:lnTo>
                  <a:lnTo>
                    <a:pt x="694885" y="197022"/>
                  </a:lnTo>
                  <a:lnTo>
                    <a:pt x="754625" y="120773"/>
                  </a:lnTo>
                  <a:lnTo>
                    <a:pt x="784707" y="86983"/>
                  </a:lnTo>
                  <a:lnTo>
                    <a:pt x="815828" y="61168"/>
                  </a:lnTo>
                  <a:lnTo>
                    <a:pt x="848258" y="47637"/>
                  </a:lnTo>
                  <a:lnTo>
                    <a:pt x="850353" y="47256"/>
                  </a:lnTo>
                  <a:lnTo>
                    <a:pt x="851750" y="45250"/>
                  </a:lnTo>
                  <a:lnTo>
                    <a:pt x="850988" y="41046"/>
                  </a:lnTo>
                  <a:lnTo>
                    <a:pt x="848969" y="39662"/>
                  </a:lnTo>
                  <a:close/>
                </a:path>
                <a:path w="852169" h="335279">
                  <a:moveTo>
                    <a:pt x="261633" y="7708"/>
                  </a:moveTo>
                  <a:lnTo>
                    <a:pt x="229311" y="7708"/>
                  </a:lnTo>
                  <a:lnTo>
                    <a:pt x="255535" y="12568"/>
                  </a:lnTo>
                  <a:lnTo>
                    <a:pt x="273600" y="25680"/>
                  </a:lnTo>
                  <a:lnTo>
                    <a:pt x="286462" y="44843"/>
                  </a:lnTo>
                  <a:lnTo>
                    <a:pt x="297078" y="67856"/>
                  </a:lnTo>
                  <a:lnTo>
                    <a:pt x="310561" y="96382"/>
                  </a:lnTo>
                  <a:lnTo>
                    <a:pt x="329622" y="122266"/>
                  </a:lnTo>
                  <a:lnTo>
                    <a:pt x="359064" y="141058"/>
                  </a:lnTo>
                  <a:lnTo>
                    <a:pt x="403694" y="148310"/>
                  </a:lnTo>
                  <a:lnTo>
                    <a:pt x="407606" y="148310"/>
                  </a:lnTo>
                  <a:lnTo>
                    <a:pt x="411683" y="148170"/>
                  </a:lnTo>
                  <a:lnTo>
                    <a:pt x="415924" y="147904"/>
                  </a:lnTo>
                  <a:lnTo>
                    <a:pt x="479844" y="147904"/>
                  </a:lnTo>
                  <a:lnTo>
                    <a:pt x="465602" y="143330"/>
                  </a:lnTo>
                  <a:lnTo>
                    <a:pt x="442885" y="140220"/>
                  </a:lnTo>
                  <a:lnTo>
                    <a:pt x="415455" y="140220"/>
                  </a:lnTo>
                  <a:lnTo>
                    <a:pt x="368163" y="135968"/>
                  </a:lnTo>
                  <a:lnTo>
                    <a:pt x="337496" y="119051"/>
                  </a:lnTo>
                  <a:lnTo>
                    <a:pt x="317982" y="93859"/>
                  </a:lnTo>
                  <a:lnTo>
                    <a:pt x="304152" y="64782"/>
                  </a:lnTo>
                  <a:lnTo>
                    <a:pt x="293219" y="41228"/>
                  </a:lnTo>
                  <a:lnTo>
                    <a:pt x="279104" y="20451"/>
                  </a:lnTo>
                  <a:lnTo>
                    <a:pt x="261633" y="7708"/>
                  </a:lnTo>
                  <a:close/>
                </a:path>
                <a:path w="852169" h="335279">
                  <a:moveTo>
                    <a:pt x="442124" y="140116"/>
                  </a:moveTo>
                  <a:lnTo>
                    <a:pt x="415455" y="140220"/>
                  </a:lnTo>
                  <a:lnTo>
                    <a:pt x="442885" y="140220"/>
                  </a:lnTo>
                  <a:lnTo>
                    <a:pt x="442124" y="140116"/>
                  </a:lnTo>
                  <a:close/>
                </a:path>
              </a:pathLst>
            </a:custGeom>
            <a:solidFill>
              <a:srgbClr val="000000">
                <a:alpha val="2000"/>
              </a:srgbClr>
            </a:solidFill>
          </p:spPr>
          <p:txBody>
            <a:bodyPr wrap="square" lIns="0" tIns="0" rIns="0" bIns="0" rtlCol="0"/>
            <a:lstStyle/>
            <a:p>
              <a:endParaRPr/>
            </a:p>
          </p:txBody>
        </p:sp>
        <p:sp>
          <p:nvSpPr>
            <p:cNvPr id="128" name="object 106"/>
            <p:cNvSpPr/>
            <p:nvPr/>
          </p:nvSpPr>
          <p:spPr>
            <a:xfrm>
              <a:off x="3134969" y="3989374"/>
              <a:ext cx="26034" cy="26034"/>
            </a:xfrm>
            <a:custGeom>
              <a:avLst/>
              <a:gdLst/>
              <a:ahLst/>
              <a:cxnLst/>
              <a:rect l="l" t="t" r="r" b="b"/>
              <a:pathLst>
                <a:path w="26035" h="26035">
                  <a:moveTo>
                    <a:pt x="19951" y="0"/>
                  </a:moveTo>
                  <a:lnTo>
                    <a:pt x="5740" y="0"/>
                  </a:lnTo>
                  <a:lnTo>
                    <a:pt x="0" y="5765"/>
                  </a:lnTo>
                  <a:lnTo>
                    <a:pt x="0" y="19951"/>
                  </a:lnTo>
                  <a:lnTo>
                    <a:pt x="5740" y="25704"/>
                  </a:lnTo>
                  <a:lnTo>
                    <a:pt x="19951" y="25704"/>
                  </a:lnTo>
                  <a:lnTo>
                    <a:pt x="25704" y="19951"/>
                  </a:lnTo>
                  <a:lnTo>
                    <a:pt x="25704" y="5765"/>
                  </a:lnTo>
                  <a:lnTo>
                    <a:pt x="19951" y="0"/>
                  </a:lnTo>
                  <a:close/>
                </a:path>
              </a:pathLst>
            </a:custGeom>
            <a:solidFill>
              <a:srgbClr val="FFFFFF"/>
            </a:solidFill>
          </p:spPr>
          <p:txBody>
            <a:bodyPr wrap="square" lIns="0" tIns="0" rIns="0" bIns="0" rtlCol="0"/>
            <a:lstStyle/>
            <a:p>
              <a:endParaRPr/>
            </a:p>
          </p:txBody>
        </p:sp>
        <p:sp>
          <p:nvSpPr>
            <p:cNvPr id="129" name="object 107"/>
            <p:cNvSpPr/>
            <p:nvPr/>
          </p:nvSpPr>
          <p:spPr>
            <a:xfrm>
              <a:off x="3132404" y="3986803"/>
              <a:ext cx="31115" cy="31115"/>
            </a:xfrm>
            <a:custGeom>
              <a:avLst/>
              <a:gdLst/>
              <a:ahLst/>
              <a:cxnLst/>
              <a:rect l="l" t="t" r="r" b="b"/>
              <a:pathLst>
                <a:path w="31114" h="31114">
                  <a:moveTo>
                    <a:pt x="23926" y="0"/>
                  </a:moveTo>
                  <a:lnTo>
                    <a:pt x="6921" y="0"/>
                  </a:lnTo>
                  <a:lnTo>
                    <a:pt x="0" y="6921"/>
                  </a:lnTo>
                  <a:lnTo>
                    <a:pt x="0" y="23926"/>
                  </a:lnTo>
                  <a:lnTo>
                    <a:pt x="6921" y="30848"/>
                  </a:lnTo>
                  <a:lnTo>
                    <a:pt x="23926" y="30848"/>
                  </a:lnTo>
                  <a:lnTo>
                    <a:pt x="29070" y="25704"/>
                  </a:lnTo>
                  <a:lnTo>
                    <a:pt x="9753" y="25704"/>
                  </a:lnTo>
                  <a:lnTo>
                    <a:pt x="5130" y="21094"/>
                  </a:lnTo>
                  <a:lnTo>
                    <a:pt x="5130" y="9753"/>
                  </a:lnTo>
                  <a:lnTo>
                    <a:pt x="9753" y="5143"/>
                  </a:lnTo>
                  <a:lnTo>
                    <a:pt x="29070" y="5143"/>
                  </a:lnTo>
                  <a:lnTo>
                    <a:pt x="23926" y="0"/>
                  </a:lnTo>
                  <a:close/>
                </a:path>
                <a:path w="31114" h="31114">
                  <a:moveTo>
                    <a:pt x="29070" y="5143"/>
                  </a:moveTo>
                  <a:lnTo>
                    <a:pt x="21081" y="5143"/>
                  </a:lnTo>
                  <a:lnTo>
                    <a:pt x="25704" y="9753"/>
                  </a:lnTo>
                  <a:lnTo>
                    <a:pt x="25704" y="21094"/>
                  </a:lnTo>
                  <a:lnTo>
                    <a:pt x="21081" y="25704"/>
                  </a:lnTo>
                  <a:lnTo>
                    <a:pt x="29070" y="25704"/>
                  </a:lnTo>
                  <a:lnTo>
                    <a:pt x="30848" y="23926"/>
                  </a:lnTo>
                  <a:lnTo>
                    <a:pt x="30848" y="6921"/>
                  </a:lnTo>
                  <a:lnTo>
                    <a:pt x="29070" y="5143"/>
                  </a:lnTo>
                  <a:close/>
                </a:path>
              </a:pathLst>
            </a:custGeom>
            <a:solidFill>
              <a:srgbClr val="F56CBE"/>
            </a:solidFill>
          </p:spPr>
          <p:txBody>
            <a:bodyPr wrap="square" lIns="0" tIns="0" rIns="0" bIns="0" rtlCol="0"/>
            <a:lstStyle/>
            <a:p>
              <a:endParaRPr/>
            </a:p>
          </p:txBody>
        </p:sp>
        <p:sp>
          <p:nvSpPr>
            <p:cNvPr id="130" name="object 108"/>
            <p:cNvSpPr/>
            <p:nvPr/>
          </p:nvSpPr>
          <p:spPr>
            <a:xfrm>
              <a:off x="3012859" y="3796441"/>
              <a:ext cx="308488" cy="173524"/>
            </a:xfrm>
            <a:prstGeom prst="rect">
              <a:avLst/>
            </a:prstGeom>
            <a:blipFill>
              <a:blip r:embed="rId42" cstate="print"/>
              <a:stretch>
                <a:fillRect/>
              </a:stretch>
            </a:blipFill>
          </p:spPr>
          <p:txBody>
            <a:bodyPr wrap="square" lIns="0" tIns="0" rIns="0" bIns="0" rtlCol="0"/>
            <a:lstStyle/>
            <a:p>
              <a:endParaRPr/>
            </a:p>
          </p:txBody>
        </p:sp>
        <p:sp>
          <p:nvSpPr>
            <p:cNvPr id="131" name="object 109"/>
            <p:cNvSpPr/>
            <p:nvPr/>
          </p:nvSpPr>
          <p:spPr>
            <a:xfrm>
              <a:off x="3038563" y="3822141"/>
              <a:ext cx="257175" cy="121285"/>
            </a:xfrm>
            <a:custGeom>
              <a:avLst/>
              <a:gdLst/>
              <a:ahLst/>
              <a:cxnLst/>
              <a:rect l="l" t="t" r="r" b="b"/>
              <a:pathLst>
                <a:path w="257175" h="121285">
                  <a:moveTo>
                    <a:pt x="146723" y="102831"/>
                  </a:moveTo>
                  <a:lnTo>
                    <a:pt x="110362" y="102831"/>
                  </a:lnTo>
                  <a:lnTo>
                    <a:pt x="128536" y="121005"/>
                  </a:lnTo>
                  <a:lnTo>
                    <a:pt x="146723" y="102831"/>
                  </a:lnTo>
                  <a:close/>
                </a:path>
                <a:path w="257175" h="121285">
                  <a:moveTo>
                    <a:pt x="253619" y="0"/>
                  </a:moveTo>
                  <a:lnTo>
                    <a:pt x="3454" y="0"/>
                  </a:lnTo>
                  <a:lnTo>
                    <a:pt x="0" y="3467"/>
                  </a:lnTo>
                  <a:lnTo>
                    <a:pt x="0" y="99390"/>
                  </a:lnTo>
                  <a:lnTo>
                    <a:pt x="3454" y="102831"/>
                  </a:lnTo>
                  <a:lnTo>
                    <a:pt x="253619" y="102831"/>
                  </a:lnTo>
                  <a:lnTo>
                    <a:pt x="257073" y="99390"/>
                  </a:lnTo>
                  <a:lnTo>
                    <a:pt x="257073" y="3467"/>
                  </a:lnTo>
                  <a:lnTo>
                    <a:pt x="253619" y="0"/>
                  </a:lnTo>
                  <a:close/>
                </a:path>
              </a:pathLst>
            </a:custGeom>
            <a:solidFill>
              <a:srgbClr val="FFFFFF"/>
            </a:solidFill>
          </p:spPr>
          <p:txBody>
            <a:bodyPr wrap="square" lIns="0" tIns="0" rIns="0" bIns="0" rtlCol="0"/>
            <a:lstStyle/>
            <a:p>
              <a:endParaRPr/>
            </a:p>
          </p:txBody>
        </p:sp>
        <p:sp>
          <p:nvSpPr>
            <p:cNvPr id="132" name="object 110"/>
            <p:cNvSpPr/>
            <p:nvPr/>
          </p:nvSpPr>
          <p:spPr>
            <a:xfrm>
              <a:off x="3060339" y="3858544"/>
              <a:ext cx="110489" cy="31115"/>
            </a:xfrm>
            <a:custGeom>
              <a:avLst/>
              <a:gdLst/>
              <a:ahLst/>
              <a:cxnLst/>
              <a:rect l="l" t="t" r="r" b="b"/>
              <a:pathLst>
                <a:path w="110489" h="31114">
                  <a:moveTo>
                    <a:pt x="108750" y="22999"/>
                  </a:moveTo>
                  <a:lnTo>
                    <a:pt x="106070" y="22999"/>
                  </a:lnTo>
                  <a:lnTo>
                    <a:pt x="104901" y="23964"/>
                  </a:lnTo>
                  <a:lnTo>
                    <a:pt x="104901" y="27000"/>
                  </a:lnTo>
                  <a:lnTo>
                    <a:pt x="106070" y="28003"/>
                  </a:lnTo>
                  <a:lnTo>
                    <a:pt x="108750" y="28003"/>
                  </a:lnTo>
                  <a:lnTo>
                    <a:pt x="109943" y="27000"/>
                  </a:lnTo>
                  <a:lnTo>
                    <a:pt x="109943" y="23964"/>
                  </a:lnTo>
                  <a:lnTo>
                    <a:pt x="108750" y="22999"/>
                  </a:lnTo>
                  <a:close/>
                </a:path>
                <a:path w="110489" h="31114">
                  <a:moveTo>
                    <a:pt x="108750" y="6616"/>
                  </a:moveTo>
                  <a:lnTo>
                    <a:pt x="106070" y="6616"/>
                  </a:lnTo>
                  <a:lnTo>
                    <a:pt x="104901" y="7619"/>
                  </a:lnTo>
                  <a:lnTo>
                    <a:pt x="104901" y="10655"/>
                  </a:lnTo>
                  <a:lnTo>
                    <a:pt x="106070" y="11633"/>
                  </a:lnTo>
                  <a:lnTo>
                    <a:pt x="108750" y="11633"/>
                  </a:lnTo>
                  <a:lnTo>
                    <a:pt x="109943" y="10655"/>
                  </a:lnTo>
                  <a:lnTo>
                    <a:pt x="109943" y="7619"/>
                  </a:lnTo>
                  <a:lnTo>
                    <a:pt x="108750" y="6616"/>
                  </a:lnTo>
                  <a:close/>
                </a:path>
                <a:path w="110489" h="31114">
                  <a:moveTo>
                    <a:pt x="97421" y="27635"/>
                  </a:moveTo>
                  <a:lnTo>
                    <a:pt x="67309" y="27635"/>
                  </a:lnTo>
                  <a:lnTo>
                    <a:pt x="67309" y="29578"/>
                  </a:lnTo>
                  <a:lnTo>
                    <a:pt x="97421" y="29578"/>
                  </a:lnTo>
                  <a:lnTo>
                    <a:pt x="97421" y="27635"/>
                  </a:lnTo>
                  <a:close/>
                </a:path>
                <a:path w="110489" h="31114">
                  <a:moveTo>
                    <a:pt x="83477" y="25742"/>
                  </a:moveTo>
                  <a:lnTo>
                    <a:pt x="81076" y="25742"/>
                  </a:lnTo>
                  <a:lnTo>
                    <a:pt x="81076" y="27635"/>
                  </a:lnTo>
                  <a:lnTo>
                    <a:pt x="83477" y="27635"/>
                  </a:lnTo>
                  <a:lnTo>
                    <a:pt x="83477" y="25742"/>
                  </a:lnTo>
                  <a:close/>
                </a:path>
                <a:path w="110489" h="31114">
                  <a:moveTo>
                    <a:pt x="94576" y="23964"/>
                  </a:moveTo>
                  <a:lnTo>
                    <a:pt x="70040" y="23964"/>
                  </a:lnTo>
                  <a:lnTo>
                    <a:pt x="70040" y="25742"/>
                  </a:lnTo>
                  <a:lnTo>
                    <a:pt x="94576" y="25742"/>
                  </a:lnTo>
                  <a:lnTo>
                    <a:pt x="94576" y="23964"/>
                  </a:lnTo>
                  <a:close/>
                </a:path>
                <a:path w="110489" h="31114">
                  <a:moveTo>
                    <a:pt x="83477" y="22148"/>
                  </a:moveTo>
                  <a:lnTo>
                    <a:pt x="81076" y="22148"/>
                  </a:lnTo>
                  <a:lnTo>
                    <a:pt x="81076" y="23964"/>
                  </a:lnTo>
                  <a:lnTo>
                    <a:pt x="83477" y="23964"/>
                  </a:lnTo>
                  <a:lnTo>
                    <a:pt x="83477" y="22148"/>
                  </a:lnTo>
                  <a:close/>
                </a:path>
                <a:path w="110489" h="31114">
                  <a:moveTo>
                    <a:pt x="93941" y="13830"/>
                  </a:moveTo>
                  <a:lnTo>
                    <a:pt x="71043" y="13830"/>
                  </a:lnTo>
                  <a:lnTo>
                    <a:pt x="71043" y="22148"/>
                  </a:lnTo>
                  <a:lnTo>
                    <a:pt x="93941" y="22148"/>
                  </a:lnTo>
                  <a:lnTo>
                    <a:pt x="93941" y="20612"/>
                  </a:lnTo>
                  <a:lnTo>
                    <a:pt x="73355" y="20612"/>
                  </a:lnTo>
                  <a:lnTo>
                    <a:pt x="73355" y="18643"/>
                  </a:lnTo>
                  <a:lnTo>
                    <a:pt x="93941" y="18643"/>
                  </a:lnTo>
                  <a:lnTo>
                    <a:pt x="93941" y="17310"/>
                  </a:lnTo>
                  <a:lnTo>
                    <a:pt x="73355" y="17310"/>
                  </a:lnTo>
                  <a:lnTo>
                    <a:pt x="73355" y="15366"/>
                  </a:lnTo>
                  <a:lnTo>
                    <a:pt x="93941" y="15366"/>
                  </a:lnTo>
                  <a:lnTo>
                    <a:pt x="93941" y="13830"/>
                  </a:lnTo>
                  <a:close/>
                </a:path>
                <a:path w="110489" h="31114">
                  <a:moveTo>
                    <a:pt x="83477" y="18643"/>
                  </a:moveTo>
                  <a:lnTo>
                    <a:pt x="81076" y="18643"/>
                  </a:lnTo>
                  <a:lnTo>
                    <a:pt x="81076" y="20612"/>
                  </a:lnTo>
                  <a:lnTo>
                    <a:pt x="83477" y="20612"/>
                  </a:lnTo>
                  <a:lnTo>
                    <a:pt x="83477" y="18643"/>
                  </a:lnTo>
                  <a:close/>
                </a:path>
                <a:path w="110489" h="31114">
                  <a:moveTo>
                    <a:pt x="93941" y="18643"/>
                  </a:moveTo>
                  <a:lnTo>
                    <a:pt x="91503" y="18643"/>
                  </a:lnTo>
                  <a:lnTo>
                    <a:pt x="91503" y="20612"/>
                  </a:lnTo>
                  <a:lnTo>
                    <a:pt x="93941" y="20612"/>
                  </a:lnTo>
                  <a:lnTo>
                    <a:pt x="93941" y="18643"/>
                  </a:lnTo>
                  <a:close/>
                </a:path>
                <a:path w="110489" h="31114">
                  <a:moveTo>
                    <a:pt x="83477" y="15366"/>
                  </a:moveTo>
                  <a:lnTo>
                    <a:pt x="81076" y="15366"/>
                  </a:lnTo>
                  <a:lnTo>
                    <a:pt x="81076" y="17310"/>
                  </a:lnTo>
                  <a:lnTo>
                    <a:pt x="83477" y="17310"/>
                  </a:lnTo>
                  <a:lnTo>
                    <a:pt x="83477" y="15366"/>
                  </a:lnTo>
                  <a:close/>
                </a:path>
                <a:path w="110489" h="31114">
                  <a:moveTo>
                    <a:pt x="93941" y="15366"/>
                  </a:moveTo>
                  <a:lnTo>
                    <a:pt x="91503" y="15366"/>
                  </a:lnTo>
                  <a:lnTo>
                    <a:pt x="91503" y="17310"/>
                  </a:lnTo>
                  <a:lnTo>
                    <a:pt x="93941" y="17310"/>
                  </a:lnTo>
                  <a:lnTo>
                    <a:pt x="93941" y="15366"/>
                  </a:lnTo>
                  <a:close/>
                </a:path>
                <a:path w="110489" h="31114">
                  <a:moveTo>
                    <a:pt x="93002" y="1003"/>
                  </a:moveTo>
                  <a:lnTo>
                    <a:pt x="71640" y="1003"/>
                  </a:lnTo>
                  <a:lnTo>
                    <a:pt x="71640" y="9118"/>
                  </a:lnTo>
                  <a:lnTo>
                    <a:pt x="93002" y="9118"/>
                  </a:lnTo>
                  <a:lnTo>
                    <a:pt x="93002" y="7607"/>
                  </a:lnTo>
                  <a:lnTo>
                    <a:pt x="74028" y="7607"/>
                  </a:lnTo>
                  <a:lnTo>
                    <a:pt x="74028" y="5714"/>
                  </a:lnTo>
                  <a:lnTo>
                    <a:pt x="93002" y="5714"/>
                  </a:lnTo>
                  <a:lnTo>
                    <a:pt x="93002" y="4368"/>
                  </a:lnTo>
                  <a:lnTo>
                    <a:pt x="74028" y="4368"/>
                  </a:lnTo>
                  <a:lnTo>
                    <a:pt x="74028" y="2501"/>
                  </a:lnTo>
                  <a:lnTo>
                    <a:pt x="93002" y="2501"/>
                  </a:lnTo>
                  <a:lnTo>
                    <a:pt x="93002" y="1003"/>
                  </a:lnTo>
                  <a:close/>
                </a:path>
                <a:path w="110489" h="31114">
                  <a:moveTo>
                    <a:pt x="93002" y="5714"/>
                  </a:moveTo>
                  <a:lnTo>
                    <a:pt x="90538" y="5714"/>
                  </a:lnTo>
                  <a:lnTo>
                    <a:pt x="90538" y="7607"/>
                  </a:lnTo>
                  <a:lnTo>
                    <a:pt x="93002" y="7607"/>
                  </a:lnTo>
                  <a:lnTo>
                    <a:pt x="93002" y="5714"/>
                  </a:lnTo>
                  <a:close/>
                </a:path>
                <a:path w="110489" h="31114">
                  <a:moveTo>
                    <a:pt x="93002" y="2501"/>
                  </a:moveTo>
                  <a:lnTo>
                    <a:pt x="90538" y="2501"/>
                  </a:lnTo>
                  <a:lnTo>
                    <a:pt x="90538" y="4368"/>
                  </a:lnTo>
                  <a:lnTo>
                    <a:pt x="93002" y="4368"/>
                  </a:lnTo>
                  <a:lnTo>
                    <a:pt x="93002" y="2501"/>
                  </a:lnTo>
                  <a:close/>
                </a:path>
                <a:path w="110489" h="31114">
                  <a:moveTo>
                    <a:pt x="97116" y="10439"/>
                  </a:moveTo>
                  <a:lnTo>
                    <a:pt x="67475" y="10439"/>
                  </a:lnTo>
                  <a:lnTo>
                    <a:pt x="67475" y="12331"/>
                  </a:lnTo>
                  <a:lnTo>
                    <a:pt x="97116" y="12331"/>
                  </a:lnTo>
                  <a:lnTo>
                    <a:pt x="97116" y="10439"/>
                  </a:lnTo>
                  <a:close/>
                </a:path>
                <a:path w="110489" h="31114">
                  <a:moveTo>
                    <a:pt x="42773" y="27736"/>
                  </a:moveTo>
                  <a:lnTo>
                    <a:pt x="43179" y="28473"/>
                  </a:lnTo>
                  <a:lnTo>
                    <a:pt x="43611" y="29705"/>
                  </a:lnTo>
                  <a:lnTo>
                    <a:pt x="43713" y="30454"/>
                  </a:lnTo>
                  <a:lnTo>
                    <a:pt x="46253" y="30454"/>
                  </a:lnTo>
                  <a:lnTo>
                    <a:pt x="47917" y="30378"/>
                  </a:lnTo>
                  <a:lnTo>
                    <a:pt x="49885" y="29476"/>
                  </a:lnTo>
                  <a:lnTo>
                    <a:pt x="50291" y="28676"/>
                  </a:lnTo>
                  <a:lnTo>
                    <a:pt x="50291" y="27812"/>
                  </a:lnTo>
                  <a:lnTo>
                    <a:pt x="44678" y="27812"/>
                  </a:lnTo>
                  <a:lnTo>
                    <a:pt x="42773" y="27736"/>
                  </a:lnTo>
                  <a:close/>
                </a:path>
                <a:path w="110489" h="31114">
                  <a:moveTo>
                    <a:pt x="50291" y="0"/>
                  </a:moveTo>
                  <a:lnTo>
                    <a:pt x="47688" y="0"/>
                  </a:lnTo>
                  <a:lnTo>
                    <a:pt x="47688" y="27609"/>
                  </a:lnTo>
                  <a:lnTo>
                    <a:pt x="47485" y="27774"/>
                  </a:lnTo>
                  <a:lnTo>
                    <a:pt x="46926" y="27812"/>
                  </a:lnTo>
                  <a:lnTo>
                    <a:pt x="50291" y="27812"/>
                  </a:lnTo>
                  <a:lnTo>
                    <a:pt x="50291" y="12941"/>
                  </a:lnTo>
                  <a:lnTo>
                    <a:pt x="52675" y="12941"/>
                  </a:lnTo>
                  <a:lnTo>
                    <a:pt x="51930" y="11696"/>
                  </a:lnTo>
                  <a:lnTo>
                    <a:pt x="51028" y="9867"/>
                  </a:lnTo>
                  <a:lnTo>
                    <a:pt x="50408" y="8318"/>
                  </a:lnTo>
                  <a:lnTo>
                    <a:pt x="50291" y="0"/>
                  </a:lnTo>
                  <a:close/>
                </a:path>
                <a:path w="110489" h="31114">
                  <a:moveTo>
                    <a:pt x="44246" y="8318"/>
                  </a:moveTo>
                  <a:lnTo>
                    <a:pt x="43751" y="8420"/>
                  </a:lnTo>
                  <a:lnTo>
                    <a:pt x="34721" y="8420"/>
                  </a:lnTo>
                  <a:lnTo>
                    <a:pt x="34721" y="10896"/>
                  </a:lnTo>
                  <a:lnTo>
                    <a:pt x="42875" y="10896"/>
                  </a:lnTo>
                  <a:lnTo>
                    <a:pt x="41274" y="17475"/>
                  </a:lnTo>
                  <a:lnTo>
                    <a:pt x="37896" y="22491"/>
                  </a:lnTo>
                  <a:lnTo>
                    <a:pt x="33654" y="25260"/>
                  </a:lnTo>
                  <a:lnTo>
                    <a:pt x="34251" y="25641"/>
                  </a:lnTo>
                  <a:lnTo>
                    <a:pt x="35255" y="26606"/>
                  </a:lnTo>
                  <a:lnTo>
                    <a:pt x="35623" y="27139"/>
                  </a:lnTo>
                  <a:lnTo>
                    <a:pt x="40335" y="23825"/>
                  </a:lnTo>
                  <a:lnTo>
                    <a:pt x="44246" y="17652"/>
                  </a:lnTo>
                  <a:lnTo>
                    <a:pt x="45846" y="8953"/>
                  </a:lnTo>
                  <a:lnTo>
                    <a:pt x="44246" y="8318"/>
                  </a:lnTo>
                  <a:close/>
                </a:path>
                <a:path w="110489" h="31114">
                  <a:moveTo>
                    <a:pt x="52675" y="12941"/>
                  </a:moveTo>
                  <a:lnTo>
                    <a:pt x="50291" y="12941"/>
                  </a:lnTo>
                  <a:lnTo>
                    <a:pt x="53327" y="18948"/>
                  </a:lnTo>
                  <a:lnTo>
                    <a:pt x="57645" y="24231"/>
                  </a:lnTo>
                  <a:lnTo>
                    <a:pt x="62826" y="26962"/>
                  </a:lnTo>
                  <a:lnTo>
                    <a:pt x="63258" y="26238"/>
                  </a:lnTo>
                  <a:lnTo>
                    <a:pt x="64096" y="25234"/>
                  </a:lnTo>
                  <a:lnTo>
                    <a:pt x="64668" y="24726"/>
                  </a:lnTo>
                  <a:lnTo>
                    <a:pt x="60655" y="22859"/>
                  </a:lnTo>
                  <a:lnTo>
                    <a:pt x="57048" y="19392"/>
                  </a:lnTo>
                  <a:lnTo>
                    <a:pt x="54203" y="15265"/>
                  </a:lnTo>
                  <a:lnTo>
                    <a:pt x="56374" y="13436"/>
                  </a:lnTo>
                  <a:lnTo>
                    <a:pt x="52971" y="13436"/>
                  </a:lnTo>
                  <a:lnTo>
                    <a:pt x="52675" y="12941"/>
                  </a:lnTo>
                  <a:close/>
                </a:path>
                <a:path w="110489" h="31114">
                  <a:moveTo>
                    <a:pt x="59410" y="6159"/>
                  </a:moveTo>
                  <a:lnTo>
                    <a:pt x="57810" y="8420"/>
                  </a:lnTo>
                  <a:lnTo>
                    <a:pt x="55206" y="11366"/>
                  </a:lnTo>
                  <a:lnTo>
                    <a:pt x="52971" y="13436"/>
                  </a:lnTo>
                  <a:lnTo>
                    <a:pt x="56374" y="13436"/>
                  </a:lnTo>
                  <a:lnTo>
                    <a:pt x="56540" y="13296"/>
                  </a:lnTo>
                  <a:lnTo>
                    <a:pt x="59448" y="10299"/>
                  </a:lnTo>
                  <a:lnTo>
                    <a:pt x="61658" y="7759"/>
                  </a:lnTo>
                  <a:lnTo>
                    <a:pt x="59410" y="6159"/>
                  </a:lnTo>
                  <a:close/>
                </a:path>
                <a:path w="110489" h="31114">
                  <a:moveTo>
                    <a:pt x="28333" y="2273"/>
                  </a:moveTo>
                  <a:lnTo>
                    <a:pt x="4013" y="2273"/>
                  </a:lnTo>
                  <a:lnTo>
                    <a:pt x="3936" y="20256"/>
                  </a:lnTo>
                  <a:lnTo>
                    <a:pt x="3670" y="24828"/>
                  </a:lnTo>
                  <a:lnTo>
                    <a:pt x="0" y="28968"/>
                  </a:lnTo>
                  <a:lnTo>
                    <a:pt x="533" y="29273"/>
                  </a:lnTo>
                  <a:lnTo>
                    <a:pt x="1536" y="30111"/>
                  </a:lnTo>
                  <a:lnTo>
                    <a:pt x="6083" y="20256"/>
                  </a:lnTo>
                  <a:lnTo>
                    <a:pt x="28333" y="20256"/>
                  </a:lnTo>
                  <a:lnTo>
                    <a:pt x="28333" y="17881"/>
                  </a:lnTo>
                  <a:lnTo>
                    <a:pt x="6311" y="17881"/>
                  </a:lnTo>
                  <a:lnTo>
                    <a:pt x="6413" y="16649"/>
                  </a:lnTo>
                  <a:lnTo>
                    <a:pt x="6451" y="12331"/>
                  </a:lnTo>
                  <a:lnTo>
                    <a:pt x="28333" y="12331"/>
                  </a:lnTo>
                  <a:lnTo>
                    <a:pt x="28333" y="9994"/>
                  </a:lnTo>
                  <a:lnTo>
                    <a:pt x="6451" y="9994"/>
                  </a:lnTo>
                  <a:lnTo>
                    <a:pt x="6451" y="4635"/>
                  </a:lnTo>
                  <a:lnTo>
                    <a:pt x="28333" y="4635"/>
                  </a:lnTo>
                  <a:lnTo>
                    <a:pt x="28333" y="2273"/>
                  </a:lnTo>
                  <a:close/>
                </a:path>
                <a:path w="110489" h="31114">
                  <a:moveTo>
                    <a:pt x="19773" y="27851"/>
                  </a:moveTo>
                  <a:lnTo>
                    <a:pt x="20116" y="28498"/>
                  </a:lnTo>
                  <a:lnTo>
                    <a:pt x="20510" y="29578"/>
                  </a:lnTo>
                  <a:lnTo>
                    <a:pt x="20612" y="30251"/>
                  </a:lnTo>
                  <a:lnTo>
                    <a:pt x="23761" y="30276"/>
                  </a:lnTo>
                  <a:lnTo>
                    <a:pt x="25692" y="30251"/>
                  </a:lnTo>
                  <a:lnTo>
                    <a:pt x="26835" y="29844"/>
                  </a:lnTo>
                  <a:lnTo>
                    <a:pt x="27901" y="29413"/>
                  </a:lnTo>
                  <a:lnTo>
                    <a:pt x="28333" y="28676"/>
                  </a:lnTo>
                  <a:lnTo>
                    <a:pt x="28333" y="27939"/>
                  </a:lnTo>
                  <a:lnTo>
                    <a:pt x="22123" y="27939"/>
                  </a:lnTo>
                  <a:lnTo>
                    <a:pt x="19773" y="27851"/>
                  </a:lnTo>
                  <a:close/>
                </a:path>
                <a:path w="110489" h="31114">
                  <a:moveTo>
                    <a:pt x="16903" y="20256"/>
                  </a:moveTo>
                  <a:lnTo>
                    <a:pt x="14427" y="20256"/>
                  </a:lnTo>
                  <a:lnTo>
                    <a:pt x="14427" y="30111"/>
                  </a:lnTo>
                  <a:lnTo>
                    <a:pt x="16903" y="30111"/>
                  </a:lnTo>
                  <a:lnTo>
                    <a:pt x="16903" y="20256"/>
                  </a:lnTo>
                  <a:close/>
                </a:path>
                <a:path w="110489" h="31114">
                  <a:moveTo>
                    <a:pt x="28333" y="20256"/>
                  </a:moveTo>
                  <a:lnTo>
                    <a:pt x="25895" y="20256"/>
                  </a:lnTo>
                  <a:lnTo>
                    <a:pt x="25780" y="27774"/>
                  </a:lnTo>
                  <a:lnTo>
                    <a:pt x="22123" y="27939"/>
                  </a:lnTo>
                  <a:lnTo>
                    <a:pt x="28333" y="27939"/>
                  </a:lnTo>
                  <a:lnTo>
                    <a:pt x="28333" y="20256"/>
                  </a:lnTo>
                  <a:close/>
                </a:path>
                <a:path w="110489" h="31114">
                  <a:moveTo>
                    <a:pt x="16903" y="12331"/>
                  </a:moveTo>
                  <a:lnTo>
                    <a:pt x="14427" y="12331"/>
                  </a:lnTo>
                  <a:lnTo>
                    <a:pt x="14427" y="17881"/>
                  </a:lnTo>
                  <a:lnTo>
                    <a:pt x="16903" y="17881"/>
                  </a:lnTo>
                  <a:lnTo>
                    <a:pt x="16903" y="12331"/>
                  </a:lnTo>
                  <a:close/>
                </a:path>
                <a:path w="110489" h="31114">
                  <a:moveTo>
                    <a:pt x="28333" y="12331"/>
                  </a:moveTo>
                  <a:lnTo>
                    <a:pt x="25895" y="12331"/>
                  </a:lnTo>
                  <a:lnTo>
                    <a:pt x="25895" y="17881"/>
                  </a:lnTo>
                  <a:lnTo>
                    <a:pt x="28333" y="17881"/>
                  </a:lnTo>
                  <a:lnTo>
                    <a:pt x="28333" y="12331"/>
                  </a:lnTo>
                  <a:close/>
                </a:path>
                <a:path w="110489" h="31114">
                  <a:moveTo>
                    <a:pt x="16903" y="4635"/>
                  </a:moveTo>
                  <a:lnTo>
                    <a:pt x="14439" y="4635"/>
                  </a:lnTo>
                  <a:lnTo>
                    <a:pt x="14439" y="9994"/>
                  </a:lnTo>
                  <a:lnTo>
                    <a:pt x="16903" y="9994"/>
                  </a:lnTo>
                  <a:lnTo>
                    <a:pt x="16903" y="4635"/>
                  </a:lnTo>
                  <a:close/>
                </a:path>
                <a:path w="110489" h="31114">
                  <a:moveTo>
                    <a:pt x="28333" y="4635"/>
                  </a:moveTo>
                  <a:lnTo>
                    <a:pt x="25895" y="4635"/>
                  </a:lnTo>
                  <a:lnTo>
                    <a:pt x="25895" y="9994"/>
                  </a:lnTo>
                  <a:lnTo>
                    <a:pt x="28333" y="9994"/>
                  </a:lnTo>
                  <a:lnTo>
                    <a:pt x="28333" y="4635"/>
                  </a:lnTo>
                  <a:close/>
                </a:path>
              </a:pathLst>
            </a:custGeom>
            <a:solidFill>
              <a:srgbClr val="313331"/>
            </a:solidFill>
          </p:spPr>
          <p:txBody>
            <a:bodyPr wrap="square" lIns="0" tIns="0" rIns="0" bIns="0" rtlCol="0"/>
            <a:lstStyle/>
            <a:p>
              <a:endParaRPr/>
            </a:p>
          </p:txBody>
        </p:sp>
        <p:sp>
          <p:nvSpPr>
            <p:cNvPr id="133" name="object 111"/>
            <p:cNvSpPr txBox="1"/>
            <p:nvPr/>
          </p:nvSpPr>
          <p:spPr>
            <a:xfrm>
              <a:off x="4169661" y="3588365"/>
              <a:ext cx="55435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464646"/>
                  </a:solidFill>
                  <a:latin typeface="微软雅黑" panose="020B0503020204020204" pitchFamily="34" charset="-122"/>
                  <a:cs typeface="微软雅黑" panose="020B0503020204020204" pitchFamily="34" charset="-122"/>
                </a:rPr>
                <a:t>电磁阀切换</a:t>
              </a:r>
              <a:endParaRPr sz="800">
                <a:latin typeface="微软雅黑" panose="020B0503020204020204" pitchFamily="34" charset="-122"/>
                <a:cs typeface="微软雅黑" panose="020B0503020204020204" pitchFamily="34" charset="-122"/>
              </a:endParaRPr>
            </a:p>
          </p:txBody>
        </p:sp>
        <p:sp>
          <p:nvSpPr>
            <p:cNvPr id="134" name="object 112"/>
            <p:cNvSpPr txBox="1"/>
            <p:nvPr/>
          </p:nvSpPr>
          <p:spPr>
            <a:xfrm>
              <a:off x="4067614" y="4300480"/>
              <a:ext cx="494030" cy="147320"/>
            </a:xfrm>
            <a:prstGeom prst="rect">
              <a:avLst/>
            </a:prstGeom>
          </p:spPr>
          <p:txBody>
            <a:bodyPr vert="horz" wrap="square" lIns="0" tIns="12700" rIns="0" bIns="0" rtlCol="0">
              <a:spAutoFit/>
            </a:bodyPr>
            <a:lstStyle/>
            <a:p>
              <a:pPr marL="12700">
                <a:lnSpc>
                  <a:spcPct val="100000"/>
                </a:lnSpc>
                <a:spcBef>
                  <a:spcPts val="100"/>
                </a:spcBef>
              </a:pPr>
              <a:r>
                <a:rPr sz="800" spc="25" dirty="0">
                  <a:solidFill>
                    <a:srgbClr val="464646"/>
                  </a:solidFill>
                  <a:latin typeface="微软雅黑" panose="020B0503020204020204" pitchFamily="34" charset="-122"/>
                  <a:cs typeface="微软雅黑" panose="020B0503020204020204" pitchFamily="34" charset="-122"/>
                </a:rPr>
                <a:t>设备时长/</a:t>
              </a:r>
              <a:endParaRPr sz="800">
                <a:latin typeface="微软雅黑" panose="020B0503020204020204" pitchFamily="34" charset="-122"/>
                <a:cs typeface="微软雅黑" panose="020B0503020204020204" pitchFamily="34" charset="-122"/>
              </a:endParaRPr>
            </a:p>
          </p:txBody>
        </p:sp>
        <p:sp>
          <p:nvSpPr>
            <p:cNvPr id="135" name="object 113"/>
            <p:cNvSpPr txBox="1"/>
            <p:nvPr/>
          </p:nvSpPr>
          <p:spPr>
            <a:xfrm>
              <a:off x="3961867" y="4427480"/>
              <a:ext cx="70548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464646"/>
                  </a:solidFill>
                  <a:latin typeface="微软雅黑" panose="020B0503020204020204" pitchFamily="34" charset="-122"/>
                  <a:cs typeface="微软雅黑" panose="020B0503020204020204" pitchFamily="34" charset="-122"/>
                </a:rPr>
                <a:t>温度/湿度数据</a:t>
              </a:r>
              <a:endParaRPr sz="800">
                <a:latin typeface="微软雅黑" panose="020B0503020204020204" pitchFamily="34" charset="-122"/>
                <a:cs typeface="微软雅黑" panose="020B0503020204020204" pitchFamily="34" charset="-122"/>
              </a:endParaRPr>
            </a:p>
          </p:txBody>
        </p:sp>
        <p:sp>
          <p:nvSpPr>
            <p:cNvPr id="136" name="object 114"/>
            <p:cNvSpPr txBox="1"/>
            <p:nvPr/>
          </p:nvSpPr>
          <p:spPr>
            <a:xfrm>
              <a:off x="8883053" y="4971954"/>
              <a:ext cx="662305" cy="147320"/>
            </a:xfrm>
            <a:prstGeom prst="rect">
              <a:avLst/>
            </a:prstGeom>
          </p:spPr>
          <p:txBody>
            <a:bodyPr vert="horz" wrap="square" lIns="0" tIns="12700" rIns="0" bIns="0" rtlCol="0">
              <a:spAutoFit/>
            </a:bodyPr>
            <a:lstStyle/>
            <a:p>
              <a:pPr marL="12700">
                <a:lnSpc>
                  <a:spcPct val="100000"/>
                </a:lnSpc>
                <a:spcBef>
                  <a:spcPts val="100"/>
                </a:spcBef>
              </a:pPr>
              <a:r>
                <a:rPr sz="800" spc="20" dirty="0">
                  <a:solidFill>
                    <a:srgbClr val="464646"/>
                  </a:solidFill>
                  <a:latin typeface="微软雅黑" panose="020B0503020204020204" pitchFamily="34" charset="-122"/>
                  <a:cs typeface="微软雅黑" panose="020B0503020204020204" pitchFamily="34" charset="-122"/>
                </a:rPr>
                <a:t>数据切换icon</a:t>
              </a:r>
              <a:endParaRPr sz="800">
                <a:latin typeface="微软雅黑" panose="020B0503020204020204" pitchFamily="34" charset="-122"/>
                <a:cs typeface="微软雅黑" panose="020B0503020204020204" pitchFamily="34" charset="-122"/>
              </a:endParaRPr>
            </a:p>
          </p:txBody>
        </p:sp>
        <p:sp>
          <p:nvSpPr>
            <p:cNvPr id="137" name="object 115"/>
            <p:cNvSpPr/>
            <p:nvPr/>
          </p:nvSpPr>
          <p:spPr>
            <a:xfrm>
              <a:off x="3686554" y="3625303"/>
              <a:ext cx="471805" cy="154940"/>
            </a:xfrm>
            <a:custGeom>
              <a:avLst/>
              <a:gdLst/>
              <a:ahLst/>
              <a:cxnLst/>
              <a:rect l="l" t="t" r="r" b="b"/>
              <a:pathLst>
                <a:path w="471804" h="154939">
                  <a:moveTo>
                    <a:pt x="0" y="154698"/>
                  </a:moveTo>
                  <a:lnTo>
                    <a:pt x="471538" y="154698"/>
                  </a:lnTo>
                  <a:lnTo>
                    <a:pt x="471538" y="0"/>
                  </a:lnTo>
                </a:path>
              </a:pathLst>
            </a:custGeom>
            <a:ln w="6350">
              <a:solidFill>
                <a:srgbClr val="444444"/>
              </a:solidFill>
              <a:prstDash val="dash"/>
            </a:ln>
          </p:spPr>
          <p:txBody>
            <a:bodyPr wrap="square" lIns="0" tIns="0" rIns="0" bIns="0" rtlCol="0"/>
            <a:lstStyle/>
            <a:p>
              <a:endParaRPr/>
            </a:p>
          </p:txBody>
        </p:sp>
        <p:sp>
          <p:nvSpPr>
            <p:cNvPr id="138" name="object 116"/>
            <p:cNvSpPr/>
            <p:nvPr/>
          </p:nvSpPr>
          <p:spPr>
            <a:xfrm>
              <a:off x="3648231" y="3749814"/>
              <a:ext cx="54610" cy="60960"/>
            </a:xfrm>
            <a:custGeom>
              <a:avLst/>
              <a:gdLst/>
              <a:ahLst/>
              <a:cxnLst/>
              <a:rect l="l" t="t" r="r" b="b"/>
              <a:pathLst>
                <a:path w="54610" h="60960">
                  <a:moveTo>
                    <a:pt x="54267" y="0"/>
                  </a:moveTo>
                  <a:lnTo>
                    <a:pt x="42478" y="8878"/>
                  </a:lnTo>
                  <a:lnTo>
                    <a:pt x="28700" y="17122"/>
                  </a:lnTo>
                  <a:lnTo>
                    <a:pt x="14138" y="24353"/>
                  </a:lnTo>
                  <a:lnTo>
                    <a:pt x="0" y="30187"/>
                  </a:lnTo>
                  <a:lnTo>
                    <a:pt x="14138" y="36030"/>
                  </a:lnTo>
                  <a:lnTo>
                    <a:pt x="28700" y="43264"/>
                  </a:lnTo>
                  <a:lnTo>
                    <a:pt x="42478" y="51510"/>
                  </a:lnTo>
                  <a:lnTo>
                    <a:pt x="54267" y="60388"/>
                  </a:lnTo>
                  <a:lnTo>
                    <a:pt x="43357" y="30187"/>
                  </a:lnTo>
                  <a:lnTo>
                    <a:pt x="54267" y="0"/>
                  </a:lnTo>
                  <a:close/>
                </a:path>
              </a:pathLst>
            </a:custGeom>
            <a:solidFill>
              <a:srgbClr val="444444"/>
            </a:solidFill>
          </p:spPr>
          <p:txBody>
            <a:bodyPr wrap="square" lIns="0" tIns="0" rIns="0" bIns="0" rtlCol="0"/>
            <a:lstStyle/>
            <a:p>
              <a:endParaRPr/>
            </a:p>
          </p:txBody>
        </p:sp>
        <p:sp>
          <p:nvSpPr>
            <p:cNvPr id="139" name="object 117"/>
            <p:cNvSpPr/>
            <p:nvPr/>
          </p:nvSpPr>
          <p:spPr>
            <a:xfrm>
              <a:off x="4595073" y="4414742"/>
              <a:ext cx="681990" cy="0"/>
            </a:xfrm>
            <a:custGeom>
              <a:avLst/>
              <a:gdLst/>
              <a:ahLst/>
              <a:cxnLst/>
              <a:rect l="l" t="t" r="r" b="b"/>
              <a:pathLst>
                <a:path w="681989">
                  <a:moveTo>
                    <a:pt x="681393" y="0"/>
                  </a:moveTo>
                  <a:lnTo>
                    <a:pt x="0" y="0"/>
                  </a:lnTo>
                </a:path>
              </a:pathLst>
            </a:custGeom>
            <a:ln w="6350">
              <a:solidFill>
                <a:srgbClr val="444444"/>
              </a:solidFill>
              <a:prstDash val="dash"/>
            </a:ln>
          </p:spPr>
          <p:txBody>
            <a:bodyPr wrap="square" lIns="0" tIns="0" rIns="0" bIns="0" rtlCol="0"/>
            <a:lstStyle/>
            <a:p>
              <a:endParaRPr/>
            </a:p>
          </p:txBody>
        </p:sp>
        <p:sp>
          <p:nvSpPr>
            <p:cNvPr id="140" name="object 118"/>
            <p:cNvSpPr/>
            <p:nvPr/>
          </p:nvSpPr>
          <p:spPr>
            <a:xfrm>
              <a:off x="5260522" y="4384541"/>
              <a:ext cx="54610" cy="60960"/>
            </a:xfrm>
            <a:custGeom>
              <a:avLst/>
              <a:gdLst/>
              <a:ahLst/>
              <a:cxnLst/>
              <a:rect l="l" t="t" r="r" b="b"/>
              <a:pathLst>
                <a:path w="54610" h="60960">
                  <a:moveTo>
                    <a:pt x="0" y="0"/>
                  </a:moveTo>
                  <a:lnTo>
                    <a:pt x="10922" y="30200"/>
                  </a:lnTo>
                  <a:lnTo>
                    <a:pt x="0" y="60388"/>
                  </a:lnTo>
                  <a:lnTo>
                    <a:pt x="11788" y="51510"/>
                  </a:lnTo>
                  <a:lnTo>
                    <a:pt x="25566" y="43265"/>
                  </a:lnTo>
                  <a:lnTo>
                    <a:pt x="40128" y="36035"/>
                  </a:lnTo>
                  <a:lnTo>
                    <a:pt x="54267" y="30200"/>
                  </a:lnTo>
                  <a:lnTo>
                    <a:pt x="40128" y="24358"/>
                  </a:lnTo>
                  <a:lnTo>
                    <a:pt x="25566" y="17124"/>
                  </a:lnTo>
                  <a:lnTo>
                    <a:pt x="11788" y="8878"/>
                  </a:lnTo>
                  <a:lnTo>
                    <a:pt x="0" y="0"/>
                  </a:lnTo>
                  <a:close/>
                </a:path>
              </a:pathLst>
            </a:custGeom>
            <a:solidFill>
              <a:srgbClr val="444444"/>
            </a:solidFill>
          </p:spPr>
          <p:txBody>
            <a:bodyPr wrap="square" lIns="0" tIns="0" rIns="0" bIns="0" rtlCol="0"/>
            <a:lstStyle/>
            <a:p>
              <a:endParaRPr/>
            </a:p>
          </p:txBody>
        </p:sp>
        <p:sp>
          <p:nvSpPr>
            <p:cNvPr id="141" name="object 119"/>
            <p:cNvSpPr/>
            <p:nvPr/>
          </p:nvSpPr>
          <p:spPr>
            <a:xfrm>
              <a:off x="8509833" y="5140999"/>
              <a:ext cx="766445" cy="0"/>
            </a:xfrm>
            <a:custGeom>
              <a:avLst/>
              <a:gdLst/>
              <a:ahLst/>
              <a:cxnLst/>
              <a:rect l="l" t="t" r="r" b="b"/>
              <a:pathLst>
                <a:path w="766445">
                  <a:moveTo>
                    <a:pt x="0" y="0"/>
                  </a:moveTo>
                  <a:lnTo>
                    <a:pt x="765949" y="0"/>
                  </a:lnTo>
                </a:path>
              </a:pathLst>
            </a:custGeom>
            <a:ln w="6350">
              <a:solidFill>
                <a:srgbClr val="444444"/>
              </a:solidFill>
              <a:prstDash val="dash"/>
            </a:ln>
          </p:spPr>
          <p:txBody>
            <a:bodyPr wrap="square" lIns="0" tIns="0" rIns="0" bIns="0" rtlCol="0"/>
            <a:lstStyle/>
            <a:p>
              <a:endParaRPr/>
            </a:p>
          </p:txBody>
        </p:sp>
        <p:sp>
          <p:nvSpPr>
            <p:cNvPr id="142" name="object 120"/>
            <p:cNvSpPr/>
            <p:nvPr/>
          </p:nvSpPr>
          <p:spPr>
            <a:xfrm>
              <a:off x="8471509" y="5110811"/>
              <a:ext cx="54610" cy="60960"/>
            </a:xfrm>
            <a:custGeom>
              <a:avLst/>
              <a:gdLst/>
              <a:ahLst/>
              <a:cxnLst/>
              <a:rect l="l" t="t" r="r" b="b"/>
              <a:pathLst>
                <a:path w="54609" h="60960">
                  <a:moveTo>
                    <a:pt x="54267" y="0"/>
                  </a:moveTo>
                  <a:lnTo>
                    <a:pt x="42478" y="8872"/>
                  </a:lnTo>
                  <a:lnTo>
                    <a:pt x="28700" y="17118"/>
                  </a:lnTo>
                  <a:lnTo>
                    <a:pt x="14138" y="24351"/>
                  </a:lnTo>
                  <a:lnTo>
                    <a:pt x="0" y="30187"/>
                  </a:lnTo>
                  <a:lnTo>
                    <a:pt x="14138" y="36030"/>
                  </a:lnTo>
                  <a:lnTo>
                    <a:pt x="28700" y="43264"/>
                  </a:lnTo>
                  <a:lnTo>
                    <a:pt x="42478" y="51510"/>
                  </a:lnTo>
                  <a:lnTo>
                    <a:pt x="54267" y="60388"/>
                  </a:lnTo>
                  <a:lnTo>
                    <a:pt x="43345" y="30187"/>
                  </a:lnTo>
                  <a:lnTo>
                    <a:pt x="54267" y="0"/>
                  </a:lnTo>
                  <a:close/>
                </a:path>
              </a:pathLst>
            </a:custGeom>
            <a:solidFill>
              <a:srgbClr val="444444"/>
            </a:solidFill>
          </p:spPr>
          <p:txBody>
            <a:bodyPr wrap="square" lIns="0" tIns="0" rIns="0" bIns="0" rtlCol="0"/>
            <a:lstStyle/>
            <a:p>
              <a:endParaRPr/>
            </a:p>
          </p:txBody>
        </p:sp>
        <p:sp>
          <p:nvSpPr>
            <p:cNvPr id="143" name="object 121"/>
            <p:cNvSpPr txBox="1"/>
            <p:nvPr/>
          </p:nvSpPr>
          <p:spPr>
            <a:xfrm>
              <a:off x="8849772" y="3402590"/>
              <a:ext cx="660400"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464646"/>
                  </a:solidFill>
                  <a:latin typeface="微软雅黑" panose="020B0503020204020204" pitchFamily="34" charset="-122"/>
                  <a:cs typeface="微软雅黑" panose="020B0503020204020204" pitchFamily="34" charset="-122"/>
                </a:rPr>
                <a:t>用水量曲线图</a:t>
              </a:r>
              <a:endParaRPr sz="800">
                <a:latin typeface="微软雅黑" panose="020B0503020204020204" pitchFamily="34" charset="-122"/>
                <a:cs typeface="微软雅黑" panose="020B0503020204020204" pitchFamily="34" charset="-122"/>
              </a:endParaRPr>
            </a:p>
          </p:txBody>
        </p:sp>
        <p:sp>
          <p:nvSpPr>
            <p:cNvPr id="144" name="object 122"/>
            <p:cNvSpPr/>
            <p:nvPr/>
          </p:nvSpPr>
          <p:spPr>
            <a:xfrm>
              <a:off x="8476519" y="3571704"/>
              <a:ext cx="843915" cy="0"/>
            </a:xfrm>
            <a:custGeom>
              <a:avLst/>
              <a:gdLst/>
              <a:ahLst/>
              <a:cxnLst/>
              <a:rect l="l" t="t" r="r" b="b"/>
              <a:pathLst>
                <a:path w="843915">
                  <a:moveTo>
                    <a:pt x="0" y="0"/>
                  </a:moveTo>
                  <a:lnTo>
                    <a:pt x="843673" y="0"/>
                  </a:lnTo>
                </a:path>
              </a:pathLst>
            </a:custGeom>
            <a:ln w="6350">
              <a:solidFill>
                <a:srgbClr val="444444"/>
              </a:solidFill>
              <a:prstDash val="dash"/>
            </a:ln>
          </p:spPr>
          <p:txBody>
            <a:bodyPr wrap="square" lIns="0" tIns="0" rIns="0" bIns="0" rtlCol="0"/>
            <a:lstStyle/>
            <a:p>
              <a:endParaRPr/>
            </a:p>
          </p:txBody>
        </p:sp>
        <p:sp>
          <p:nvSpPr>
            <p:cNvPr id="145" name="object 123"/>
            <p:cNvSpPr/>
            <p:nvPr/>
          </p:nvSpPr>
          <p:spPr>
            <a:xfrm>
              <a:off x="8438196" y="3541516"/>
              <a:ext cx="54610" cy="60960"/>
            </a:xfrm>
            <a:custGeom>
              <a:avLst/>
              <a:gdLst/>
              <a:ahLst/>
              <a:cxnLst/>
              <a:rect l="l" t="t" r="r" b="b"/>
              <a:pathLst>
                <a:path w="54609" h="60960">
                  <a:moveTo>
                    <a:pt x="54279" y="0"/>
                  </a:moveTo>
                  <a:lnTo>
                    <a:pt x="42483" y="8872"/>
                  </a:lnTo>
                  <a:lnTo>
                    <a:pt x="28701" y="17118"/>
                  </a:lnTo>
                  <a:lnTo>
                    <a:pt x="14139" y="24351"/>
                  </a:lnTo>
                  <a:lnTo>
                    <a:pt x="0" y="30187"/>
                  </a:lnTo>
                  <a:lnTo>
                    <a:pt x="14139" y="36030"/>
                  </a:lnTo>
                  <a:lnTo>
                    <a:pt x="28701" y="43264"/>
                  </a:lnTo>
                  <a:lnTo>
                    <a:pt x="42483" y="51510"/>
                  </a:lnTo>
                  <a:lnTo>
                    <a:pt x="54279" y="60388"/>
                  </a:lnTo>
                  <a:lnTo>
                    <a:pt x="43357" y="30187"/>
                  </a:lnTo>
                  <a:lnTo>
                    <a:pt x="54279" y="0"/>
                  </a:lnTo>
                  <a:close/>
                </a:path>
              </a:pathLst>
            </a:custGeom>
            <a:solidFill>
              <a:srgbClr val="444444"/>
            </a:solidFill>
          </p:spPr>
          <p:txBody>
            <a:bodyPr wrap="square" lIns="0" tIns="0" rIns="0" bIns="0" rtlCol="0"/>
            <a:lstStyle/>
            <a:p>
              <a:endParaRPr/>
            </a:p>
          </p:txBody>
        </p:sp>
        <p:sp>
          <p:nvSpPr>
            <p:cNvPr id="146" name="object 124"/>
            <p:cNvSpPr txBox="1"/>
            <p:nvPr/>
          </p:nvSpPr>
          <p:spPr>
            <a:xfrm>
              <a:off x="6659351" y="3999305"/>
              <a:ext cx="448945" cy="147320"/>
            </a:xfrm>
            <a:prstGeom prst="rect">
              <a:avLst/>
            </a:prstGeom>
          </p:spPr>
          <p:txBody>
            <a:bodyPr vert="horz" wrap="square" lIns="0" tIns="12700" rIns="0" bIns="0" rtlCol="0">
              <a:spAutoFit/>
            </a:bodyPr>
            <a:lstStyle/>
            <a:p>
              <a:pPr marL="12700">
                <a:lnSpc>
                  <a:spcPct val="100000"/>
                </a:lnSpc>
                <a:spcBef>
                  <a:spcPts val="100"/>
                </a:spcBef>
              </a:pPr>
              <a:r>
                <a:rPr sz="800" spc="30" dirty="0">
                  <a:solidFill>
                    <a:srgbClr val="464646"/>
                  </a:solidFill>
                  <a:latin typeface="微软雅黑" panose="020B0503020204020204" pitchFamily="34" charset="-122"/>
                  <a:cs typeface="微软雅黑" panose="020B0503020204020204" pitchFamily="34" charset="-122"/>
                </a:rPr>
                <a:t>时间切换</a:t>
              </a:r>
              <a:endParaRPr sz="800">
                <a:latin typeface="微软雅黑" panose="020B0503020204020204" pitchFamily="34" charset="-122"/>
                <a:cs typeface="微软雅黑" panose="020B0503020204020204" pitchFamily="34" charset="-122"/>
              </a:endParaRPr>
            </a:p>
          </p:txBody>
        </p:sp>
        <p:sp>
          <p:nvSpPr>
            <p:cNvPr id="147" name="object 125"/>
            <p:cNvSpPr/>
            <p:nvPr/>
          </p:nvSpPr>
          <p:spPr>
            <a:xfrm>
              <a:off x="6789628" y="4166124"/>
              <a:ext cx="1076960" cy="0"/>
            </a:xfrm>
            <a:custGeom>
              <a:avLst/>
              <a:gdLst/>
              <a:ahLst/>
              <a:cxnLst/>
              <a:rect l="l" t="t" r="r" b="b"/>
              <a:pathLst>
                <a:path w="1076959">
                  <a:moveTo>
                    <a:pt x="1076794" y="0"/>
                  </a:moveTo>
                  <a:lnTo>
                    <a:pt x="0" y="0"/>
                  </a:lnTo>
                </a:path>
              </a:pathLst>
            </a:custGeom>
            <a:ln w="6350">
              <a:solidFill>
                <a:srgbClr val="444444"/>
              </a:solidFill>
              <a:prstDash val="dash"/>
            </a:ln>
          </p:spPr>
          <p:txBody>
            <a:bodyPr wrap="square" lIns="0" tIns="0" rIns="0" bIns="0" rtlCol="0"/>
            <a:lstStyle/>
            <a:p>
              <a:endParaRPr/>
            </a:p>
          </p:txBody>
        </p:sp>
        <p:sp>
          <p:nvSpPr>
            <p:cNvPr id="148" name="object 126"/>
            <p:cNvSpPr/>
            <p:nvPr/>
          </p:nvSpPr>
          <p:spPr>
            <a:xfrm>
              <a:off x="7831139" y="4136632"/>
              <a:ext cx="60325" cy="60325"/>
            </a:xfrm>
            <a:custGeom>
              <a:avLst/>
              <a:gdLst/>
              <a:ahLst/>
              <a:cxnLst/>
              <a:rect l="l" t="t" r="r" b="b"/>
              <a:pathLst>
                <a:path w="60325" h="60325">
                  <a:moveTo>
                    <a:pt x="59753" y="0"/>
                  </a:moveTo>
                  <a:lnTo>
                    <a:pt x="45614" y="5851"/>
                  </a:lnTo>
                  <a:lnTo>
                    <a:pt x="30195" y="11017"/>
                  </a:lnTo>
                  <a:lnTo>
                    <a:pt x="14617" y="14916"/>
                  </a:lnTo>
                  <a:lnTo>
                    <a:pt x="0" y="16967"/>
                  </a:lnTo>
                  <a:lnTo>
                    <a:pt x="29070" y="30619"/>
                  </a:lnTo>
                  <a:lnTo>
                    <a:pt x="42659" y="59702"/>
                  </a:lnTo>
                  <a:lnTo>
                    <a:pt x="44739" y="45087"/>
                  </a:lnTo>
                  <a:lnTo>
                    <a:pt x="48667" y="29517"/>
                  </a:lnTo>
                  <a:lnTo>
                    <a:pt x="53866" y="14114"/>
                  </a:lnTo>
                  <a:lnTo>
                    <a:pt x="59753" y="0"/>
                  </a:lnTo>
                  <a:close/>
                </a:path>
              </a:pathLst>
            </a:custGeom>
            <a:solidFill>
              <a:srgbClr val="444444"/>
            </a:solidFill>
          </p:spPr>
          <p:txBody>
            <a:bodyPr wrap="square" lIns="0" tIns="0" rIns="0" bIns="0" rtlCol="0"/>
            <a:lstStyle/>
            <a:p>
              <a:endParaRPr/>
            </a:p>
          </p:txBody>
        </p:sp>
      </p:grpSp>
      <p:sp>
        <p:nvSpPr>
          <p:cNvPr id="4" name="灯片编号占位符 3"/>
          <p:cNvSpPr>
            <a:spLocks noGrp="1"/>
          </p:cNvSpPr>
          <p:nvPr>
            <p:ph type="sldNum" sz="quarter" idx="10"/>
          </p:nvPr>
        </p:nvSpPr>
        <p:spPr/>
        <p:txBody>
          <a:bodyPr/>
          <a:lstStyle/>
          <a:p>
            <a:fld id="{85BC0CA1-3571-4BD4-9253-723F5D1C3D94}" type="slidenum">
              <a:rPr lang="zh-CN" altLang="en-US" smtClean="0"/>
              <a:t>43</a:t>
            </a:fld>
            <a:endParaRPr lang="zh-CN" altLang="en-US"/>
          </a:p>
        </p:txBody>
      </p:sp>
      <p:sp>
        <p:nvSpPr>
          <p:cNvPr id="149" name="文本框 11">
            <a:extLst>
              <a:ext uri="{FF2B5EF4-FFF2-40B4-BE49-F238E27FC236}">
                <a16:creationId xmlns:a16="http://schemas.microsoft.com/office/drawing/2014/main" id="{94D5924B-1CBE-4402-9A6F-B6FB0283D464}"/>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150" name="文本框 149">
            <a:extLst>
              <a:ext uri="{FF2B5EF4-FFF2-40B4-BE49-F238E27FC236}">
                <a16:creationId xmlns:a16="http://schemas.microsoft.com/office/drawing/2014/main" id="{9D3A854C-2D3C-4165-8D03-7C0104A8E894}"/>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智慧灌溉</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TextBox 5"/>
          <p:cNvSpPr>
            <a:spLocks noChangeArrowheads="1"/>
          </p:cNvSpPr>
          <p:nvPr/>
        </p:nvSpPr>
        <p:spPr bwMode="auto">
          <a:xfrm>
            <a:off x="1796796" y="4892084"/>
            <a:ext cx="380048" cy="1600438"/>
          </a:xfrm>
          <a:prstGeom prst="rect">
            <a:avLst/>
          </a:prstGeom>
          <a:solidFill>
            <a:srgbClr val="5D5AD2"/>
          </a:solidFill>
          <a:ln w="38100">
            <a:solidFill>
              <a:srgbClr val="FFFFFF"/>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00" b="1"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环卫管理四要素</a:t>
            </a:r>
          </a:p>
        </p:txBody>
      </p:sp>
      <p:sp>
        <p:nvSpPr>
          <p:cNvPr id="22" name="TextBox 6"/>
          <p:cNvSpPr>
            <a:spLocks noChangeArrowheads="1"/>
          </p:cNvSpPr>
          <p:nvPr/>
        </p:nvSpPr>
        <p:spPr bwMode="auto">
          <a:xfrm>
            <a:off x="2327525" y="4689503"/>
            <a:ext cx="1292501" cy="584775"/>
          </a:xfrm>
          <a:prstGeom prst="rect">
            <a:avLst/>
          </a:prstGeom>
          <a:solidFill>
            <a:schemeClr val="accent2"/>
          </a:solidFill>
          <a:ln w="38100">
            <a:solidFill>
              <a:srgbClr val="FFFFFF"/>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人</a:t>
            </a:r>
          </a:p>
        </p:txBody>
      </p:sp>
      <p:sp>
        <p:nvSpPr>
          <p:cNvPr id="24" name="TextBox 8"/>
          <p:cNvSpPr>
            <a:spLocks noChangeArrowheads="1"/>
          </p:cNvSpPr>
          <p:nvPr/>
        </p:nvSpPr>
        <p:spPr bwMode="auto">
          <a:xfrm>
            <a:off x="6836220" y="5898824"/>
            <a:ext cx="1290827" cy="584775"/>
          </a:xfrm>
          <a:prstGeom prst="rect">
            <a:avLst/>
          </a:prstGeom>
          <a:solidFill>
            <a:schemeClr val="accent2"/>
          </a:solidFill>
          <a:ln w="38100">
            <a:solidFill>
              <a:srgbClr val="FFFFFF"/>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物</a:t>
            </a:r>
          </a:p>
        </p:txBody>
      </p:sp>
      <p:sp>
        <p:nvSpPr>
          <p:cNvPr id="32" name="TextBox 9"/>
          <p:cNvSpPr>
            <a:spLocks noChangeArrowheads="1"/>
          </p:cNvSpPr>
          <p:nvPr/>
        </p:nvSpPr>
        <p:spPr bwMode="auto">
          <a:xfrm>
            <a:off x="6809424" y="4610763"/>
            <a:ext cx="1290827" cy="584775"/>
          </a:xfrm>
          <a:prstGeom prst="rect">
            <a:avLst/>
          </a:prstGeom>
          <a:solidFill>
            <a:schemeClr val="accent2"/>
          </a:solidFill>
          <a:ln w="38100">
            <a:solidFill>
              <a:srgbClr val="FFFFFF"/>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事</a:t>
            </a:r>
          </a:p>
        </p:txBody>
      </p:sp>
      <p:sp>
        <p:nvSpPr>
          <p:cNvPr id="33" name="TextBox 10"/>
          <p:cNvSpPr>
            <a:spLocks noChangeArrowheads="1"/>
          </p:cNvSpPr>
          <p:nvPr/>
        </p:nvSpPr>
        <p:spPr bwMode="auto">
          <a:xfrm>
            <a:off x="2355994" y="5915692"/>
            <a:ext cx="1292501" cy="584775"/>
          </a:xfrm>
          <a:prstGeom prst="rect">
            <a:avLst/>
          </a:prstGeom>
          <a:solidFill>
            <a:schemeClr val="accent2"/>
          </a:solidFill>
          <a:ln w="38100">
            <a:solidFill>
              <a:srgbClr val="FFFFFF"/>
            </a:solidFill>
            <a:miter lim="800000"/>
          </a:ln>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3200" dirty="0">
                <a:solidFill>
                  <a:srgbClr val="FFFFFF"/>
                </a:solidFill>
                <a:latin typeface="微软雅黑" panose="020B0503020204020204" pitchFamily="34" charset="-122"/>
                <a:ea typeface="微软雅黑" panose="020B0503020204020204" pitchFamily="34" charset="-122"/>
                <a:sym typeface="微软雅黑" panose="020B0503020204020204" pitchFamily="34" charset="-122"/>
              </a:rPr>
              <a:t>车</a:t>
            </a:r>
          </a:p>
        </p:txBody>
      </p:sp>
      <p:sp>
        <p:nvSpPr>
          <p:cNvPr id="34" name="TextBox 11"/>
          <p:cNvSpPr>
            <a:spLocks noChangeArrowheads="1"/>
          </p:cNvSpPr>
          <p:nvPr/>
        </p:nvSpPr>
        <p:spPr bwMode="auto">
          <a:xfrm>
            <a:off x="3695367" y="4595747"/>
            <a:ext cx="2961703" cy="1015663"/>
          </a:xfrm>
          <a:prstGeom prst="rect">
            <a:avLst/>
          </a:prstGeom>
          <a:noFill/>
          <a:ln w="9525">
            <a:solidFill>
              <a:schemeClr val="tx1"/>
            </a:solidFill>
            <a:prstDash val="lgDashDotDot"/>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环卫工人有没有正常出勤？</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环卫司机有没有正常出勤？</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环卫监督人员有没有到现场进行定期检查？</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遇到人员考勤死角怎么办？</a:t>
            </a:r>
          </a:p>
        </p:txBody>
      </p:sp>
      <p:sp>
        <p:nvSpPr>
          <p:cNvPr id="35" name="TextBox 12"/>
          <p:cNvSpPr>
            <a:spLocks noChangeArrowheads="1"/>
          </p:cNvSpPr>
          <p:nvPr/>
        </p:nvSpPr>
        <p:spPr bwMode="auto">
          <a:xfrm>
            <a:off x="8252606" y="4520407"/>
            <a:ext cx="2961703" cy="1384995"/>
          </a:xfrm>
          <a:prstGeom prst="rect">
            <a:avLst/>
          </a:prstGeom>
          <a:noFill/>
          <a:ln w="9525">
            <a:solidFill>
              <a:schemeClr val="tx1"/>
            </a:solidFill>
            <a:prstDash val="lgDashDotDot"/>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环卫工人现场清扫情况怎么样？</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清扫车辆清扫结果怎么样？</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3</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平常监督人员到现场检查的结果如何反馈？</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4</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节假日或其他活动导致现场环卫任务加重如何快速调度，处置结果如何反馈和跟踪？</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6" name="TextBox 13"/>
          <p:cNvSpPr>
            <a:spLocks noChangeArrowheads="1"/>
          </p:cNvSpPr>
          <p:nvPr/>
        </p:nvSpPr>
        <p:spPr bwMode="auto">
          <a:xfrm>
            <a:off x="8252606" y="5972371"/>
            <a:ext cx="2961703" cy="461665"/>
          </a:xfrm>
          <a:prstGeom prst="rect">
            <a:avLst/>
          </a:prstGeom>
          <a:noFill/>
          <a:ln w="9525">
            <a:solidFill>
              <a:schemeClr val="tx1"/>
            </a:solidFill>
            <a:prstDash val="lgDashDotDot"/>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垃圾站现场情况怎样实时掌控？</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垃圾清运时有没有遗漏垃圾桶？</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7" name="TextBox 14"/>
          <p:cNvSpPr>
            <a:spLocks noChangeArrowheads="1"/>
          </p:cNvSpPr>
          <p:nvPr/>
        </p:nvSpPr>
        <p:spPr bwMode="auto">
          <a:xfrm>
            <a:off x="3695366" y="5863815"/>
            <a:ext cx="2961703" cy="646331"/>
          </a:xfrm>
          <a:prstGeom prst="rect">
            <a:avLst/>
          </a:prstGeom>
          <a:noFill/>
          <a:ln w="9525">
            <a:solidFill>
              <a:schemeClr val="tx1"/>
            </a:solidFill>
            <a:prstDash val="lgDashDotDot"/>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1</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环卫车辆每天都去了哪儿？</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a:p>
            <a:pPr eaLnBrk="1" hangingPunct="1"/>
            <a:r>
              <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2</a:t>
            </a:r>
            <a:r>
              <a:rPr lang="zh-CN" altLang="en-US"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突发情况时环卫车辆有没有按照要求去指定位置执行环卫清扫任务？</a:t>
            </a:r>
            <a:endParaRPr lang="en-US" altLang="zh-CN" sz="12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平行四边形 54"/>
          <p:cNvSpPr/>
          <p:nvPr/>
        </p:nvSpPr>
        <p:spPr bwMode="auto">
          <a:xfrm>
            <a:off x="3697041" y="3540986"/>
            <a:ext cx="6877714" cy="912452"/>
          </a:xfrm>
          <a:prstGeom prst="parallelogram">
            <a:avLst>
              <a:gd name="adj" fmla="val 108842"/>
            </a:avLst>
          </a:prstGeom>
          <a:solidFill>
            <a:srgbClr val="BFBFBF"/>
          </a:solidFill>
          <a:ln w="9525">
            <a:solidFill>
              <a:srgbClr val="000000"/>
            </a:solidFill>
            <a:miter lim="800000"/>
          </a:ln>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9" name="平行四边形 68"/>
          <p:cNvSpPr>
            <a:spLocks noChangeArrowheads="1"/>
          </p:cNvSpPr>
          <p:nvPr/>
        </p:nvSpPr>
        <p:spPr bwMode="auto">
          <a:xfrm rot="5400000" flipH="1">
            <a:off x="856543" y="1838961"/>
            <a:ext cx="4462159" cy="1593862"/>
          </a:xfrm>
          <a:prstGeom prst="parallelogram">
            <a:avLst>
              <a:gd name="adj" fmla="val 80692"/>
            </a:avLst>
          </a:prstGeom>
          <a:solidFill>
            <a:srgbClr val="BFBFBF"/>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0" name="矩形 69"/>
          <p:cNvSpPr>
            <a:spLocks noChangeArrowheads="1"/>
          </p:cNvSpPr>
          <p:nvPr/>
        </p:nvSpPr>
        <p:spPr bwMode="auto">
          <a:xfrm>
            <a:off x="1850372" y="3748590"/>
            <a:ext cx="2496268" cy="40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环卫设施网</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41" name="平行四边形 70"/>
          <p:cNvSpPr/>
          <p:nvPr/>
        </p:nvSpPr>
        <p:spPr bwMode="auto">
          <a:xfrm>
            <a:off x="3697041" y="2578306"/>
            <a:ext cx="6877714" cy="962680"/>
          </a:xfrm>
          <a:prstGeom prst="parallelogram">
            <a:avLst>
              <a:gd name="adj" fmla="val 108951"/>
            </a:avLst>
          </a:prstGeom>
          <a:solidFill>
            <a:srgbClr val="D9D9D9">
              <a:alpha val="79999"/>
            </a:srgbClr>
          </a:solidFill>
          <a:ln w="9525">
            <a:solidFill>
              <a:srgbClr val="000000"/>
            </a:solidFill>
            <a:miter lim="800000"/>
          </a:ln>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2" name="矩形 76"/>
          <p:cNvSpPr>
            <a:spLocks noChangeArrowheads="1"/>
          </p:cNvSpPr>
          <p:nvPr/>
        </p:nvSpPr>
        <p:spPr bwMode="auto">
          <a:xfrm>
            <a:off x="1850372" y="2924721"/>
            <a:ext cx="2496268" cy="40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环卫车辆网</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43" name="平行四边形 77"/>
          <p:cNvSpPr/>
          <p:nvPr/>
        </p:nvSpPr>
        <p:spPr bwMode="auto">
          <a:xfrm>
            <a:off x="3697041" y="1672551"/>
            <a:ext cx="6877714" cy="957656"/>
          </a:xfrm>
          <a:prstGeom prst="parallelogram">
            <a:avLst>
              <a:gd name="adj" fmla="val 108891"/>
            </a:avLst>
          </a:prstGeom>
          <a:solidFill>
            <a:srgbClr val="D9D9D9">
              <a:alpha val="79999"/>
            </a:srgbClr>
          </a:solidFill>
          <a:ln w="9525">
            <a:solidFill>
              <a:srgbClr val="000000"/>
            </a:solidFill>
            <a:miter lim="800000"/>
          </a:ln>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矩形 78"/>
          <p:cNvSpPr>
            <a:spLocks noChangeArrowheads="1"/>
          </p:cNvSpPr>
          <p:nvPr/>
        </p:nvSpPr>
        <p:spPr bwMode="auto">
          <a:xfrm>
            <a:off x="1850372" y="2103229"/>
            <a:ext cx="2496268" cy="40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环卫人员网</a:t>
            </a:r>
            <a:endParaRPr lang="zh-CN" altLang="en-US" sz="1200" dirty="0"/>
          </a:p>
        </p:txBody>
      </p:sp>
      <p:sp>
        <p:nvSpPr>
          <p:cNvPr id="45" name="平行四边形 86"/>
          <p:cNvSpPr/>
          <p:nvPr/>
        </p:nvSpPr>
        <p:spPr bwMode="auto">
          <a:xfrm>
            <a:off x="3697041" y="753401"/>
            <a:ext cx="6877714" cy="979422"/>
          </a:xfrm>
          <a:prstGeom prst="parallelogram">
            <a:avLst>
              <a:gd name="adj" fmla="val 109007"/>
            </a:avLst>
          </a:prstGeom>
          <a:solidFill>
            <a:srgbClr val="D9D9D9">
              <a:alpha val="79999"/>
            </a:srgbClr>
          </a:solidFill>
          <a:ln w="9525">
            <a:solidFill>
              <a:srgbClr val="000000"/>
            </a:solidFill>
            <a:miter lim="800000"/>
          </a:ln>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6" name="矩形 87"/>
          <p:cNvSpPr>
            <a:spLocks noChangeArrowheads="1"/>
          </p:cNvSpPr>
          <p:nvPr/>
        </p:nvSpPr>
        <p:spPr bwMode="auto">
          <a:xfrm>
            <a:off x="1831046" y="1121390"/>
            <a:ext cx="2496268" cy="4051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000" dirty="0">
                <a:solidFill>
                  <a:srgbClr val="000000"/>
                </a:solidFill>
                <a:latin typeface="微软雅黑" panose="020B0503020204020204" pitchFamily="34" charset="-122"/>
                <a:ea typeface="微软雅黑" panose="020B0503020204020204" pitchFamily="34" charset="-122"/>
                <a:sym typeface="微软雅黑" panose="020B0503020204020204" pitchFamily="34" charset="-122"/>
              </a:rPr>
              <a:t>环卫管理网</a:t>
            </a:r>
            <a:endParaRPr lang="zh-CN" altLang="en-US" sz="2000" dirty="0">
              <a:solidFill>
                <a:srgbClr val="000000"/>
              </a:solidFill>
              <a:latin typeface="微软雅黑" panose="020B0503020204020204" pitchFamily="34" charset="-122"/>
              <a:ea typeface="微软雅黑" panose="020B0503020204020204" pitchFamily="34" charset="-122"/>
            </a:endParaRPr>
          </a:p>
        </p:txBody>
      </p:sp>
      <p:sp>
        <p:nvSpPr>
          <p:cNvPr id="47" name="十字星 56"/>
          <p:cNvSpPr>
            <a:spLocks noChangeArrowheads="1"/>
          </p:cNvSpPr>
          <p:nvPr/>
        </p:nvSpPr>
        <p:spPr bwMode="auto">
          <a:xfrm>
            <a:off x="4254558" y="3463971"/>
            <a:ext cx="455389" cy="455389"/>
          </a:xfrm>
          <a:prstGeom prst="star4">
            <a:avLst>
              <a:gd name="adj" fmla="val 12500"/>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8" name="十字星 57"/>
          <p:cNvSpPr>
            <a:spLocks noChangeArrowheads="1"/>
          </p:cNvSpPr>
          <p:nvPr/>
        </p:nvSpPr>
        <p:spPr bwMode="auto">
          <a:xfrm>
            <a:off x="4862301" y="3236277"/>
            <a:ext cx="455389" cy="455389"/>
          </a:xfrm>
          <a:prstGeom prst="star4">
            <a:avLst>
              <a:gd name="adj" fmla="val 12500"/>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十字星 58"/>
          <p:cNvSpPr>
            <a:spLocks noChangeArrowheads="1"/>
          </p:cNvSpPr>
          <p:nvPr/>
        </p:nvSpPr>
        <p:spPr bwMode="auto">
          <a:xfrm>
            <a:off x="7824005" y="3540985"/>
            <a:ext cx="455389" cy="455389"/>
          </a:xfrm>
          <a:prstGeom prst="star4">
            <a:avLst>
              <a:gd name="adj" fmla="val 12500"/>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6429" tIns="48215" rIns="96429" bIns="48215"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endParaRPr lang="zh-CN" altLang="en-US" b="1">
              <a:solidFill>
                <a:srgbClr val="0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0" name="组合 59"/>
          <p:cNvGrpSpPr>
            <a:grpSpLocks noChangeAspect="1"/>
          </p:cNvGrpSpPr>
          <p:nvPr/>
        </p:nvGrpSpPr>
        <p:grpSpPr bwMode="auto">
          <a:xfrm>
            <a:off x="4278958" y="3436862"/>
            <a:ext cx="5265436" cy="1041368"/>
            <a:chOff x="0" y="0"/>
            <a:chExt cx="4991808" cy="986974"/>
          </a:xfrm>
        </p:grpSpPr>
        <p:grpSp>
          <p:nvGrpSpPr>
            <p:cNvPr id="51" name="组合 45"/>
            <p:cNvGrpSpPr>
              <a:grpSpLocks noChangeAspect="1"/>
            </p:cNvGrpSpPr>
            <p:nvPr/>
          </p:nvGrpSpPr>
          <p:grpSpPr bwMode="auto">
            <a:xfrm>
              <a:off x="552314" y="0"/>
              <a:ext cx="4439494" cy="966123"/>
              <a:chOff x="0" y="0"/>
              <a:chExt cx="4439494" cy="966123"/>
            </a:xfrm>
          </p:grpSpPr>
          <p:pic>
            <p:nvPicPr>
              <p:cNvPr id="53" name="图片 62" descr="公交站亭.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88790"/>
                <a:ext cx="542985" cy="4691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 name="图片 63" descr="公交站亭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822" y="288032"/>
                <a:ext cx="682779" cy="485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2966" y="144016"/>
                <a:ext cx="511131" cy="481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3046" y="447111"/>
                <a:ext cx="584957" cy="48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7" name="Picture 6"/>
              <p:cNvPicPr>
                <a:picLocks noChangeAspect="1" noChangeArrowheads="1"/>
              </p:cNvPicPr>
              <p:nvPr/>
            </p:nvPicPr>
            <p:blipFill>
              <a:blip r:embed="rId6">
                <a:extLst>
                  <a:ext uri="{28A0092B-C50C-407E-A947-70E740481C1C}">
                    <a14:useLocalDpi xmlns:a14="http://schemas.microsoft.com/office/drawing/2010/main" val="0"/>
                  </a:ext>
                </a:extLst>
              </a:blip>
              <a:srcRect t="18079"/>
              <a:stretch>
                <a:fillRect/>
              </a:stretch>
            </p:blipFill>
            <p:spPr bwMode="auto">
              <a:xfrm>
                <a:off x="3529150" y="0"/>
                <a:ext cx="910344" cy="7032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 name="图片 67" descr="智能压缩垃圾箱.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1440918" y="504056"/>
                <a:ext cx="373433" cy="462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2" name="内容占位符 14" descr="果皮箱.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0" y="443923"/>
              <a:ext cx="449181" cy="543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9" name="组合 71"/>
          <p:cNvGrpSpPr>
            <a:grpSpLocks noChangeAspect="1"/>
          </p:cNvGrpSpPr>
          <p:nvPr/>
        </p:nvGrpSpPr>
        <p:grpSpPr bwMode="auto">
          <a:xfrm>
            <a:off x="4736735" y="2663692"/>
            <a:ext cx="5128149" cy="875619"/>
            <a:chOff x="0" y="0"/>
            <a:chExt cx="4861781" cy="830745"/>
          </a:xfrm>
        </p:grpSpPr>
        <p:pic>
          <p:nvPicPr>
            <p:cNvPr id="60" name="图片 72" descr="机扫车.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0" y="131383"/>
              <a:ext cx="1061695" cy="5003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图片 73" descr="洒水车.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98112" y="38657"/>
              <a:ext cx="975620" cy="79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2" name="图片 74" descr="压缩车.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434123" y="0"/>
              <a:ext cx="1021361" cy="648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3" name="图片 75" descr="餐厨车.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64017" y="38656"/>
              <a:ext cx="1297764" cy="6569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64" name="组合 61"/>
          <p:cNvGrpSpPr>
            <a:grpSpLocks noChangeAspect="1"/>
          </p:cNvGrpSpPr>
          <p:nvPr/>
        </p:nvGrpSpPr>
        <p:grpSpPr bwMode="auto">
          <a:xfrm>
            <a:off x="5300948" y="1747891"/>
            <a:ext cx="4182213" cy="652948"/>
            <a:chOff x="0" y="0"/>
            <a:chExt cx="3965641" cy="619781"/>
          </a:xfrm>
        </p:grpSpPr>
        <p:pic>
          <p:nvPicPr>
            <p:cNvPr id="65"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555278" y="28562"/>
              <a:ext cx="568692" cy="56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396949" y="22837"/>
              <a:ext cx="568692" cy="56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7" name="Picture 11"/>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52990" y="19295"/>
              <a:ext cx="366592" cy="600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 name="Picture 10"/>
            <p:cNvPicPr>
              <a:picLocks noChangeAspect="1" noChangeArrowheads="1"/>
            </p:cNvPicPr>
            <p:nvPr/>
          </p:nvPicPr>
          <p:blipFill>
            <a:blip r:embed="rId15">
              <a:extLst>
                <a:ext uri="{28A0092B-C50C-407E-A947-70E740481C1C}">
                  <a14:useLocalDpi xmlns:a14="http://schemas.microsoft.com/office/drawing/2010/main" val="0"/>
                </a:ext>
              </a:extLst>
            </a:blip>
            <a:srcRect t="2469" r="37929"/>
            <a:stretch>
              <a:fillRect/>
            </a:stretch>
          </p:blipFill>
          <p:spPr bwMode="auto">
            <a:xfrm>
              <a:off x="0" y="0"/>
              <a:ext cx="340256" cy="6193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952115" y="57101"/>
              <a:ext cx="630468" cy="5102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0" name="Picture 6"/>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1730548" y="46145"/>
              <a:ext cx="584970" cy="5577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71" name="图片 92" descr="管理团队.png"/>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305483" y="837112"/>
            <a:ext cx="1865086" cy="8053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0"/>
          </p:nvPr>
        </p:nvSpPr>
        <p:spPr/>
        <p:txBody>
          <a:bodyPr/>
          <a:lstStyle/>
          <a:p>
            <a:fld id="{85BC0CA1-3571-4BD4-9253-723F5D1C3D94}" type="slidenum">
              <a:rPr lang="zh-CN" altLang="en-US" smtClean="0"/>
              <a:t>44</a:t>
            </a:fld>
            <a:endParaRPr lang="zh-CN" altLang="en-US"/>
          </a:p>
        </p:txBody>
      </p:sp>
      <p:sp>
        <p:nvSpPr>
          <p:cNvPr id="72" name="文本框 11">
            <a:extLst>
              <a:ext uri="{FF2B5EF4-FFF2-40B4-BE49-F238E27FC236}">
                <a16:creationId xmlns:a16="http://schemas.microsoft.com/office/drawing/2014/main" id="{319410DA-AE37-4BF8-9256-6DB1052E8239}"/>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73" name="文本框 72">
            <a:extLst>
              <a:ext uri="{FF2B5EF4-FFF2-40B4-BE49-F238E27FC236}">
                <a16:creationId xmlns:a16="http://schemas.microsoft.com/office/drawing/2014/main" id="{0022BE5F-DC73-49BD-A377-05BFEDFA3E9C}"/>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智慧环卫</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stretch>
            <a:fillRect/>
          </a:stretch>
        </p:blipFill>
        <p:spPr>
          <a:xfrm>
            <a:off x="1405963" y="916904"/>
            <a:ext cx="9380073" cy="5536282"/>
          </a:xfrm>
          <a:prstGeom prst="rect">
            <a:avLst/>
          </a:prstGeom>
          <a:ln>
            <a:solidFill>
              <a:schemeClr val="accent1">
                <a:lumMod val="60000"/>
                <a:lumOff val="40000"/>
              </a:schemeClr>
            </a:solidFill>
          </a:ln>
        </p:spPr>
      </p:pic>
      <p:sp>
        <p:nvSpPr>
          <p:cNvPr id="3" name="灯片编号占位符 2"/>
          <p:cNvSpPr>
            <a:spLocks noGrp="1"/>
          </p:cNvSpPr>
          <p:nvPr>
            <p:ph type="sldNum" sz="quarter" idx="10"/>
          </p:nvPr>
        </p:nvSpPr>
        <p:spPr/>
        <p:txBody>
          <a:bodyPr/>
          <a:lstStyle/>
          <a:p>
            <a:fld id="{85BC0CA1-3571-4BD4-9253-723F5D1C3D94}" type="slidenum">
              <a:rPr lang="zh-CN" altLang="en-US" smtClean="0"/>
              <a:t>45</a:t>
            </a:fld>
            <a:endParaRPr lang="zh-CN" altLang="en-US"/>
          </a:p>
        </p:txBody>
      </p:sp>
      <p:sp>
        <p:nvSpPr>
          <p:cNvPr id="5" name="文本框 11">
            <a:extLst>
              <a:ext uri="{FF2B5EF4-FFF2-40B4-BE49-F238E27FC236}">
                <a16:creationId xmlns:a16="http://schemas.microsoft.com/office/drawing/2014/main" id="{CBA609C0-C7F3-44CE-8556-2776AC8C8764}"/>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6" name="文本框 5">
            <a:extLst>
              <a:ext uri="{FF2B5EF4-FFF2-40B4-BE49-F238E27FC236}">
                <a16:creationId xmlns:a16="http://schemas.microsoft.com/office/drawing/2014/main" id="{76DEAA38-2743-41D2-BF60-5BEA199EB1B4}"/>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智慧环卫</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p:cNvPicPr>
            <a:picLocks noChangeAspect="1"/>
          </p:cNvPicPr>
          <p:nvPr/>
        </p:nvPicPr>
        <p:blipFill>
          <a:blip r:embed="rId2"/>
          <a:stretch>
            <a:fillRect/>
          </a:stretch>
        </p:blipFill>
        <p:spPr>
          <a:xfrm>
            <a:off x="257400" y="1928729"/>
            <a:ext cx="3187700" cy="4610100"/>
          </a:xfrm>
          <a:prstGeom prst="rect">
            <a:avLst/>
          </a:prstGeom>
        </p:spPr>
      </p:pic>
      <p:pic>
        <p:nvPicPr>
          <p:cNvPr id="23" name="图片 22"/>
          <p:cNvPicPr>
            <a:picLocks noChangeAspect="1"/>
          </p:cNvPicPr>
          <p:nvPr/>
        </p:nvPicPr>
        <p:blipFill>
          <a:blip r:embed="rId3" cstate="print"/>
          <a:stretch>
            <a:fillRect/>
          </a:stretch>
        </p:blipFill>
        <p:spPr>
          <a:xfrm>
            <a:off x="3868439" y="2279849"/>
            <a:ext cx="5827014" cy="3225928"/>
          </a:xfrm>
          <a:prstGeom prst="rect">
            <a:avLst/>
          </a:prstGeom>
        </p:spPr>
      </p:pic>
      <p:pic>
        <p:nvPicPr>
          <p:cNvPr id="24" name="图片 23"/>
          <p:cNvPicPr>
            <a:picLocks noChangeAspect="1"/>
          </p:cNvPicPr>
          <p:nvPr/>
        </p:nvPicPr>
        <p:blipFill>
          <a:blip r:embed="rId4"/>
          <a:stretch>
            <a:fillRect/>
          </a:stretch>
        </p:blipFill>
        <p:spPr>
          <a:xfrm>
            <a:off x="8605668" y="4167208"/>
            <a:ext cx="3479800" cy="2298700"/>
          </a:xfrm>
          <a:prstGeom prst="rect">
            <a:avLst/>
          </a:prstGeom>
        </p:spPr>
      </p:pic>
      <p:sp>
        <p:nvSpPr>
          <p:cNvPr id="2" name="矩形 1"/>
          <p:cNvSpPr/>
          <p:nvPr/>
        </p:nvSpPr>
        <p:spPr>
          <a:xfrm>
            <a:off x="886002" y="950386"/>
            <a:ext cx="11333283"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通过手机</a:t>
            </a:r>
            <a:r>
              <a:rPr lang="en-US" altLang="zh-CN" dirty="0">
                <a:latin typeface="微软雅黑" panose="020B0503020204020204" pitchFamily="34" charset="-122"/>
                <a:ea typeface="微软雅黑" panose="020B0503020204020204" pitchFamily="34" charset="-122"/>
              </a:rPr>
              <a:t>APP</a:t>
            </a:r>
            <a:r>
              <a:rPr lang="zh-CN" altLang="en-US" dirty="0">
                <a:latin typeface="微软雅黑" panose="020B0503020204020204" pitchFamily="34" charset="-122"/>
                <a:ea typeface="微软雅黑" panose="020B0503020204020204" pitchFamily="34" charset="-122"/>
              </a:rPr>
              <a:t>和电脑后台，可以随时查看道路清扫完成情况，车辆作业状态，车辆违规情况，一目了然</a:t>
            </a:r>
          </a:p>
        </p:txBody>
      </p:sp>
      <p:sp>
        <p:nvSpPr>
          <p:cNvPr id="32" name="文本框 31"/>
          <p:cNvSpPr txBox="1"/>
          <p:nvPr/>
        </p:nvSpPr>
        <p:spPr>
          <a:xfrm>
            <a:off x="3392058" y="6114788"/>
            <a:ext cx="6303395" cy="400110"/>
          </a:xfrm>
          <a:prstGeom prst="rect">
            <a:avLst/>
          </a:prstGeom>
          <a:noFill/>
        </p:spPr>
        <p:txBody>
          <a:bodyPr wrap="square" rtlCol="0">
            <a:spAutoFit/>
          </a:bodyPr>
          <a:lstStyle/>
          <a:p>
            <a:pPr algn="ctr"/>
            <a:r>
              <a:rPr lang="zh-CN" altLang="en-US" sz="2000" b="1" dirty="0">
                <a:solidFill>
                  <a:schemeClr val="accent2">
                    <a:lumMod val="75000"/>
                  </a:schemeClr>
                </a:solidFill>
                <a:latin typeface="微软雅黑" panose="020B0503020204020204" pitchFamily="34" charset="-122"/>
                <a:ea typeface="微软雅黑" panose="020B0503020204020204" pitchFamily="34" charset="-122"/>
              </a:rPr>
              <a:t>掌握员工状态、实现管理监督</a:t>
            </a:r>
          </a:p>
        </p:txBody>
      </p:sp>
      <p:pic>
        <p:nvPicPr>
          <p:cNvPr id="16" name="图片 15"/>
          <p:cNvPicPr>
            <a:picLocks noChangeAspect="1"/>
          </p:cNvPicPr>
          <p:nvPr/>
        </p:nvPicPr>
        <p:blipFill>
          <a:blip r:embed="rId5"/>
          <a:stretch>
            <a:fillRect/>
          </a:stretch>
        </p:blipFill>
        <p:spPr>
          <a:xfrm>
            <a:off x="9418468" y="1634346"/>
            <a:ext cx="2667000" cy="2705100"/>
          </a:xfrm>
          <a:prstGeom prst="rect">
            <a:avLst/>
          </a:prstGeom>
        </p:spPr>
      </p:pic>
      <p:sp>
        <p:nvSpPr>
          <p:cNvPr id="4" name="灯片编号占位符 3"/>
          <p:cNvSpPr>
            <a:spLocks noGrp="1"/>
          </p:cNvSpPr>
          <p:nvPr>
            <p:ph type="sldNum" sz="quarter" idx="10"/>
          </p:nvPr>
        </p:nvSpPr>
        <p:spPr/>
        <p:txBody>
          <a:bodyPr/>
          <a:lstStyle/>
          <a:p>
            <a:fld id="{85BC0CA1-3571-4BD4-9253-723F5D1C3D94}" type="slidenum">
              <a:rPr lang="zh-CN" altLang="en-US" smtClean="0"/>
              <a:t>46</a:t>
            </a:fld>
            <a:endParaRPr lang="zh-CN" altLang="en-US"/>
          </a:p>
        </p:txBody>
      </p:sp>
      <p:sp>
        <p:nvSpPr>
          <p:cNvPr id="10" name="文本框 11">
            <a:extLst>
              <a:ext uri="{FF2B5EF4-FFF2-40B4-BE49-F238E27FC236}">
                <a16:creationId xmlns:a16="http://schemas.microsoft.com/office/drawing/2014/main" id="{E0C8D8AC-D969-44B7-B90D-51C445C688B9}"/>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11" name="文本框 10">
            <a:extLst>
              <a:ext uri="{FF2B5EF4-FFF2-40B4-BE49-F238E27FC236}">
                <a16:creationId xmlns:a16="http://schemas.microsoft.com/office/drawing/2014/main" id="{A88E552E-02BA-49C0-8E52-B91E0A1651E2}"/>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智慧环卫</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图片 20"/>
          <p:cNvPicPr>
            <a:picLocks noChangeAspect="1"/>
          </p:cNvPicPr>
          <p:nvPr/>
        </p:nvPicPr>
        <p:blipFill>
          <a:blip r:embed="rId2"/>
          <a:stretch>
            <a:fillRect/>
          </a:stretch>
        </p:blipFill>
        <p:spPr>
          <a:xfrm>
            <a:off x="657629" y="1440716"/>
            <a:ext cx="9884348" cy="2235866"/>
          </a:xfrm>
          <a:prstGeom prst="rect">
            <a:avLst/>
          </a:prstGeom>
        </p:spPr>
      </p:pic>
      <p:pic>
        <p:nvPicPr>
          <p:cNvPr id="25" name="图片 24"/>
          <p:cNvPicPr>
            <a:picLocks noChangeAspect="1"/>
          </p:cNvPicPr>
          <p:nvPr/>
        </p:nvPicPr>
        <p:blipFill rotWithShape="1">
          <a:blip r:embed="rId3"/>
          <a:srcRect b="10223"/>
          <a:stretch>
            <a:fillRect/>
          </a:stretch>
        </p:blipFill>
        <p:spPr>
          <a:xfrm>
            <a:off x="8165134" y="2942643"/>
            <a:ext cx="3181061" cy="2953215"/>
          </a:xfrm>
          <a:prstGeom prst="rect">
            <a:avLst/>
          </a:prstGeom>
        </p:spPr>
      </p:pic>
      <p:sp>
        <p:nvSpPr>
          <p:cNvPr id="3" name="矩形 2"/>
          <p:cNvSpPr/>
          <p:nvPr/>
        </p:nvSpPr>
        <p:spPr>
          <a:xfrm>
            <a:off x="2006624" y="6083854"/>
            <a:ext cx="8398276" cy="369332"/>
          </a:xfrm>
          <a:prstGeom prst="rect">
            <a:avLst/>
          </a:prstGeom>
        </p:spPr>
        <p:txBody>
          <a:bodyPr wrap="square">
            <a:spAutoFit/>
          </a:bodyPr>
          <a:lstStyle/>
          <a:p>
            <a:r>
              <a:rPr lang="zh-CN" altLang="en-US" b="1" dirty="0"/>
              <a:t>通过手机</a:t>
            </a:r>
            <a:r>
              <a:rPr lang="en-US" altLang="zh-CN" b="1" dirty="0"/>
              <a:t>APP</a:t>
            </a:r>
            <a:r>
              <a:rPr lang="zh-CN" altLang="en-US" b="1" dirty="0"/>
              <a:t>和电脑后台，可以随时</a:t>
            </a:r>
            <a:r>
              <a:rPr lang="zh-CN" altLang="en-US" b="1" dirty="0">
                <a:solidFill>
                  <a:srgbClr val="F37B15"/>
                </a:solidFill>
              </a:rPr>
              <a:t>查看工人位置分布和行进轨迹，工人在岗情况</a:t>
            </a:r>
          </a:p>
        </p:txBody>
      </p:sp>
      <p:sp>
        <p:nvSpPr>
          <p:cNvPr id="4" name="灯片编号占位符 3"/>
          <p:cNvSpPr>
            <a:spLocks noGrp="1"/>
          </p:cNvSpPr>
          <p:nvPr>
            <p:ph type="sldNum" sz="quarter" idx="10"/>
          </p:nvPr>
        </p:nvSpPr>
        <p:spPr/>
        <p:txBody>
          <a:bodyPr/>
          <a:lstStyle/>
          <a:p>
            <a:fld id="{85BC0CA1-3571-4BD4-9253-723F5D1C3D94}" type="slidenum">
              <a:rPr lang="zh-CN" altLang="en-US" smtClean="0"/>
              <a:t>47</a:t>
            </a:fld>
            <a:endParaRPr lang="zh-CN" altLang="en-US"/>
          </a:p>
        </p:txBody>
      </p:sp>
      <p:sp>
        <p:nvSpPr>
          <p:cNvPr id="7" name="文本框 11">
            <a:extLst>
              <a:ext uri="{FF2B5EF4-FFF2-40B4-BE49-F238E27FC236}">
                <a16:creationId xmlns:a16="http://schemas.microsoft.com/office/drawing/2014/main" id="{3A26729E-846F-4FFB-BD96-7D2426EA284C}"/>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8" name="文本框 7">
            <a:extLst>
              <a:ext uri="{FF2B5EF4-FFF2-40B4-BE49-F238E27FC236}">
                <a16:creationId xmlns:a16="http://schemas.microsoft.com/office/drawing/2014/main" id="{289324D5-0CFA-4F0C-865D-B3F2D7E47765}"/>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智慧环卫</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48</a:t>
            </a:fld>
            <a:endParaRPr lang="zh-CN" altLang="en-US">
              <a:latin typeface="微软雅黑" panose="020B0503020204020204" pitchFamily="34" charset="-122"/>
              <a:ea typeface="微软雅黑" panose="020B0503020204020204" pitchFamily="34" charset="-122"/>
            </a:endParaRPr>
          </a:p>
        </p:txBody>
      </p:sp>
      <p:pic>
        <p:nvPicPr>
          <p:cNvPr id="17" name="图片 16" descr="巡逻机器人4">
            <a:extLst>
              <a:ext uri="{FF2B5EF4-FFF2-40B4-BE49-F238E27FC236}">
                <a16:creationId xmlns:a16="http://schemas.microsoft.com/office/drawing/2014/main" id="{1BE9DB78-65E7-4715-8606-B0E32D2E1F0E}"/>
              </a:ext>
            </a:extLst>
          </p:cNvPr>
          <p:cNvPicPr/>
          <p:nvPr/>
        </p:nvPicPr>
        <p:blipFill>
          <a:blip r:embed="rId2"/>
          <a:stretch>
            <a:fillRect/>
          </a:stretch>
        </p:blipFill>
        <p:spPr>
          <a:xfrm>
            <a:off x="707385" y="2171140"/>
            <a:ext cx="2952750" cy="1825943"/>
          </a:xfrm>
          <a:prstGeom prst="rect">
            <a:avLst/>
          </a:prstGeom>
        </p:spPr>
      </p:pic>
      <p:grpSp>
        <p:nvGrpSpPr>
          <p:cNvPr id="19" name="组合 18">
            <a:extLst>
              <a:ext uri="{FF2B5EF4-FFF2-40B4-BE49-F238E27FC236}">
                <a16:creationId xmlns:a16="http://schemas.microsoft.com/office/drawing/2014/main" id="{C43DE30B-A127-4B3A-A34C-489306C98418}"/>
              </a:ext>
            </a:extLst>
          </p:cNvPr>
          <p:cNvGrpSpPr/>
          <p:nvPr/>
        </p:nvGrpSpPr>
        <p:grpSpPr>
          <a:xfrm>
            <a:off x="7759012" y="813335"/>
            <a:ext cx="1424061" cy="1098368"/>
            <a:chOff x="8405848" y="1280819"/>
            <a:chExt cx="1424061" cy="1098368"/>
          </a:xfrm>
        </p:grpSpPr>
        <p:pic>
          <p:nvPicPr>
            <p:cNvPr id="9" name="图片 8">
              <a:extLst>
                <a:ext uri="{FF2B5EF4-FFF2-40B4-BE49-F238E27FC236}">
                  <a16:creationId xmlns:a16="http://schemas.microsoft.com/office/drawing/2014/main" id="{D8F3ED19-C522-49FD-98DB-99A600519C8F}"/>
                </a:ext>
              </a:extLst>
            </p:cNvPr>
            <p:cNvPicPr>
              <a:picLocks noChangeAspect="1"/>
            </p:cNvPicPr>
            <p:nvPr/>
          </p:nvPicPr>
          <p:blipFill>
            <a:blip r:embed="rId3"/>
            <a:stretch>
              <a:fillRect/>
            </a:stretch>
          </p:blipFill>
          <p:spPr>
            <a:xfrm>
              <a:off x="8405848" y="1280819"/>
              <a:ext cx="1424061" cy="819150"/>
            </a:xfrm>
            <a:prstGeom prst="rect">
              <a:avLst/>
            </a:prstGeom>
          </p:spPr>
        </p:pic>
        <p:sp>
          <p:nvSpPr>
            <p:cNvPr id="13" name="文本框 12">
              <a:extLst>
                <a:ext uri="{FF2B5EF4-FFF2-40B4-BE49-F238E27FC236}">
                  <a16:creationId xmlns:a16="http://schemas.microsoft.com/office/drawing/2014/main" id="{FBC7AFCD-97B6-4706-87BF-6EB436AA01C7}"/>
                </a:ext>
              </a:extLst>
            </p:cNvPr>
            <p:cNvSpPr txBox="1"/>
            <p:nvPr/>
          </p:nvSpPr>
          <p:spPr>
            <a:xfrm>
              <a:off x="8598748" y="2102188"/>
              <a:ext cx="1100101"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热成像防火</a:t>
              </a:r>
            </a:p>
          </p:txBody>
        </p:sp>
      </p:grpSp>
      <p:grpSp>
        <p:nvGrpSpPr>
          <p:cNvPr id="14" name="组合 13">
            <a:extLst>
              <a:ext uri="{FF2B5EF4-FFF2-40B4-BE49-F238E27FC236}">
                <a16:creationId xmlns:a16="http://schemas.microsoft.com/office/drawing/2014/main" id="{986BA438-4311-4B2A-AAC2-3A308292226E}"/>
              </a:ext>
            </a:extLst>
          </p:cNvPr>
          <p:cNvGrpSpPr/>
          <p:nvPr/>
        </p:nvGrpSpPr>
        <p:grpSpPr>
          <a:xfrm>
            <a:off x="7162007" y="2043920"/>
            <a:ext cx="2652748" cy="1165485"/>
            <a:chOff x="7822424" y="3338822"/>
            <a:chExt cx="2652748" cy="1165485"/>
          </a:xfrm>
        </p:grpSpPr>
        <p:pic>
          <p:nvPicPr>
            <p:cNvPr id="11" name="图片 10">
              <a:extLst>
                <a:ext uri="{FF2B5EF4-FFF2-40B4-BE49-F238E27FC236}">
                  <a16:creationId xmlns:a16="http://schemas.microsoft.com/office/drawing/2014/main" id="{F411DDFA-EDF1-4847-B03D-AE192299F446}"/>
                </a:ext>
              </a:extLst>
            </p:cNvPr>
            <p:cNvPicPr>
              <a:picLocks noChangeAspect="1"/>
            </p:cNvPicPr>
            <p:nvPr/>
          </p:nvPicPr>
          <p:blipFill>
            <a:blip r:embed="rId4"/>
            <a:stretch>
              <a:fillRect/>
            </a:stretch>
          </p:blipFill>
          <p:spPr>
            <a:xfrm>
              <a:off x="8429625" y="3338822"/>
              <a:ext cx="1438348" cy="880753"/>
            </a:xfrm>
            <a:prstGeom prst="rect">
              <a:avLst/>
            </a:prstGeom>
          </p:spPr>
        </p:pic>
        <p:sp>
          <p:nvSpPr>
            <p:cNvPr id="30" name="文本框 29">
              <a:extLst>
                <a:ext uri="{FF2B5EF4-FFF2-40B4-BE49-F238E27FC236}">
                  <a16:creationId xmlns:a16="http://schemas.microsoft.com/office/drawing/2014/main" id="{2CDDA19D-2A51-43EC-8D89-D4EB7327A506}"/>
                </a:ext>
              </a:extLst>
            </p:cNvPr>
            <p:cNvSpPr txBox="1"/>
            <p:nvPr/>
          </p:nvSpPr>
          <p:spPr>
            <a:xfrm>
              <a:off x="7822424" y="4227308"/>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人脸识别，查找遗失儿童</a:t>
              </a:r>
            </a:p>
          </p:txBody>
        </p:sp>
      </p:grpSp>
      <p:grpSp>
        <p:nvGrpSpPr>
          <p:cNvPr id="15" name="组合 14">
            <a:extLst>
              <a:ext uri="{FF2B5EF4-FFF2-40B4-BE49-F238E27FC236}">
                <a16:creationId xmlns:a16="http://schemas.microsoft.com/office/drawing/2014/main" id="{625F3F04-E26B-4B8D-A2D4-BEFD8039BB82}"/>
              </a:ext>
            </a:extLst>
          </p:cNvPr>
          <p:cNvGrpSpPr/>
          <p:nvPr/>
        </p:nvGrpSpPr>
        <p:grpSpPr>
          <a:xfrm>
            <a:off x="7158076" y="3485487"/>
            <a:ext cx="2652748" cy="1114792"/>
            <a:chOff x="7791504" y="5010150"/>
            <a:chExt cx="2652748" cy="1114792"/>
          </a:xfrm>
        </p:grpSpPr>
        <p:pic>
          <p:nvPicPr>
            <p:cNvPr id="10" name="图片 9">
              <a:extLst>
                <a:ext uri="{FF2B5EF4-FFF2-40B4-BE49-F238E27FC236}">
                  <a16:creationId xmlns:a16="http://schemas.microsoft.com/office/drawing/2014/main" id="{CC283459-E6F9-438E-B7DC-347E3157532F}"/>
                </a:ext>
              </a:extLst>
            </p:cNvPr>
            <p:cNvPicPr>
              <a:picLocks noChangeAspect="1"/>
            </p:cNvPicPr>
            <p:nvPr/>
          </p:nvPicPr>
          <p:blipFill>
            <a:blip r:embed="rId5"/>
            <a:stretch>
              <a:fillRect/>
            </a:stretch>
          </p:blipFill>
          <p:spPr>
            <a:xfrm>
              <a:off x="8429625" y="5010150"/>
              <a:ext cx="1438348" cy="824653"/>
            </a:xfrm>
            <a:prstGeom prst="rect">
              <a:avLst/>
            </a:prstGeom>
          </p:spPr>
        </p:pic>
        <p:sp>
          <p:nvSpPr>
            <p:cNvPr id="34" name="文本框 33">
              <a:extLst>
                <a:ext uri="{FF2B5EF4-FFF2-40B4-BE49-F238E27FC236}">
                  <a16:creationId xmlns:a16="http://schemas.microsoft.com/office/drawing/2014/main" id="{412764F1-9363-42BA-B956-991D9DDF0480}"/>
                </a:ext>
              </a:extLst>
            </p:cNvPr>
            <p:cNvSpPr txBox="1"/>
            <p:nvPr/>
          </p:nvSpPr>
          <p:spPr>
            <a:xfrm>
              <a:off x="7791504" y="5847943"/>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闭园滞留人员检查</a:t>
              </a:r>
            </a:p>
          </p:txBody>
        </p:sp>
      </p:grpSp>
      <p:sp>
        <p:nvSpPr>
          <p:cNvPr id="21" name="文本框 20">
            <a:extLst>
              <a:ext uri="{FF2B5EF4-FFF2-40B4-BE49-F238E27FC236}">
                <a16:creationId xmlns:a16="http://schemas.microsoft.com/office/drawing/2014/main" id="{0F85B415-77C6-435F-8206-39A3138B5DF5}"/>
              </a:ext>
            </a:extLst>
          </p:cNvPr>
          <p:cNvSpPr txBox="1"/>
          <p:nvPr/>
        </p:nvSpPr>
        <p:spPr>
          <a:xfrm>
            <a:off x="1017635" y="3987660"/>
            <a:ext cx="2219325" cy="307777"/>
          </a:xfrm>
          <a:prstGeom prst="rect">
            <a:avLst/>
          </a:prstGeom>
          <a:noFill/>
        </p:spPr>
        <p:txBody>
          <a:bodyPr wrap="square" rtlCol="0">
            <a:spAutoFit/>
          </a:bodyPr>
          <a:lstStyle>
            <a:defPPr>
              <a:defRPr lang="zh-CN"/>
            </a:defPPr>
            <a:lvl1pPr algn="ctr">
              <a:defRPr sz="1400">
                <a:latin typeface="微软雅黑" panose="020B0503020204020204" pitchFamily="34" charset="-122"/>
                <a:ea typeface="微软雅黑" panose="020B0503020204020204" pitchFamily="34" charset="-122"/>
              </a:defRPr>
            </a:lvl1pPr>
          </a:lstStyle>
          <a:p>
            <a:r>
              <a:rPr lang="zh-CN" altLang="en-US" dirty="0"/>
              <a:t>智能巡检机器人</a:t>
            </a:r>
          </a:p>
        </p:txBody>
      </p:sp>
      <p:pic>
        <p:nvPicPr>
          <p:cNvPr id="40" name="图片 39">
            <a:extLst>
              <a:ext uri="{FF2B5EF4-FFF2-40B4-BE49-F238E27FC236}">
                <a16:creationId xmlns:a16="http://schemas.microsoft.com/office/drawing/2014/main" id="{86C5E2CB-671C-48FE-AC0C-A7A6C2A707FF}"/>
              </a:ext>
            </a:extLst>
          </p:cNvPr>
          <p:cNvPicPr>
            <a:picLocks noChangeAspect="1"/>
          </p:cNvPicPr>
          <p:nvPr/>
        </p:nvPicPr>
        <p:blipFill>
          <a:blip r:embed="rId6"/>
          <a:stretch>
            <a:fillRect/>
          </a:stretch>
        </p:blipFill>
        <p:spPr>
          <a:xfrm>
            <a:off x="579240" y="294036"/>
            <a:ext cx="3289210" cy="1534306"/>
          </a:xfrm>
          <a:prstGeom prst="rect">
            <a:avLst/>
          </a:prstGeom>
        </p:spPr>
      </p:pic>
      <p:sp>
        <p:nvSpPr>
          <p:cNvPr id="41" name="文本框 40">
            <a:extLst>
              <a:ext uri="{FF2B5EF4-FFF2-40B4-BE49-F238E27FC236}">
                <a16:creationId xmlns:a16="http://schemas.microsoft.com/office/drawing/2014/main" id="{BBCACBE5-C3BB-4CE0-BB92-D02E17E8A260}"/>
              </a:ext>
            </a:extLst>
          </p:cNvPr>
          <p:cNvSpPr txBox="1"/>
          <p:nvPr/>
        </p:nvSpPr>
        <p:spPr>
          <a:xfrm>
            <a:off x="1000124" y="1706109"/>
            <a:ext cx="2219325" cy="307777"/>
          </a:xfrm>
          <a:prstGeom prst="rect">
            <a:avLst/>
          </a:prstGeom>
          <a:noFill/>
        </p:spPr>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无人机巡检</a:t>
            </a:r>
          </a:p>
        </p:txBody>
      </p:sp>
      <p:sp>
        <p:nvSpPr>
          <p:cNvPr id="42" name="箭头: 燕尾形 41">
            <a:extLst>
              <a:ext uri="{FF2B5EF4-FFF2-40B4-BE49-F238E27FC236}">
                <a16:creationId xmlns:a16="http://schemas.microsoft.com/office/drawing/2014/main" id="{4DA99091-B44B-4320-A879-455C51A12A54}"/>
              </a:ext>
            </a:extLst>
          </p:cNvPr>
          <p:cNvSpPr/>
          <p:nvPr/>
        </p:nvSpPr>
        <p:spPr>
          <a:xfrm rot="1997979">
            <a:off x="4069981" y="1467509"/>
            <a:ext cx="779010" cy="358049"/>
          </a:xfrm>
          <a:prstGeom prst="notch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44" name="文本框 43">
            <a:extLst>
              <a:ext uri="{FF2B5EF4-FFF2-40B4-BE49-F238E27FC236}">
                <a16:creationId xmlns:a16="http://schemas.microsoft.com/office/drawing/2014/main" id="{ED1CFB56-598F-41D1-809B-F618162C979F}"/>
              </a:ext>
            </a:extLst>
          </p:cNvPr>
          <p:cNvSpPr txBox="1"/>
          <p:nvPr/>
        </p:nvSpPr>
        <p:spPr>
          <a:xfrm>
            <a:off x="3890985" y="3476747"/>
            <a:ext cx="1276350"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4K/8K</a:t>
            </a:r>
            <a:r>
              <a:rPr lang="zh-CN" altLang="en-US" sz="1200" dirty="0">
                <a:latin typeface="微软雅黑" panose="020B0503020204020204" pitchFamily="34" charset="-122"/>
                <a:ea typeface="微软雅黑" panose="020B0503020204020204" pitchFamily="34" charset="-122"/>
              </a:rPr>
              <a:t>视频</a:t>
            </a:r>
          </a:p>
        </p:txBody>
      </p:sp>
      <p:sp>
        <p:nvSpPr>
          <p:cNvPr id="45" name="箭头: 燕尾形 44">
            <a:extLst>
              <a:ext uri="{FF2B5EF4-FFF2-40B4-BE49-F238E27FC236}">
                <a16:creationId xmlns:a16="http://schemas.microsoft.com/office/drawing/2014/main" id="{951A17AD-CF80-48E3-A426-A6AEA83C5BD0}"/>
              </a:ext>
            </a:extLst>
          </p:cNvPr>
          <p:cNvSpPr/>
          <p:nvPr/>
        </p:nvSpPr>
        <p:spPr>
          <a:xfrm>
            <a:off x="4153943" y="3127438"/>
            <a:ext cx="779010" cy="358049"/>
          </a:xfrm>
          <a:prstGeom prst="notch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sp>
        <p:nvSpPr>
          <p:cNvPr id="46" name="箭头: 燕尾形 45">
            <a:extLst>
              <a:ext uri="{FF2B5EF4-FFF2-40B4-BE49-F238E27FC236}">
                <a16:creationId xmlns:a16="http://schemas.microsoft.com/office/drawing/2014/main" id="{5CE7A2B1-821E-4669-B0BB-CACEFDF97888}"/>
              </a:ext>
            </a:extLst>
          </p:cNvPr>
          <p:cNvSpPr/>
          <p:nvPr/>
        </p:nvSpPr>
        <p:spPr>
          <a:xfrm rot="19195148">
            <a:off x="4139655" y="4745792"/>
            <a:ext cx="779010" cy="358049"/>
          </a:xfrm>
          <a:prstGeom prst="notchedRightArrow">
            <a:avLst/>
          </a:prstGeom>
        </p:spPr>
        <p:style>
          <a:lnRef idx="3">
            <a:schemeClr val="lt1"/>
          </a:lnRef>
          <a:fillRef idx="1">
            <a:schemeClr val="accent3"/>
          </a:fillRef>
          <a:effectRef idx="1">
            <a:schemeClr val="accent3"/>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936F331A-C766-4371-9435-EA58D8406B40}"/>
              </a:ext>
            </a:extLst>
          </p:cNvPr>
          <p:cNvPicPr>
            <a:picLocks noChangeAspect="1"/>
          </p:cNvPicPr>
          <p:nvPr/>
        </p:nvPicPr>
        <p:blipFill>
          <a:blip r:embed="rId7"/>
          <a:stretch>
            <a:fillRect/>
          </a:stretch>
        </p:blipFill>
        <p:spPr>
          <a:xfrm>
            <a:off x="1155345" y="4515304"/>
            <a:ext cx="1546756" cy="1693528"/>
          </a:xfrm>
          <a:prstGeom prst="rect">
            <a:avLst/>
          </a:prstGeom>
        </p:spPr>
      </p:pic>
      <p:sp>
        <p:nvSpPr>
          <p:cNvPr id="32" name="文本框 31">
            <a:extLst>
              <a:ext uri="{FF2B5EF4-FFF2-40B4-BE49-F238E27FC236}">
                <a16:creationId xmlns:a16="http://schemas.microsoft.com/office/drawing/2014/main" id="{2F866FF8-2C62-49C4-8E82-9FADEA89E075}"/>
              </a:ext>
            </a:extLst>
          </p:cNvPr>
          <p:cNvSpPr txBox="1"/>
          <p:nvPr/>
        </p:nvSpPr>
        <p:spPr>
          <a:xfrm>
            <a:off x="819060" y="6208832"/>
            <a:ext cx="2219325" cy="307777"/>
          </a:xfrm>
          <a:prstGeom prst="rect">
            <a:avLst/>
          </a:prstGeom>
          <a:noFill/>
        </p:spPr>
        <p:txBody>
          <a:bodyPr wrap="square" rtlCol="0">
            <a:spAutoFit/>
          </a:bodyPr>
          <a:lstStyle>
            <a:defPPr>
              <a:defRPr lang="zh-CN"/>
            </a:defPPr>
            <a:lvl1pPr algn="ctr">
              <a:defRPr sz="1400">
                <a:latin typeface="微软雅黑" panose="020B0503020204020204" pitchFamily="34" charset="-122"/>
                <a:ea typeface="微软雅黑" panose="020B0503020204020204" pitchFamily="34" charset="-122"/>
              </a:defRPr>
            </a:lvl1pPr>
          </a:lstStyle>
          <a:p>
            <a:r>
              <a:rPr lang="zh-CN" altLang="en-US" dirty="0"/>
              <a:t>视频监控</a:t>
            </a:r>
          </a:p>
        </p:txBody>
      </p:sp>
      <p:sp>
        <p:nvSpPr>
          <p:cNvPr id="33" name="文本框 32">
            <a:extLst>
              <a:ext uri="{FF2B5EF4-FFF2-40B4-BE49-F238E27FC236}">
                <a16:creationId xmlns:a16="http://schemas.microsoft.com/office/drawing/2014/main" id="{034C5926-4DF2-4C31-ADCC-F81B0F0542B9}"/>
              </a:ext>
            </a:extLst>
          </p:cNvPr>
          <p:cNvSpPr txBox="1"/>
          <p:nvPr/>
        </p:nvSpPr>
        <p:spPr>
          <a:xfrm rot="2083086">
            <a:off x="3631619" y="1712615"/>
            <a:ext cx="1276350"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4K/8K</a:t>
            </a:r>
            <a:r>
              <a:rPr lang="zh-CN" altLang="en-US" sz="1200" dirty="0">
                <a:latin typeface="微软雅黑" panose="020B0503020204020204" pitchFamily="34" charset="-122"/>
                <a:ea typeface="微软雅黑" panose="020B0503020204020204" pitchFamily="34" charset="-122"/>
              </a:rPr>
              <a:t>视频</a:t>
            </a:r>
          </a:p>
        </p:txBody>
      </p:sp>
      <p:sp>
        <p:nvSpPr>
          <p:cNvPr id="35" name="文本框 34">
            <a:extLst>
              <a:ext uri="{FF2B5EF4-FFF2-40B4-BE49-F238E27FC236}">
                <a16:creationId xmlns:a16="http://schemas.microsoft.com/office/drawing/2014/main" id="{9674B1D7-6DBC-4383-840D-EC8DCC5B9F7E}"/>
              </a:ext>
            </a:extLst>
          </p:cNvPr>
          <p:cNvSpPr txBox="1"/>
          <p:nvPr/>
        </p:nvSpPr>
        <p:spPr>
          <a:xfrm rot="18979756">
            <a:off x="4073007" y="5036161"/>
            <a:ext cx="1276350"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4K/8K</a:t>
            </a:r>
            <a:r>
              <a:rPr lang="zh-CN" altLang="en-US" sz="1200" dirty="0">
                <a:latin typeface="微软雅黑" panose="020B0503020204020204" pitchFamily="34" charset="-122"/>
                <a:ea typeface="微软雅黑" panose="020B0503020204020204" pitchFamily="34" charset="-122"/>
              </a:rPr>
              <a:t>视频</a:t>
            </a:r>
          </a:p>
        </p:txBody>
      </p:sp>
      <p:pic>
        <p:nvPicPr>
          <p:cNvPr id="3074" name="Picture 2" descr="https://timgsa.baidu.com/timg?image&amp;quality=80&amp;size=b9999_10000&amp;sec=1564551368666&amp;di=ef428887d64429ba335b19ee66232ef3&amp;imgtype=0&amp;src=http%3A%2F%2Fwww.itbear.com.cn%2Fupload%2F2019-07%2F190711102852395.jpg">
            <a:extLst>
              <a:ext uri="{FF2B5EF4-FFF2-40B4-BE49-F238E27FC236}">
                <a16:creationId xmlns:a16="http://schemas.microsoft.com/office/drawing/2014/main" id="{57EF5EB8-6F06-4E54-AF6D-D708B97E893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85332" y="2630199"/>
            <a:ext cx="2631942" cy="1487281"/>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a:extLst>
              <a:ext uri="{FF2B5EF4-FFF2-40B4-BE49-F238E27FC236}">
                <a16:creationId xmlns:a16="http://schemas.microsoft.com/office/drawing/2014/main" id="{F9C4C09C-5EA7-4A2C-ACC5-EE9B7815623D}"/>
              </a:ext>
            </a:extLst>
          </p:cNvPr>
          <p:cNvSpPr txBox="1"/>
          <p:nvPr/>
        </p:nvSpPr>
        <p:spPr>
          <a:xfrm>
            <a:off x="5404128" y="3978980"/>
            <a:ext cx="1714617" cy="276999"/>
          </a:xfrm>
          <a:prstGeom prst="rect">
            <a:avLst/>
          </a:prstGeom>
          <a:noFill/>
        </p:spPr>
        <p:txBody>
          <a:bodyPr wrap="square" rtlCol="0">
            <a:spAutoFit/>
          </a:bodyPr>
          <a:lstStyle/>
          <a:p>
            <a:pPr algn="ctr"/>
            <a:r>
              <a:rPr lang="en-US" altLang="zh-CN" sz="1200" dirty="0">
                <a:latin typeface="微软雅黑" panose="020B0503020204020204" pitchFamily="34" charset="-122"/>
                <a:ea typeface="微软雅黑" panose="020B0503020204020204" pitchFamily="34" charset="-122"/>
              </a:rPr>
              <a:t>AI</a:t>
            </a:r>
            <a:r>
              <a:rPr lang="zh-CN" altLang="en-US" sz="1200" dirty="0">
                <a:latin typeface="微软雅黑" panose="020B0503020204020204" pitchFamily="34" charset="-122"/>
                <a:ea typeface="微软雅黑" panose="020B0503020204020204" pitchFamily="34" charset="-122"/>
              </a:rPr>
              <a:t>智能视频分析模型</a:t>
            </a:r>
          </a:p>
        </p:txBody>
      </p:sp>
      <p:pic>
        <p:nvPicPr>
          <p:cNvPr id="7" name="图片 6">
            <a:extLst>
              <a:ext uri="{FF2B5EF4-FFF2-40B4-BE49-F238E27FC236}">
                <a16:creationId xmlns:a16="http://schemas.microsoft.com/office/drawing/2014/main" id="{74F670E5-1FDF-4D1F-8EBA-BA8E54362444}"/>
              </a:ext>
            </a:extLst>
          </p:cNvPr>
          <p:cNvPicPr>
            <a:picLocks noChangeAspect="1"/>
          </p:cNvPicPr>
          <p:nvPr/>
        </p:nvPicPr>
        <p:blipFill>
          <a:blip r:embed="rId9"/>
          <a:stretch>
            <a:fillRect/>
          </a:stretch>
        </p:blipFill>
        <p:spPr>
          <a:xfrm>
            <a:off x="7835453" y="4750767"/>
            <a:ext cx="1399092" cy="1010107"/>
          </a:xfrm>
          <a:prstGeom prst="rect">
            <a:avLst/>
          </a:prstGeom>
        </p:spPr>
      </p:pic>
      <p:sp>
        <p:nvSpPr>
          <p:cNvPr id="43" name="文本框 42">
            <a:extLst>
              <a:ext uri="{FF2B5EF4-FFF2-40B4-BE49-F238E27FC236}">
                <a16:creationId xmlns:a16="http://schemas.microsoft.com/office/drawing/2014/main" id="{CD2C7FF4-AFA4-4065-86DD-CFE2C55D41C1}"/>
              </a:ext>
            </a:extLst>
          </p:cNvPr>
          <p:cNvSpPr txBox="1"/>
          <p:nvPr/>
        </p:nvSpPr>
        <p:spPr>
          <a:xfrm>
            <a:off x="7208625" y="5772862"/>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人员聚集</a:t>
            </a:r>
          </a:p>
        </p:txBody>
      </p:sp>
      <p:pic>
        <p:nvPicPr>
          <p:cNvPr id="16" name="图片 15">
            <a:extLst>
              <a:ext uri="{FF2B5EF4-FFF2-40B4-BE49-F238E27FC236}">
                <a16:creationId xmlns:a16="http://schemas.microsoft.com/office/drawing/2014/main" id="{7A915A44-D61B-4847-B379-AC6EB8ADE65C}"/>
              </a:ext>
            </a:extLst>
          </p:cNvPr>
          <p:cNvPicPr>
            <a:picLocks noChangeAspect="1"/>
          </p:cNvPicPr>
          <p:nvPr/>
        </p:nvPicPr>
        <p:blipFill>
          <a:blip r:embed="rId10"/>
          <a:stretch>
            <a:fillRect/>
          </a:stretch>
        </p:blipFill>
        <p:spPr>
          <a:xfrm>
            <a:off x="9552071" y="4757606"/>
            <a:ext cx="1252046" cy="988719"/>
          </a:xfrm>
          <a:prstGeom prst="rect">
            <a:avLst/>
          </a:prstGeom>
        </p:spPr>
      </p:pic>
      <p:sp>
        <p:nvSpPr>
          <p:cNvPr id="48" name="文本框 47">
            <a:extLst>
              <a:ext uri="{FF2B5EF4-FFF2-40B4-BE49-F238E27FC236}">
                <a16:creationId xmlns:a16="http://schemas.microsoft.com/office/drawing/2014/main" id="{C6F084BA-23F1-42D6-90FE-7004FC5F472C}"/>
              </a:ext>
            </a:extLst>
          </p:cNvPr>
          <p:cNvSpPr txBox="1"/>
          <p:nvPr/>
        </p:nvSpPr>
        <p:spPr>
          <a:xfrm>
            <a:off x="8851720" y="5765152"/>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区域入侵</a:t>
            </a:r>
          </a:p>
        </p:txBody>
      </p:sp>
      <p:sp>
        <p:nvSpPr>
          <p:cNvPr id="49" name="文本框 48">
            <a:extLst>
              <a:ext uri="{FF2B5EF4-FFF2-40B4-BE49-F238E27FC236}">
                <a16:creationId xmlns:a16="http://schemas.microsoft.com/office/drawing/2014/main" id="{F2927CD8-24DD-4EC8-8A76-E2B94CE670E3}"/>
              </a:ext>
            </a:extLst>
          </p:cNvPr>
          <p:cNvSpPr txBox="1"/>
          <p:nvPr/>
        </p:nvSpPr>
        <p:spPr>
          <a:xfrm>
            <a:off x="9628042" y="1643847"/>
            <a:ext cx="1100101"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湖面越界检测</a:t>
            </a:r>
          </a:p>
        </p:txBody>
      </p:sp>
      <p:pic>
        <p:nvPicPr>
          <p:cNvPr id="25" name="图片 24">
            <a:extLst>
              <a:ext uri="{FF2B5EF4-FFF2-40B4-BE49-F238E27FC236}">
                <a16:creationId xmlns:a16="http://schemas.microsoft.com/office/drawing/2014/main" id="{275E2F3B-FFC9-4F96-AF5D-7B3539AB1314}"/>
              </a:ext>
            </a:extLst>
          </p:cNvPr>
          <p:cNvPicPr>
            <a:picLocks noChangeAspect="1"/>
          </p:cNvPicPr>
          <p:nvPr/>
        </p:nvPicPr>
        <p:blipFill>
          <a:blip r:embed="rId11"/>
          <a:stretch>
            <a:fillRect/>
          </a:stretch>
        </p:blipFill>
        <p:spPr>
          <a:xfrm>
            <a:off x="9458920" y="2048620"/>
            <a:ext cx="1438347" cy="864959"/>
          </a:xfrm>
          <a:prstGeom prst="rect">
            <a:avLst/>
          </a:prstGeom>
        </p:spPr>
      </p:pic>
      <p:sp>
        <p:nvSpPr>
          <p:cNvPr id="50" name="文本框 49">
            <a:extLst>
              <a:ext uri="{FF2B5EF4-FFF2-40B4-BE49-F238E27FC236}">
                <a16:creationId xmlns:a16="http://schemas.microsoft.com/office/drawing/2014/main" id="{C07F945F-79FC-4796-8254-24AA337A6088}"/>
              </a:ext>
            </a:extLst>
          </p:cNvPr>
          <p:cNvSpPr txBox="1"/>
          <p:nvPr/>
        </p:nvSpPr>
        <p:spPr>
          <a:xfrm>
            <a:off x="8884433" y="2893852"/>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人流检测</a:t>
            </a:r>
          </a:p>
        </p:txBody>
      </p:sp>
      <p:pic>
        <p:nvPicPr>
          <p:cNvPr id="27" name="图片 26">
            <a:extLst>
              <a:ext uri="{FF2B5EF4-FFF2-40B4-BE49-F238E27FC236}">
                <a16:creationId xmlns:a16="http://schemas.microsoft.com/office/drawing/2014/main" id="{DFDABF0A-78EA-4EE7-99DA-874222A7DBDD}"/>
              </a:ext>
            </a:extLst>
          </p:cNvPr>
          <p:cNvPicPr>
            <a:picLocks noChangeAspect="1"/>
          </p:cNvPicPr>
          <p:nvPr/>
        </p:nvPicPr>
        <p:blipFill>
          <a:blip r:embed="rId12"/>
          <a:stretch>
            <a:fillRect/>
          </a:stretch>
        </p:blipFill>
        <p:spPr>
          <a:xfrm>
            <a:off x="9458920" y="3455010"/>
            <a:ext cx="1438347" cy="927691"/>
          </a:xfrm>
          <a:prstGeom prst="rect">
            <a:avLst/>
          </a:prstGeom>
        </p:spPr>
      </p:pic>
      <p:sp>
        <p:nvSpPr>
          <p:cNvPr id="51" name="文本框 50">
            <a:extLst>
              <a:ext uri="{FF2B5EF4-FFF2-40B4-BE49-F238E27FC236}">
                <a16:creationId xmlns:a16="http://schemas.microsoft.com/office/drawing/2014/main" id="{A1559261-8F8B-42C9-965D-6FE211D915AD}"/>
              </a:ext>
            </a:extLst>
          </p:cNvPr>
          <p:cNvSpPr txBox="1"/>
          <p:nvPr/>
        </p:nvSpPr>
        <p:spPr>
          <a:xfrm>
            <a:off x="8851720" y="4351607"/>
            <a:ext cx="2652748" cy="276999"/>
          </a:xfrm>
          <a:prstGeom prst="rect">
            <a:avLst/>
          </a:prstGeom>
          <a:noFill/>
        </p:spPr>
        <p:txBody>
          <a:bodyPr wrap="square" rtlCol="0">
            <a:spAutoFit/>
          </a:bodyPr>
          <a:lstStyle/>
          <a:p>
            <a:pPr algn="ctr"/>
            <a:r>
              <a:rPr lang="zh-CN" altLang="en-US" sz="1200" dirty="0">
                <a:latin typeface="微软雅黑" panose="020B0503020204020204" pitchFamily="34" charset="-122"/>
                <a:ea typeface="微软雅黑" panose="020B0503020204020204" pitchFamily="34" charset="-122"/>
              </a:rPr>
              <a:t>宠物犬识别</a:t>
            </a:r>
          </a:p>
        </p:txBody>
      </p:sp>
      <p:pic>
        <p:nvPicPr>
          <p:cNvPr id="28" name="图片 27">
            <a:extLst>
              <a:ext uri="{FF2B5EF4-FFF2-40B4-BE49-F238E27FC236}">
                <a16:creationId xmlns:a16="http://schemas.microsoft.com/office/drawing/2014/main" id="{45EA932A-05ED-459C-9914-4AE995DCB94D}"/>
              </a:ext>
            </a:extLst>
          </p:cNvPr>
          <p:cNvPicPr>
            <a:picLocks noChangeAspect="1"/>
          </p:cNvPicPr>
          <p:nvPr/>
        </p:nvPicPr>
        <p:blipFill>
          <a:blip r:embed="rId13"/>
          <a:stretch>
            <a:fillRect/>
          </a:stretch>
        </p:blipFill>
        <p:spPr>
          <a:xfrm>
            <a:off x="9465408" y="795689"/>
            <a:ext cx="1424061" cy="887295"/>
          </a:xfrm>
          <a:prstGeom prst="rect">
            <a:avLst/>
          </a:prstGeom>
        </p:spPr>
      </p:pic>
      <p:sp>
        <p:nvSpPr>
          <p:cNvPr id="38" name="文本框 11">
            <a:extLst>
              <a:ext uri="{FF2B5EF4-FFF2-40B4-BE49-F238E27FC236}">
                <a16:creationId xmlns:a16="http://schemas.microsoft.com/office/drawing/2014/main" id="{F25AB982-C850-4003-9E41-00D9CDD76480}"/>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39" name="文本框 38">
            <a:extLst>
              <a:ext uri="{FF2B5EF4-FFF2-40B4-BE49-F238E27FC236}">
                <a16:creationId xmlns:a16="http://schemas.microsoft.com/office/drawing/2014/main" id="{B6E90811-2A68-4FF7-A08F-C7709D897A8E}"/>
              </a:ext>
            </a:extLst>
          </p:cNvPr>
          <p:cNvSpPr txBox="1"/>
          <p:nvPr/>
        </p:nvSpPr>
        <p:spPr>
          <a:xfrm>
            <a:off x="10592360" y="593929"/>
            <a:ext cx="1508199"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视频智能化分析</a:t>
            </a:r>
          </a:p>
        </p:txBody>
      </p:sp>
    </p:spTree>
    <p:extLst>
      <p:ext uri="{BB962C8B-B14F-4D97-AF65-F5344CB8AC3E}">
        <p14:creationId xmlns:p14="http://schemas.microsoft.com/office/powerpoint/2010/main" val="242090464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0"/>
          </p:nvPr>
        </p:nvSpPr>
        <p:spPr/>
        <p:txBody>
          <a:bodyPr/>
          <a:lstStyle/>
          <a:p>
            <a:fld id="{85BC0CA1-3571-4BD4-9253-723F5D1C3D94}" type="slidenum">
              <a:rPr lang="zh-CN" altLang="en-US" smtClean="0"/>
              <a:t>49</a:t>
            </a:fld>
            <a:endParaRPr lang="zh-CN" altLang="en-US"/>
          </a:p>
        </p:txBody>
      </p:sp>
      <p:sp>
        <p:nvSpPr>
          <p:cNvPr id="37" name="矩形 36">
            <a:extLst>
              <a:ext uri="{FF2B5EF4-FFF2-40B4-BE49-F238E27FC236}">
                <a16:creationId xmlns:a16="http://schemas.microsoft.com/office/drawing/2014/main" id="{4EC655D3-3310-44B9-8EE5-E4D2660CD0BA}"/>
              </a:ext>
            </a:extLst>
          </p:cNvPr>
          <p:cNvSpPr/>
          <p:nvPr/>
        </p:nvSpPr>
        <p:spPr>
          <a:xfrm>
            <a:off x="6182961" y="2010145"/>
            <a:ext cx="5772383" cy="1289905"/>
          </a:xfrm>
          <a:prstGeom prst="rect">
            <a:avLst/>
          </a:prstGeom>
        </p:spPr>
        <p:txBody>
          <a:bodyPr wrap="square">
            <a:spAutoFit/>
          </a:bodyPr>
          <a:lstStyle/>
          <a:p>
            <a:pPr marL="285750" indent="-285750">
              <a:lnSpc>
                <a:spcPct val="150000"/>
              </a:lnSpc>
              <a:spcBef>
                <a:spcPts val="600"/>
              </a:spcBef>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通过专业的</a:t>
            </a:r>
            <a:r>
              <a:rPr lang="en-US" altLang="zh-CN" dirty="0">
                <a:latin typeface="微软雅黑" panose="020B0503020204020204" pitchFamily="34" charset="-122"/>
                <a:ea typeface="微软雅黑" panose="020B0503020204020204" pitchFamily="34" charset="-122"/>
              </a:rPr>
              <a:t>GIS</a:t>
            </a:r>
            <a:r>
              <a:rPr lang="zh-CN" altLang="en-US" dirty="0">
                <a:latin typeface="微软雅黑" panose="020B0503020204020204" pitchFamily="34" charset="-122"/>
                <a:ea typeface="微软雅黑" panose="020B0503020204020204" pitchFamily="34" charset="-122"/>
              </a:rPr>
              <a:t>地图，并可在后期工程中对部分重要区域生成三维可视化实景图，满足公园人员</a:t>
            </a:r>
            <a:r>
              <a:rPr lang="zh-CN" altLang="en-US" b="1" dirty="0">
                <a:solidFill>
                  <a:schemeClr val="accent2">
                    <a:lumMod val="75000"/>
                  </a:schemeClr>
                </a:solidFill>
                <a:latin typeface="微软雅黑" panose="020B0503020204020204" pitchFamily="34" charset="-122"/>
                <a:ea typeface="微软雅黑" panose="020B0503020204020204" pitchFamily="34" charset="-122"/>
              </a:rPr>
              <a:t>车辆管理、定位、指挥调度、应急事件处理</a:t>
            </a:r>
            <a:r>
              <a:rPr lang="zh-CN" altLang="en-US" dirty="0">
                <a:latin typeface="微软雅黑" panose="020B0503020204020204" pitchFamily="34" charset="-122"/>
                <a:ea typeface="微软雅黑" panose="020B0503020204020204" pitchFamily="34" charset="-122"/>
              </a:rPr>
              <a:t>等功能需求。</a:t>
            </a:r>
            <a:endParaRPr lang="en-US" altLang="zh-CN" dirty="0">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9C1E3936-FC28-43F2-9794-F593B26CA142}"/>
              </a:ext>
            </a:extLst>
          </p:cNvPr>
          <p:cNvSpPr/>
          <p:nvPr/>
        </p:nvSpPr>
        <p:spPr>
          <a:xfrm>
            <a:off x="6139481" y="3733290"/>
            <a:ext cx="5795176" cy="615553"/>
          </a:xfrm>
          <a:prstGeom prst="rect">
            <a:avLst/>
          </a:prstGeom>
        </p:spPr>
        <p:txBody>
          <a:bodyPr wrap="none">
            <a:spAutoFit/>
          </a:bodyPr>
          <a:lstStyle/>
          <a:p>
            <a:pPr marL="285750" indent="-285750">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rPr>
              <a:t>智能手环</a:t>
            </a:r>
            <a:r>
              <a:rPr lang="en-US" altLang="zh-CN" sz="1600" dirty="0">
                <a:latin typeface="微软雅黑" panose="020B0503020204020204" pitchFamily="34" charset="-122"/>
                <a:ea typeface="微软雅黑" panose="020B0503020204020204" pitchFamily="34" charset="-122"/>
              </a:rPr>
              <a:t>+GIS +GPS</a:t>
            </a:r>
          </a:p>
          <a:p>
            <a:r>
              <a:rPr lang="en-US" altLang="zh-CN"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可以在电子地图上展示人、车、物的</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定位</a:t>
            </a:r>
            <a:r>
              <a:rPr lang="zh-CN" altLang="en-US" sz="1600" dirty="0">
                <a:latin typeface="微软雅黑" panose="020B0503020204020204" pitchFamily="34" charset="-122"/>
                <a:ea typeface="微软雅黑" panose="020B0503020204020204" pitchFamily="34" charset="-122"/>
              </a:rPr>
              <a:t>、</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追踪</a:t>
            </a:r>
            <a:r>
              <a:rPr lang="zh-CN" altLang="en-US" sz="1600" dirty="0">
                <a:latin typeface="微软雅黑" panose="020B0503020204020204" pitchFamily="34" charset="-122"/>
                <a:ea typeface="微软雅黑" panose="020B0503020204020204" pitchFamily="34" charset="-122"/>
              </a:rPr>
              <a:t>、</a:t>
            </a:r>
            <a:r>
              <a:rPr lang="zh-CN" altLang="en-US" sz="1600" b="1" dirty="0">
                <a:solidFill>
                  <a:schemeClr val="accent2">
                    <a:lumMod val="75000"/>
                  </a:schemeClr>
                </a:solidFill>
                <a:latin typeface="微软雅黑" panose="020B0503020204020204" pitchFamily="34" charset="-122"/>
                <a:ea typeface="微软雅黑" panose="020B0503020204020204" pitchFamily="34" charset="-122"/>
              </a:rPr>
              <a:t>移动轨迹</a:t>
            </a:r>
            <a:endParaRPr lang="en-US" altLang="zh-CN" b="1" dirty="0">
              <a:solidFill>
                <a:schemeClr val="accent2">
                  <a:lumMod val="75000"/>
                </a:schemeClr>
              </a:solidFill>
              <a:latin typeface="微软雅黑" panose="020B0503020204020204" pitchFamily="34" charset="-122"/>
              <a:ea typeface="微软雅黑" panose="020B0503020204020204" pitchFamily="34" charset="-122"/>
            </a:endParaRPr>
          </a:p>
        </p:txBody>
      </p:sp>
      <p:pic>
        <p:nvPicPr>
          <p:cNvPr id="41" name="图片 40">
            <a:extLst>
              <a:ext uri="{FF2B5EF4-FFF2-40B4-BE49-F238E27FC236}">
                <a16:creationId xmlns:a16="http://schemas.microsoft.com/office/drawing/2014/main" id="{E249E46E-7D53-4214-8D23-505798EE3794}"/>
              </a:ext>
            </a:extLst>
          </p:cNvPr>
          <p:cNvPicPr>
            <a:picLocks noChangeAspect="1"/>
          </p:cNvPicPr>
          <p:nvPr/>
        </p:nvPicPr>
        <p:blipFill>
          <a:blip r:embed="rId3"/>
          <a:stretch>
            <a:fillRect/>
          </a:stretch>
        </p:blipFill>
        <p:spPr>
          <a:xfrm>
            <a:off x="213929" y="1452940"/>
            <a:ext cx="5838592" cy="3952119"/>
          </a:xfrm>
          <a:prstGeom prst="rect">
            <a:avLst/>
          </a:prstGeom>
        </p:spPr>
      </p:pic>
      <p:sp>
        <p:nvSpPr>
          <p:cNvPr id="42" name="文本框 41">
            <a:extLst>
              <a:ext uri="{FF2B5EF4-FFF2-40B4-BE49-F238E27FC236}">
                <a16:creationId xmlns:a16="http://schemas.microsoft.com/office/drawing/2014/main" id="{6F4914D2-8D3C-4453-A835-E57EF0A7AC56}"/>
              </a:ext>
            </a:extLst>
          </p:cNvPr>
          <p:cNvSpPr txBox="1"/>
          <p:nvPr/>
        </p:nvSpPr>
        <p:spPr>
          <a:xfrm>
            <a:off x="368087" y="5693509"/>
            <a:ext cx="11114202" cy="923330"/>
          </a:xfrm>
          <a:prstGeom prst="rect">
            <a:avLst/>
          </a:prstGeom>
          <a:noFill/>
        </p:spPr>
        <p:txBody>
          <a:bodyPr wrap="square" rtlCol="0">
            <a:spAutoFit/>
          </a:bodyPr>
          <a:lstStyle>
            <a:defPPr>
              <a:defRPr lang="zh-CN"/>
            </a:defPPr>
            <a:lvl1pPr>
              <a:defRPr b="1">
                <a:solidFill>
                  <a:srgbClr val="EE7612"/>
                </a:solidFill>
                <a:latin typeface="微软雅黑" panose="020B0503020204020204" pitchFamily="34" charset="-122"/>
                <a:ea typeface="微软雅黑" panose="020B0503020204020204" pitchFamily="34" charset="-122"/>
              </a:defRPr>
            </a:lvl1pPr>
          </a:lstStyle>
          <a:p>
            <a:r>
              <a:rPr lang="zh-CN" altLang="en-US" dirty="0"/>
              <a:t>公园管理方：</a:t>
            </a:r>
            <a:endParaRPr lang="en-US" altLang="zh-CN" dirty="0"/>
          </a:p>
          <a:p>
            <a:r>
              <a:rPr lang="zh-CN" altLang="en-US" b="0" dirty="0">
                <a:solidFill>
                  <a:schemeClr val="tx1"/>
                </a:solidFill>
              </a:rPr>
              <a:t>指挥控制中心大屏上展示</a:t>
            </a:r>
            <a:r>
              <a:rPr lang="en-US" altLang="zh-CN" b="0" dirty="0">
                <a:solidFill>
                  <a:schemeClr val="tx1"/>
                </a:solidFill>
                <a:highlight>
                  <a:srgbClr val="FFFF00"/>
                </a:highlight>
              </a:rPr>
              <a:t>GIS</a:t>
            </a:r>
            <a:r>
              <a:rPr lang="zh-CN" altLang="en-US" b="0" dirty="0">
                <a:solidFill>
                  <a:schemeClr val="tx1"/>
                </a:solidFill>
                <a:highlight>
                  <a:srgbClr val="FFFF00"/>
                </a:highlight>
              </a:rPr>
              <a:t>电子地图</a:t>
            </a:r>
            <a:r>
              <a:rPr lang="zh-CN" altLang="en-US" b="0" dirty="0">
                <a:solidFill>
                  <a:schemeClr val="tx1"/>
                </a:solidFill>
              </a:rPr>
              <a:t>，</a:t>
            </a:r>
            <a:r>
              <a:rPr lang="zh-CN" altLang="en-US" b="0" dirty="0">
                <a:solidFill>
                  <a:schemeClr val="tx1"/>
                </a:solidFill>
                <a:highlight>
                  <a:srgbClr val="FFFF00"/>
                </a:highlight>
              </a:rPr>
              <a:t>视频监控</a:t>
            </a:r>
            <a:r>
              <a:rPr lang="zh-CN" altLang="en-US" b="0" dirty="0">
                <a:solidFill>
                  <a:schemeClr val="tx1"/>
                </a:solidFill>
              </a:rPr>
              <a:t>、物联网设备、</a:t>
            </a:r>
            <a:r>
              <a:rPr lang="en-US" altLang="zh-CN" b="0" dirty="0">
                <a:solidFill>
                  <a:schemeClr val="tx1"/>
                </a:solidFill>
                <a:highlight>
                  <a:srgbClr val="FFFF00"/>
                </a:highlight>
              </a:rPr>
              <a:t>SOS</a:t>
            </a:r>
            <a:r>
              <a:rPr lang="zh-CN" altLang="en-US" b="0" dirty="0">
                <a:solidFill>
                  <a:schemeClr val="tx1"/>
                </a:solidFill>
              </a:rPr>
              <a:t>、停车场、洗手间在地图上清晰展示，一旦出现事故，准确定位。</a:t>
            </a:r>
            <a:endParaRPr lang="en-US" altLang="zh-CN" b="0" dirty="0">
              <a:solidFill>
                <a:schemeClr val="tx1"/>
              </a:solidFill>
            </a:endParaRPr>
          </a:p>
        </p:txBody>
      </p:sp>
      <p:sp>
        <p:nvSpPr>
          <p:cNvPr id="8" name="文本框 11">
            <a:extLst>
              <a:ext uri="{FF2B5EF4-FFF2-40B4-BE49-F238E27FC236}">
                <a16:creationId xmlns:a16="http://schemas.microsoft.com/office/drawing/2014/main" id="{53A47973-5969-4A8E-AC21-A1388FD4045B}"/>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9" name="文本框 8">
            <a:extLst>
              <a:ext uri="{FF2B5EF4-FFF2-40B4-BE49-F238E27FC236}">
                <a16:creationId xmlns:a16="http://schemas.microsoft.com/office/drawing/2014/main" id="{F4C5D665-85F5-4E4E-9394-C2E880C5B4E9}"/>
              </a:ext>
            </a:extLst>
          </p:cNvPr>
          <p:cNvSpPr txBox="1"/>
          <p:nvPr/>
        </p:nvSpPr>
        <p:spPr>
          <a:xfrm>
            <a:off x="10343626" y="593929"/>
            <a:ext cx="1588455" cy="307777"/>
          </a:xfrm>
          <a:prstGeom prst="rect">
            <a:avLst/>
          </a:prstGeom>
          <a:noFill/>
        </p:spPr>
        <p:txBody>
          <a:bodyPr wrap="square" rtlCol="0">
            <a:spAutoFit/>
          </a:bodyPr>
          <a:lstStyle/>
          <a:p>
            <a:pPr algn="ctr"/>
            <a:r>
              <a:rPr lang="en-US" altLang="zh-CN" sz="1400" b="1" dirty="0">
                <a:solidFill>
                  <a:srgbClr val="F47A16"/>
                </a:solidFill>
                <a:latin typeface="微软雅黑" panose="020B0503020204020204" pitchFamily="34" charset="-122"/>
                <a:ea typeface="微软雅黑" panose="020B0503020204020204" pitchFamily="34" charset="-122"/>
              </a:rPr>
              <a:t>GIS</a:t>
            </a:r>
            <a:r>
              <a:rPr lang="zh-CN" altLang="en-US" sz="1400" b="1" dirty="0">
                <a:solidFill>
                  <a:srgbClr val="F47A16"/>
                </a:solidFill>
                <a:latin typeface="微软雅黑" panose="020B0503020204020204" pitchFamily="34" charset="-122"/>
                <a:ea typeface="微软雅黑" panose="020B0503020204020204" pitchFamily="34" charset="-122"/>
              </a:rPr>
              <a:t>地理信息系统</a:t>
            </a:r>
          </a:p>
        </p:txBody>
      </p:sp>
    </p:spTree>
    <p:extLst>
      <p:ext uri="{BB962C8B-B14F-4D97-AF65-F5344CB8AC3E}">
        <p14:creationId xmlns:p14="http://schemas.microsoft.com/office/powerpoint/2010/main" val="1375444653"/>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文本占位符 20"/>
          <p:cNvSpPr txBox="1"/>
          <p:nvPr/>
        </p:nvSpPr>
        <p:spPr>
          <a:xfrm>
            <a:off x="9753971" y="244239"/>
            <a:ext cx="2438029" cy="369333"/>
          </a:xfrm>
          <a:prstGeom prst="rect">
            <a:avLst/>
          </a:prstGeom>
        </p:spPr>
        <p:txBody>
          <a:bodyPr lIns="91439" tIns="45719" rIns="91439" bIns="45719"/>
          <a:lstStyle>
            <a:lvl1pPr marL="0" indent="0" algn="l" defTabSz="914400" rtl="0" eaLnBrk="1" latinLnBrk="0" hangingPunct="1">
              <a:lnSpc>
                <a:spcPct val="90000"/>
              </a:lnSpc>
              <a:spcBef>
                <a:spcPts val="1000"/>
              </a:spcBef>
              <a:buFontTx/>
              <a:buNone/>
              <a:defRPr sz="2400" kern="1200">
                <a:solidFill>
                  <a:schemeClr val="tx1"/>
                </a:solidFill>
                <a:latin typeface="微软雅黑" panose="020B0503020204020204" pitchFamily="34" charset="-122"/>
                <a:ea typeface="微软雅黑" panose="020B0503020204020204" pitchFamily="34" charset="-122"/>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dirty="0">
                <a:solidFill>
                  <a:prstClr val="black"/>
                </a:solidFill>
              </a:rPr>
              <a:t> 智慧公园建设背景</a:t>
            </a:r>
          </a:p>
        </p:txBody>
      </p:sp>
      <p:sp>
        <p:nvSpPr>
          <p:cNvPr id="13" name="灯片编号占位符 12"/>
          <p:cNvSpPr>
            <a:spLocks noGrp="1"/>
          </p:cNvSpPr>
          <p:nvPr>
            <p:ph type="sldNum" sz="quarter" idx="10"/>
          </p:nvPr>
        </p:nvSpPr>
        <p:spPr/>
        <p:txBody>
          <a:bodyPr/>
          <a:lstStyle/>
          <a:p>
            <a:r>
              <a:rPr lang="en-US" altLang="zh-CN" dirty="0">
                <a:latin typeface="微软雅黑" panose="020B0503020204020204" pitchFamily="34" charset="-122"/>
                <a:ea typeface="微软雅黑" panose="020B0503020204020204" pitchFamily="34" charset="-122"/>
              </a:rPr>
              <a:t>4</a:t>
            </a: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D7D8123-AA8F-47FB-9843-89A2E40F580E}"/>
              </a:ext>
            </a:extLst>
          </p:cNvPr>
          <p:cNvSpPr/>
          <p:nvPr/>
        </p:nvSpPr>
        <p:spPr>
          <a:xfrm>
            <a:off x="780915" y="2075209"/>
            <a:ext cx="6096000" cy="3459730"/>
          </a:xfrm>
          <a:prstGeom prst="rect">
            <a:avLst/>
          </a:prstGeom>
          <a:ln>
            <a:headEnd type="none" w="med" len="med"/>
            <a:tailEnd type="none" w="med" len="med"/>
          </a:ln>
        </p:spPr>
        <p:style>
          <a:lnRef idx="2">
            <a:schemeClr val="accent5"/>
          </a:lnRef>
          <a:fillRef idx="1">
            <a:schemeClr val="lt1"/>
          </a:fillRef>
          <a:effectRef idx="0">
            <a:schemeClr val="accent5"/>
          </a:effectRef>
          <a:fontRef idx="minor">
            <a:schemeClr val="dk1"/>
          </a:fontRef>
        </p:style>
        <p:txBody>
          <a:bodyPr>
            <a:spAutoFit/>
          </a:bodyPr>
          <a:lstStyle/>
          <a:p>
            <a:pPr>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中国制造</a:t>
            </a:r>
            <a:r>
              <a:rPr lang="en-US" altLang="zh-CN" sz="1600">
                <a:solidFill>
                  <a:schemeClr val="tx1"/>
                </a:solidFill>
                <a:latin typeface="微软雅黑" panose="020B0503020204020204" pitchFamily="34" charset="-122"/>
                <a:ea typeface="微软雅黑" panose="020B0503020204020204" pitchFamily="34" charset="-122"/>
              </a:rPr>
              <a:t>2025</a:t>
            </a:r>
            <a:r>
              <a:rPr lang="zh-CN" altLang="en-US" sz="1600" dirty="0">
                <a:solidFill>
                  <a:schemeClr val="tx1"/>
                </a:solidFill>
                <a:latin typeface="微软雅黑" panose="020B0503020204020204" pitchFamily="34" charset="-122"/>
                <a:ea typeface="微软雅黑" panose="020B0503020204020204" pitchFamily="34" charset="-122"/>
              </a:rPr>
              <a:t>规划纲要中明确指出，要全面突破第五代移动通信（</a:t>
            </a:r>
            <a:r>
              <a:rPr lang="en-US" altLang="zh-CN" sz="1600" dirty="0">
                <a:solidFill>
                  <a:schemeClr val="tx1"/>
                </a:solidFill>
                <a:latin typeface="微软雅黑" panose="020B0503020204020204" pitchFamily="34" charset="-122"/>
                <a:ea typeface="微软雅黑" panose="020B0503020204020204" pitchFamily="34" charset="-122"/>
              </a:rPr>
              <a:t>5G</a:t>
            </a:r>
            <a:r>
              <a:rPr lang="zh-CN" altLang="en-US" sz="1600" dirty="0">
                <a:solidFill>
                  <a:schemeClr val="tx1"/>
                </a:solidFill>
                <a:latin typeface="微软雅黑" panose="020B0503020204020204" pitchFamily="34" charset="-122"/>
                <a:ea typeface="微软雅黑" panose="020B0503020204020204" pitchFamily="34" charset="-122"/>
              </a:rPr>
              <a:t>）技术</a:t>
            </a:r>
            <a:r>
              <a:rPr lang="zh-CN" altLang="en-US" sz="1600" dirty="0">
                <a:latin typeface="微软雅黑" panose="020B0503020204020204" pitchFamily="34" charset="-122"/>
                <a:ea typeface="微软雅黑" panose="020B0503020204020204" pitchFamily="34" charset="-122"/>
              </a:rPr>
              <a:t>。未来，</a:t>
            </a:r>
            <a:r>
              <a:rPr lang="en-US" altLang="zh-CN" sz="1600" dirty="0">
                <a:latin typeface="微软雅黑" panose="020B0503020204020204" pitchFamily="34" charset="-122"/>
                <a:ea typeface="微软雅黑" panose="020B0503020204020204" pitchFamily="34" charset="-122"/>
              </a:rPr>
              <a:t>5G</a:t>
            </a:r>
            <a:r>
              <a:rPr lang="zh-CN" altLang="en-US" sz="1600" dirty="0">
                <a:latin typeface="微软雅黑" panose="020B0503020204020204" pitchFamily="34" charset="-122"/>
                <a:ea typeface="微软雅黑" panose="020B0503020204020204" pitchFamily="34" charset="-122"/>
              </a:rPr>
              <a:t>与云计算、大数据、人工智能、虚拟增强现实等技术的深度融合，将连接人和万物，成为各行各业数字化转型的关键基础设施。</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solidFill>
                  <a:srgbClr val="F77912"/>
                </a:solidFill>
                <a:latin typeface="微软雅黑" panose="020B0503020204020204" pitchFamily="34" charset="-122"/>
                <a:ea typeface="微软雅黑" panose="020B0503020204020204" pitchFamily="34" charset="-122"/>
              </a:rPr>
              <a:t>网络强国建设三年行动计划指出，以网络强国战略为基础，聚焦</a:t>
            </a:r>
            <a:r>
              <a:rPr lang="zh-CN" altLang="en-US" sz="1600" dirty="0">
                <a:latin typeface="微软雅黑" panose="020B0503020204020204" pitchFamily="34" charset="-122"/>
                <a:ea typeface="微软雅黑" panose="020B0503020204020204" pitchFamily="34" charset="-122"/>
              </a:rPr>
              <a:t>数字经济发展“硬件”升级，主要围绕城市和农村宽带提速、</a:t>
            </a:r>
            <a:r>
              <a:rPr lang="en-US" altLang="zh-CN" sz="1600" dirty="0">
                <a:solidFill>
                  <a:srgbClr val="F77912"/>
                </a:solidFill>
                <a:latin typeface="微软雅黑" panose="020B0503020204020204" pitchFamily="34" charset="-122"/>
                <a:ea typeface="微软雅黑" panose="020B0503020204020204" pitchFamily="34" charset="-122"/>
              </a:rPr>
              <a:t>5G</a:t>
            </a:r>
            <a:r>
              <a:rPr lang="zh-CN" altLang="en-US" sz="1600" dirty="0">
                <a:solidFill>
                  <a:srgbClr val="F77912"/>
                </a:solidFill>
                <a:latin typeface="微软雅黑" panose="020B0503020204020204" pitchFamily="34" charset="-122"/>
                <a:ea typeface="微软雅黑" panose="020B0503020204020204" pitchFamily="34" charset="-122"/>
              </a:rPr>
              <a:t>网络部署</a:t>
            </a:r>
            <a:r>
              <a:rPr lang="zh-CN" altLang="en-US" sz="1600" dirty="0">
                <a:latin typeface="微软雅黑" panose="020B0503020204020204" pitchFamily="34" charset="-122"/>
                <a:ea typeface="微软雅黑" panose="020B0503020204020204" pitchFamily="34" charset="-122"/>
              </a:rPr>
              <a:t>、下一代互联网部署等领域，加大网络基础设施建设。</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zh-CN" altLang="en-US" sz="1600" dirty="0">
                <a:latin typeface="微软雅黑" panose="020B0503020204020204" pitchFamily="34" charset="-122"/>
                <a:ea typeface="微软雅黑" panose="020B0503020204020204" pitchFamily="34" charset="-122"/>
              </a:rPr>
              <a:t>   </a:t>
            </a:r>
            <a:r>
              <a:rPr lang="zh-CN" altLang="en-US" sz="1600" dirty="0">
                <a:solidFill>
                  <a:srgbClr val="F77912"/>
                </a:solidFill>
                <a:latin typeface="微软雅黑" panose="020B0503020204020204" pitchFamily="34" charset="-122"/>
                <a:ea typeface="微软雅黑" panose="020B0503020204020204" pitchFamily="34" charset="-122"/>
              </a:rPr>
              <a:t>可见</a:t>
            </a:r>
            <a:r>
              <a:rPr lang="en-US" altLang="zh-CN" sz="1600" dirty="0">
                <a:solidFill>
                  <a:srgbClr val="F77912"/>
                </a:solidFill>
                <a:latin typeface="微软雅黑" panose="020B0503020204020204" pitchFamily="34" charset="-122"/>
                <a:ea typeface="微软雅黑" panose="020B0503020204020204" pitchFamily="34" charset="-122"/>
              </a:rPr>
              <a:t>5G</a:t>
            </a:r>
            <a:r>
              <a:rPr lang="zh-CN" altLang="en-US" sz="1600" dirty="0">
                <a:solidFill>
                  <a:srgbClr val="F77912"/>
                </a:solidFill>
                <a:latin typeface="微软雅黑" panose="020B0503020204020204" pitchFamily="34" charset="-122"/>
                <a:ea typeface="微软雅黑" panose="020B0503020204020204" pitchFamily="34" charset="-122"/>
              </a:rPr>
              <a:t>是我国实现“中国制造</a:t>
            </a:r>
            <a:r>
              <a:rPr lang="en-US" altLang="zh-CN" sz="1600" dirty="0">
                <a:solidFill>
                  <a:srgbClr val="F77912"/>
                </a:solidFill>
                <a:latin typeface="微软雅黑" panose="020B0503020204020204" pitchFamily="34" charset="-122"/>
                <a:ea typeface="微软雅黑" panose="020B0503020204020204" pitchFamily="34" charset="-122"/>
              </a:rPr>
              <a:t>2025</a:t>
            </a:r>
            <a:r>
              <a:rPr lang="zh-CN" altLang="en-US" sz="1600" dirty="0">
                <a:solidFill>
                  <a:srgbClr val="F77912"/>
                </a:solidFill>
                <a:latin typeface="微软雅黑" panose="020B0503020204020204" pitchFamily="34" charset="-122"/>
                <a:ea typeface="微软雅黑" panose="020B0503020204020204" pitchFamily="34" charset="-122"/>
              </a:rPr>
              <a:t>”与“网络强国战略”的一个至关重要的组成部分。</a:t>
            </a:r>
          </a:p>
        </p:txBody>
      </p:sp>
      <p:grpSp>
        <p:nvGrpSpPr>
          <p:cNvPr id="5" name="组合 4">
            <a:extLst>
              <a:ext uri="{FF2B5EF4-FFF2-40B4-BE49-F238E27FC236}">
                <a16:creationId xmlns:a16="http://schemas.microsoft.com/office/drawing/2014/main" id="{5C0119E3-F99B-4D12-B4FD-AEBCC975F941}"/>
              </a:ext>
            </a:extLst>
          </p:cNvPr>
          <p:cNvGrpSpPr/>
          <p:nvPr/>
        </p:nvGrpSpPr>
        <p:grpSpPr>
          <a:xfrm>
            <a:off x="7355564" y="1793704"/>
            <a:ext cx="4176964" cy="4033732"/>
            <a:chOff x="7274669" y="1271190"/>
            <a:chExt cx="4176964" cy="4033732"/>
          </a:xfrm>
        </p:grpSpPr>
        <p:pic>
          <p:nvPicPr>
            <p:cNvPr id="10" name="图片 9">
              <a:extLst>
                <a:ext uri="{FF2B5EF4-FFF2-40B4-BE49-F238E27FC236}">
                  <a16:creationId xmlns:a16="http://schemas.microsoft.com/office/drawing/2014/main" id="{6091C141-DBC5-4593-B64B-F32B72CEEA06}"/>
                </a:ext>
              </a:extLst>
            </p:cNvPr>
            <p:cNvPicPr>
              <a:picLocks noChangeAspect="1"/>
            </p:cNvPicPr>
            <p:nvPr/>
          </p:nvPicPr>
          <p:blipFill>
            <a:blip r:embed="rId3"/>
            <a:stretch>
              <a:fillRect/>
            </a:stretch>
          </p:blipFill>
          <p:spPr>
            <a:xfrm>
              <a:off x="7274670" y="1271190"/>
              <a:ext cx="4176963" cy="220221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图片 10">
              <a:extLst>
                <a:ext uri="{FF2B5EF4-FFF2-40B4-BE49-F238E27FC236}">
                  <a16:creationId xmlns:a16="http://schemas.microsoft.com/office/drawing/2014/main" id="{F1BB497C-1DE8-48E0-8A5E-B7A1E5BB1CEE}"/>
                </a:ext>
              </a:extLst>
            </p:cNvPr>
            <p:cNvPicPr>
              <a:picLocks noChangeAspect="1"/>
            </p:cNvPicPr>
            <p:nvPr/>
          </p:nvPicPr>
          <p:blipFill>
            <a:blip r:embed="rId4"/>
            <a:stretch>
              <a:fillRect/>
            </a:stretch>
          </p:blipFill>
          <p:spPr>
            <a:xfrm>
              <a:off x="7274669" y="3473405"/>
              <a:ext cx="4176963" cy="1831517"/>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47">
            <a:extLst>
              <a:ext uri="{FF2B5EF4-FFF2-40B4-BE49-F238E27FC236}">
                <a16:creationId xmlns:a16="http://schemas.microsoft.com/office/drawing/2014/main" id="{8786DFA4-BA2C-4B8F-A24C-0D94E2AC7C16}"/>
              </a:ext>
            </a:extLst>
          </p:cNvPr>
          <p:cNvGrpSpPr/>
          <p:nvPr/>
        </p:nvGrpSpPr>
        <p:grpSpPr>
          <a:xfrm>
            <a:off x="281296" y="1186788"/>
            <a:ext cx="4052302" cy="606916"/>
            <a:chOff x="1239036" y="1984395"/>
            <a:chExt cx="3338868" cy="606915"/>
          </a:xfrm>
        </p:grpSpPr>
        <p:sp>
          <p:nvSpPr>
            <p:cNvPr id="15" name="矩形 14">
              <a:extLst>
                <a:ext uri="{FF2B5EF4-FFF2-40B4-BE49-F238E27FC236}">
                  <a16:creationId xmlns:a16="http://schemas.microsoft.com/office/drawing/2014/main" id="{1B8A6815-FCA7-49BB-8C53-907F526BEFAF}"/>
                </a:ext>
              </a:extLst>
            </p:cNvPr>
            <p:cNvSpPr/>
            <p:nvPr/>
          </p:nvSpPr>
          <p:spPr>
            <a:xfrm>
              <a:off x="1657185" y="2000709"/>
              <a:ext cx="2378470" cy="590601"/>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6" name="TextBox 51">
              <a:extLst>
                <a:ext uri="{FF2B5EF4-FFF2-40B4-BE49-F238E27FC236}">
                  <a16:creationId xmlns:a16="http://schemas.microsoft.com/office/drawing/2014/main" id="{BA1B6A33-275A-4596-951E-5871D266EC59}"/>
                </a:ext>
              </a:extLst>
            </p:cNvPr>
            <p:cNvSpPr txBox="1"/>
            <p:nvPr/>
          </p:nvSpPr>
          <p:spPr>
            <a:xfrm>
              <a:off x="1239036" y="1984395"/>
              <a:ext cx="3338868" cy="499623"/>
            </a:xfrm>
            <a:prstGeom prst="rect">
              <a:avLst/>
            </a:prstGeom>
            <a:noFill/>
          </p:spPr>
          <p:txBody>
            <a:bodyPr wrap="square" rtlCol="0">
              <a:spAutoFit/>
            </a:bodyPr>
            <a:lstStyle/>
            <a:p>
              <a:pPr algn="ctr">
                <a:lnSpc>
                  <a:spcPct val="150000"/>
                </a:lnSpc>
              </a:pPr>
              <a:r>
                <a:rPr lang="zh-CN" altLang="en-US" sz="2000" dirty="0">
                  <a:latin typeface="微软雅黑" panose="020B0503020204020204" pitchFamily="34" charset="-122"/>
                  <a:ea typeface="微软雅黑" panose="020B0503020204020204" pitchFamily="34" charset="-122"/>
                </a:rPr>
                <a:t>中国制造</a:t>
              </a:r>
              <a:r>
                <a:rPr lang="en-US" altLang="zh-CN" sz="2000" dirty="0">
                  <a:latin typeface="微软雅黑" panose="020B0503020204020204" pitchFamily="34" charset="-122"/>
                  <a:ea typeface="微软雅黑" panose="020B0503020204020204" pitchFamily="34" charset="-122"/>
                </a:rPr>
                <a:t>2025</a:t>
              </a:r>
              <a:r>
                <a:rPr lang="zh-CN" altLang="en-US" sz="2000" dirty="0">
                  <a:latin typeface="微软雅黑" panose="020B0503020204020204" pitchFamily="34" charset="-122"/>
                  <a:ea typeface="微软雅黑" panose="020B0503020204020204" pitchFamily="34" charset="-122"/>
                </a:rPr>
                <a:t>战略</a:t>
              </a:r>
              <a:endParaRPr lang="en-US" altLang="zh-CN" sz="20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9282495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5D06F537-E1D7-448F-93D3-CCBDCB89E891}"/>
              </a:ext>
            </a:extLst>
          </p:cNvPr>
          <p:cNvPicPr>
            <a:picLocks noChangeAspect="1"/>
          </p:cNvPicPr>
          <p:nvPr/>
        </p:nvPicPr>
        <p:blipFill>
          <a:blip r:embed="rId3"/>
          <a:stretch>
            <a:fillRect/>
          </a:stretch>
        </p:blipFill>
        <p:spPr>
          <a:xfrm>
            <a:off x="849764" y="973604"/>
            <a:ext cx="9828396" cy="4687274"/>
          </a:xfrm>
          <a:prstGeom prst="rect">
            <a:avLst/>
          </a:prstGeom>
        </p:spPr>
      </p:pic>
      <p:sp>
        <p:nvSpPr>
          <p:cNvPr id="9" name="文本框 8">
            <a:extLst>
              <a:ext uri="{FF2B5EF4-FFF2-40B4-BE49-F238E27FC236}">
                <a16:creationId xmlns:a16="http://schemas.microsoft.com/office/drawing/2014/main" id="{5017DD2C-8045-4734-BFC2-EE423E051FD6}"/>
              </a:ext>
            </a:extLst>
          </p:cNvPr>
          <p:cNvSpPr txBox="1"/>
          <p:nvPr/>
        </p:nvSpPr>
        <p:spPr>
          <a:xfrm>
            <a:off x="678239" y="5764523"/>
            <a:ext cx="9954705" cy="923330"/>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就餐偏好，</a:t>
            </a:r>
            <a:r>
              <a:rPr lang="zh-CN" altLang="en-US" b="1" dirty="0">
                <a:solidFill>
                  <a:srgbClr val="EE7612"/>
                </a:solidFill>
                <a:latin typeface="微软雅黑" panose="020B0503020204020204" pitchFamily="34" charset="-122"/>
                <a:ea typeface="微软雅黑" panose="020B0503020204020204" pitchFamily="34" charset="-122"/>
              </a:rPr>
              <a:t>促进景区餐饮业发展</a:t>
            </a:r>
            <a:endParaRPr lang="en-US" altLang="zh-CN" b="1" dirty="0">
              <a:solidFill>
                <a:srgbClr val="EE761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t>广告精致投放，</a:t>
            </a:r>
            <a:r>
              <a:rPr lang="zh-CN" altLang="en-US" b="1" dirty="0">
                <a:solidFill>
                  <a:srgbClr val="EE7612"/>
                </a:solidFill>
                <a:latin typeface="微软雅黑" panose="020B0503020204020204" pitchFamily="34" charset="-122"/>
                <a:ea typeface="微软雅黑" panose="020B0503020204020204" pitchFamily="34" charset="-122"/>
              </a:rPr>
              <a:t>激活部分户外广告</a:t>
            </a:r>
            <a:endParaRPr lang="en-US" altLang="zh-CN" b="1" dirty="0">
              <a:solidFill>
                <a:srgbClr val="EE7612"/>
              </a:solidFill>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zh-CN" altLang="en-US" dirty="0"/>
              <a:t>景点热力图分析，</a:t>
            </a:r>
            <a:r>
              <a:rPr lang="zh-CN" altLang="en-US" b="1" dirty="0">
                <a:solidFill>
                  <a:srgbClr val="EE7612"/>
                </a:solidFill>
                <a:latin typeface="微软雅黑" panose="020B0503020204020204" pitchFamily="34" charset="-122"/>
                <a:ea typeface="微软雅黑" panose="020B0503020204020204" pitchFamily="34" charset="-122"/>
              </a:rPr>
              <a:t>辅助景区调整与组合决策</a:t>
            </a:r>
          </a:p>
        </p:txBody>
      </p:sp>
      <p:sp>
        <p:nvSpPr>
          <p:cNvPr id="6" name="文本框 11">
            <a:extLst>
              <a:ext uri="{FF2B5EF4-FFF2-40B4-BE49-F238E27FC236}">
                <a16:creationId xmlns:a16="http://schemas.microsoft.com/office/drawing/2014/main" id="{21274F49-6A03-4BE8-BFAA-DC96199788D6}"/>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7" name="文本框 6">
            <a:extLst>
              <a:ext uri="{FF2B5EF4-FFF2-40B4-BE49-F238E27FC236}">
                <a16:creationId xmlns:a16="http://schemas.microsoft.com/office/drawing/2014/main" id="{2B8E3455-F9BA-4A29-8072-315D020928E3}"/>
              </a:ext>
            </a:extLst>
          </p:cNvPr>
          <p:cNvSpPr txBox="1"/>
          <p:nvPr/>
        </p:nvSpPr>
        <p:spPr>
          <a:xfrm>
            <a:off x="10343626" y="593929"/>
            <a:ext cx="1588455"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公园大数据服务</a:t>
            </a:r>
          </a:p>
        </p:txBody>
      </p:sp>
    </p:spTree>
    <p:extLst>
      <p:ext uri="{BB962C8B-B14F-4D97-AF65-F5344CB8AC3E}">
        <p14:creationId xmlns:p14="http://schemas.microsoft.com/office/powerpoint/2010/main" val="3173421216"/>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9"/>
          <p:cNvSpPr>
            <a:spLocks noChangeArrowheads="1"/>
          </p:cNvSpPr>
          <p:nvPr/>
        </p:nvSpPr>
        <p:spPr bwMode="auto">
          <a:xfrm>
            <a:off x="4216400" y="1984375"/>
            <a:ext cx="21129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5" tIns="34286" rIns="68545" bIns="34286">
            <a:spAutoFit/>
          </a:bodyPr>
          <a:lstStyle>
            <a:lvl1pPr marL="3175" indent="-3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ts val="2000"/>
              </a:lnSpc>
              <a:spcAft>
                <a:spcPts val="375"/>
              </a:spcAft>
            </a:pPr>
            <a:r>
              <a:rPr lang="en-US" altLang="zh-CN" sz="1700">
                <a:solidFill>
                  <a:srgbClr val="FFFFFF"/>
                </a:solidFill>
                <a:latin typeface="微软雅黑" panose="020B0503020204020204" pitchFamily="34" charset="-122"/>
                <a:ea typeface="微软雅黑" panose="020B0503020204020204" pitchFamily="34" charset="-122"/>
                <a:sym typeface="Segoe UI Light" panose="020B0502040204020203" pitchFamily="34" charset="0"/>
              </a:rPr>
              <a:t>Information</a:t>
            </a:r>
            <a:endParaRPr lang="zh-CN" altLang="en-US">
              <a:latin typeface="微软雅黑" panose="020B0503020204020204" pitchFamily="34" charset="-122"/>
              <a:ea typeface="微软雅黑" panose="020B0503020204020204" pitchFamily="34" charset="-122"/>
            </a:endParaRPr>
          </a:p>
        </p:txBody>
      </p:sp>
      <p:sp>
        <p:nvSpPr>
          <p:cNvPr id="76804" name="Rectangle 29"/>
          <p:cNvSpPr>
            <a:spLocks noChangeArrowheads="1"/>
          </p:cNvSpPr>
          <p:nvPr/>
        </p:nvSpPr>
        <p:spPr bwMode="auto">
          <a:xfrm>
            <a:off x="5821363" y="5402263"/>
            <a:ext cx="1036637" cy="325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8545" tIns="34286" rIns="68545" bIns="34286">
            <a:spAutoFit/>
          </a:bodyPr>
          <a:lstStyle>
            <a:lvl1pPr marL="3175" indent="-3175">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lnSpc>
                <a:spcPts val="2000"/>
              </a:lnSpc>
              <a:spcAft>
                <a:spcPts val="375"/>
              </a:spcAft>
            </a:pPr>
            <a:r>
              <a:rPr lang="en-US" altLang="zh-CN" sz="1700">
                <a:solidFill>
                  <a:srgbClr val="FFFFFF"/>
                </a:solidFill>
                <a:latin typeface="微软雅黑" panose="020B0503020204020204" pitchFamily="34" charset="-122"/>
                <a:ea typeface="微软雅黑" panose="020B0503020204020204" pitchFamily="34" charset="-122"/>
                <a:sym typeface="Segoe UI Light" panose="020B0502040204020203" pitchFamily="34" charset="0"/>
              </a:rPr>
              <a:t>People</a:t>
            </a:r>
            <a:endParaRPr lang="zh-CN" altLang="en-US">
              <a:latin typeface="微软雅黑" panose="020B0503020204020204" pitchFamily="34" charset="-122"/>
              <a:ea typeface="微软雅黑" panose="020B0503020204020204" pitchFamily="34" charset="-122"/>
            </a:endParaRPr>
          </a:p>
        </p:txBody>
      </p:sp>
      <p:sp>
        <p:nvSpPr>
          <p:cNvPr id="76805" name="Oval 16"/>
          <p:cNvSpPr>
            <a:spLocks noChangeArrowheads="1"/>
          </p:cNvSpPr>
          <p:nvPr/>
        </p:nvSpPr>
        <p:spPr bwMode="auto">
          <a:xfrm>
            <a:off x="3503613" y="1196975"/>
            <a:ext cx="4449762" cy="4305300"/>
          </a:xfrm>
          <a:custGeom>
            <a:avLst/>
            <a:gdLst>
              <a:gd name="T0" fmla="*/ 4472789 w 5943600"/>
              <a:gd name="T1" fmla="*/ 3522156 h 5943600"/>
              <a:gd name="T2" fmla="*/ 4779795 w 5943600"/>
              <a:gd name="T3" fmla="*/ 4387806 h 5943600"/>
              <a:gd name="T4" fmla="*/ 5697371 w 5943600"/>
              <a:gd name="T5" fmla="*/ 4154902 h 5943600"/>
              <a:gd name="T6" fmla="*/ 2971800 w 5943600"/>
              <a:gd name="T7" fmla="*/ 5943600 h 5943600"/>
              <a:gd name="T8" fmla="*/ 535845 w 5943600"/>
              <a:gd name="T9" fmla="*/ 4671218 h 5943600"/>
              <a:gd name="T10" fmla="*/ 853685 w 5943600"/>
              <a:gd name="T11" fmla="*/ 3775019 h 5943600"/>
              <a:gd name="T12" fmla="*/ 1748295 w 5943600"/>
              <a:gd name="T13" fmla="*/ 4002094 h 5943600"/>
              <a:gd name="T14" fmla="*/ 2971800 w 5943600"/>
              <a:gd name="T15" fmla="*/ 4572000 h 5943600"/>
              <a:gd name="T16" fmla="*/ 4472789 w 5943600"/>
              <a:gd name="T17" fmla="*/ 3522156 h 5943600"/>
              <a:gd name="T18" fmla="*/ 2637282 w 5943600"/>
              <a:gd name="T19" fmla="*/ 20024 h 5943600"/>
              <a:gd name="T20" fmla="*/ 3285568 w 5943600"/>
              <a:gd name="T21" fmla="*/ 731044 h 5943600"/>
              <a:gd name="T22" fmla="*/ 2675538 w 5943600"/>
              <a:gd name="T23" fmla="*/ 1400107 h 5943600"/>
              <a:gd name="T24" fmla="*/ 1371600 w 5943600"/>
              <a:gd name="T25" fmla="*/ 2971800 h 5943600"/>
              <a:gd name="T26" fmla="*/ 1636935 w 5943600"/>
              <a:gd name="T27" fmla="*/ 3853394 h 5943600"/>
              <a:gd name="T28" fmla="*/ 779243 w 5943600"/>
              <a:gd name="T29" fmla="*/ 3635689 h 5943600"/>
              <a:gd name="T30" fmla="*/ 455685 w 5943600"/>
              <a:gd name="T31" fmla="*/ 4548011 h 5943600"/>
              <a:gd name="T32" fmla="*/ 0 w 5943600"/>
              <a:gd name="T33" fmla="*/ 2971800 h 5943600"/>
              <a:gd name="T34" fmla="*/ 2637282 w 5943600"/>
              <a:gd name="T35" fmla="*/ 20024 h 5943600"/>
              <a:gd name="T36" fmla="*/ 2971800 w 5943600"/>
              <a:gd name="T37" fmla="*/ 0 h 5943600"/>
              <a:gd name="T38" fmla="*/ 5943600 w 5943600"/>
              <a:gd name="T39" fmla="*/ 2971800 h 5943600"/>
              <a:gd name="T40" fmla="*/ 5749326 w 5943600"/>
              <a:gd name="T41" fmla="*/ 4021280 h 5943600"/>
              <a:gd name="T42" fmla="*/ 4854238 w 5943600"/>
              <a:gd name="T43" fmla="*/ 4248477 h 5943600"/>
              <a:gd name="T44" fmla="*/ 4529548 w 5943600"/>
              <a:gd name="T45" fmla="*/ 3332962 h 5943600"/>
              <a:gd name="T46" fmla="*/ 4572000 w 5943600"/>
              <a:gd name="T47" fmla="*/ 2971800 h 5943600"/>
              <a:gd name="T48" fmla="*/ 2971800 w 5943600"/>
              <a:gd name="T49" fmla="*/ 1371600 h 5943600"/>
              <a:gd name="T50" fmla="*/ 2854079 w 5943600"/>
              <a:gd name="T51" fmla="*/ 1377545 h 5943600"/>
              <a:gd name="T52" fmla="*/ 3443538 w 5943600"/>
              <a:gd name="T53" fmla="*/ 731044 h 5943600"/>
              <a:gd name="T54" fmla="*/ 2783007 w 5943600"/>
              <a:gd name="T55" fmla="*/ 6594 h 5943600"/>
              <a:gd name="T56" fmla="*/ 2971800 w 5943600"/>
              <a:gd name="T57" fmla="*/ 0 h 5943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43600" h="5943600">
                <a:moveTo>
                  <a:pt x="4472789" y="3522156"/>
                </a:moveTo>
                <a:lnTo>
                  <a:pt x="4779795" y="4387806"/>
                </a:lnTo>
                <a:lnTo>
                  <a:pt x="5697371" y="4154902"/>
                </a:lnTo>
                <a:cubicBezTo>
                  <a:pt x="5241134" y="5207723"/>
                  <a:pt x="4192404" y="5943600"/>
                  <a:pt x="2971800" y="5943600"/>
                </a:cubicBezTo>
                <a:cubicBezTo>
                  <a:pt x="1962940" y="5943600"/>
                  <a:pt x="1071494" y="5440889"/>
                  <a:pt x="535845" y="4671218"/>
                </a:cubicBezTo>
                <a:lnTo>
                  <a:pt x="853685" y="3775019"/>
                </a:lnTo>
                <a:lnTo>
                  <a:pt x="1748295" y="4002094"/>
                </a:lnTo>
                <a:cubicBezTo>
                  <a:pt x="2041286" y="4350779"/>
                  <a:pt x="2480709" y="4572000"/>
                  <a:pt x="2971800" y="4572000"/>
                </a:cubicBezTo>
                <a:cubicBezTo>
                  <a:pt x="3661935" y="4572000"/>
                  <a:pt x="4250030" y="4135112"/>
                  <a:pt x="4472789" y="3522156"/>
                </a:cubicBezTo>
                <a:close/>
                <a:moveTo>
                  <a:pt x="2637282" y="20024"/>
                </a:moveTo>
                <a:lnTo>
                  <a:pt x="3285568" y="731044"/>
                </a:lnTo>
                <a:lnTo>
                  <a:pt x="2675538" y="1400107"/>
                </a:lnTo>
                <a:cubicBezTo>
                  <a:pt x="1933212" y="1538033"/>
                  <a:pt x="1371600" y="2189331"/>
                  <a:pt x="1371600" y="2971800"/>
                </a:cubicBezTo>
                <a:cubicBezTo>
                  <a:pt x="1371600" y="3297726"/>
                  <a:pt x="1469041" y="3600894"/>
                  <a:pt x="1636935" y="3853394"/>
                </a:cubicBezTo>
                <a:lnTo>
                  <a:pt x="779243" y="3635689"/>
                </a:lnTo>
                <a:lnTo>
                  <a:pt x="455685" y="4548011"/>
                </a:lnTo>
                <a:cubicBezTo>
                  <a:pt x="165987" y="4092445"/>
                  <a:pt x="0" y="3551507"/>
                  <a:pt x="0" y="2971800"/>
                </a:cubicBezTo>
                <a:cubicBezTo>
                  <a:pt x="0" y="1443666"/>
                  <a:pt x="1153397" y="184923"/>
                  <a:pt x="2637282" y="20024"/>
                </a:cubicBezTo>
                <a:close/>
                <a:moveTo>
                  <a:pt x="2971800" y="0"/>
                </a:moveTo>
                <a:cubicBezTo>
                  <a:pt x="4613080" y="0"/>
                  <a:pt x="5943600" y="1330520"/>
                  <a:pt x="5943600" y="2971800"/>
                </a:cubicBezTo>
                <a:cubicBezTo>
                  <a:pt x="5943600" y="3341706"/>
                  <a:pt x="5876017" y="3695827"/>
                  <a:pt x="5749326" y="4021280"/>
                </a:cubicBezTo>
                <a:lnTo>
                  <a:pt x="4854238" y="4248477"/>
                </a:lnTo>
                <a:lnTo>
                  <a:pt x="4529548" y="3332962"/>
                </a:lnTo>
                <a:cubicBezTo>
                  <a:pt x="4557823" y="3217128"/>
                  <a:pt x="4572000" y="3096120"/>
                  <a:pt x="4572000" y="2971800"/>
                </a:cubicBezTo>
                <a:cubicBezTo>
                  <a:pt x="4572000" y="2088034"/>
                  <a:pt x="3855566" y="1371600"/>
                  <a:pt x="2971800" y="1371600"/>
                </a:cubicBezTo>
                <a:lnTo>
                  <a:pt x="2854079" y="1377545"/>
                </a:lnTo>
                <a:lnTo>
                  <a:pt x="3443538" y="731044"/>
                </a:lnTo>
                <a:lnTo>
                  <a:pt x="2783007" y="6594"/>
                </a:lnTo>
                <a:cubicBezTo>
                  <a:pt x="2845406" y="1987"/>
                  <a:pt x="2908371" y="0"/>
                  <a:pt x="2971800" y="0"/>
                </a:cubicBezTo>
                <a:close/>
              </a:path>
            </a:pathLst>
          </a:custGeom>
          <a:solidFill>
            <a:srgbClr val="3397D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07" name="Text Box 7"/>
          <p:cNvSpPr txBox="1">
            <a:spLocks noChangeArrowheads="1"/>
          </p:cNvSpPr>
          <p:nvPr/>
        </p:nvSpPr>
        <p:spPr bwMode="auto">
          <a:xfrm rot="-4020000">
            <a:off x="3529013" y="2582863"/>
            <a:ext cx="140176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微软雅黑" panose="020B0503020204020204" pitchFamily="34" charset="-122"/>
                <a:ea typeface="微软雅黑" panose="020B0503020204020204" pitchFamily="34" charset="-122"/>
              </a:rPr>
              <a:t>检测系统</a:t>
            </a:r>
          </a:p>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6808" name="Text Box 8"/>
          <p:cNvSpPr txBox="1">
            <a:spLocks noChangeArrowheads="1"/>
          </p:cNvSpPr>
          <p:nvPr/>
        </p:nvSpPr>
        <p:spPr bwMode="auto">
          <a:xfrm rot="4260000">
            <a:off x="6481763" y="2509837"/>
            <a:ext cx="15446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微软雅黑" panose="020B0503020204020204" pitchFamily="34" charset="-122"/>
                <a:ea typeface="微软雅黑" panose="020B0503020204020204" pitchFamily="34" charset="-122"/>
              </a:rPr>
              <a:t>危机预警</a:t>
            </a:r>
          </a:p>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6809" name="Text Box 9"/>
          <p:cNvSpPr txBox="1">
            <a:spLocks noChangeArrowheads="1"/>
          </p:cNvSpPr>
          <p:nvPr/>
        </p:nvSpPr>
        <p:spPr bwMode="auto">
          <a:xfrm rot="-180000">
            <a:off x="5159375" y="4768850"/>
            <a:ext cx="1403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b="1">
                <a:solidFill>
                  <a:schemeClr val="bg1"/>
                </a:solidFill>
                <a:latin typeface="微软雅黑" panose="020B0503020204020204" pitchFamily="34" charset="-122"/>
                <a:ea typeface="微软雅黑" panose="020B0503020204020204" pitchFamily="34" charset="-122"/>
              </a:rPr>
              <a:t>分析报告</a:t>
            </a:r>
          </a:p>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76810" name="Text Box 10"/>
          <p:cNvSpPr txBox="1">
            <a:spLocks noChangeArrowheads="1"/>
          </p:cNvSpPr>
          <p:nvPr/>
        </p:nvSpPr>
        <p:spPr bwMode="auto">
          <a:xfrm>
            <a:off x="5016500" y="2913063"/>
            <a:ext cx="1511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b="1" dirty="0">
                <a:solidFill>
                  <a:srgbClr val="3397D3"/>
                </a:solidFill>
                <a:latin typeface="微软雅黑" panose="020B0503020204020204" pitchFamily="34" charset="-122"/>
                <a:ea typeface="微软雅黑" panose="020B0503020204020204" pitchFamily="34" charset="-122"/>
              </a:rPr>
              <a:t>舆情监测</a:t>
            </a:r>
          </a:p>
          <a:p>
            <a:pPr algn="ctr"/>
            <a:r>
              <a:rPr lang="zh-CN" altLang="en-US" b="1" dirty="0">
                <a:solidFill>
                  <a:srgbClr val="3397D3"/>
                </a:solidFill>
                <a:latin typeface="微软雅黑" panose="020B0503020204020204" pitchFamily="34" charset="-122"/>
                <a:ea typeface="微软雅黑" panose="020B0503020204020204" pitchFamily="34" charset="-122"/>
              </a:rPr>
              <a:t>服务体系</a:t>
            </a:r>
          </a:p>
        </p:txBody>
      </p:sp>
      <p:sp>
        <p:nvSpPr>
          <p:cNvPr id="76811" name="AutoShape 11"/>
          <p:cNvSpPr>
            <a:spLocks noChangeArrowheads="1"/>
          </p:cNvSpPr>
          <p:nvPr/>
        </p:nvSpPr>
        <p:spPr bwMode="auto">
          <a:xfrm>
            <a:off x="1271588" y="1989138"/>
            <a:ext cx="2376487" cy="144462"/>
          </a:xfrm>
          <a:prstGeom prst="rightArrow">
            <a:avLst>
              <a:gd name="adj1" fmla="val 50000"/>
              <a:gd name="adj2" fmla="val 411189"/>
            </a:avLst>
          </a:prstGeom>
          <a:solidFill>
            <a:srgbClr val="3397D3"/>
          </a:solidFill>
          <a:ln w="9525">
            <a:solidFill>
              <a:schemeClr val="bg1"/>
            </a:solidFill>
            <a:miter lim="800000"/>
          </a:ln>
        </p:spPr>
        <p:txBody>
          <a:bodyPr lIns="91390" tIns="45718" rIns="91390" bIns="4571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12" name="AutoShape 12"/>
          <p:cNvSpPr>
            <a:spLocks noChangeArrowheads="1"/>
          </p:cNvSpPr>
          <p:nvPr/>
        </p:nvSpPr>
        <p:spPr bwMode="auto">
          <a:xfrm rot="10740000">
            <a:off x="7680325" y="2205038"/>
            <a:ext cx="2376488" cy="144462"/>
          </a:xfrm>
          <a:prstGeom prst="rightArrow">
            <a:avLst>
              <a:gd name="adj1" fmla="val 50000"/>
              <a:gd name="adj2" fmla="val 411189"/>
            </a:avLst>
          </a:prstGeom>
          <a:solidFill>
            <a:srgbClr val="3397D3"/>
          </a:solidFill>
          <a:ln w="9525">
            <a:solidFill>
              <a:schemeClr val="bg1"/>
            </a:solidFill>
            <a:miter lim="800000"/>
          </a:ln>
        </p:spPr>
        <p:txBody>
          <a:bodyPr lIns="91390" tIns="45718" rIns="91390" bIns="4571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13" name="AutoShape 13"/>
          <p:cNvSpPr>
            <a:spLocks noChangeArrowheads="1"/>
          </p:cNvSpPr>
          <p:nvPr/>
        </p:nvSpPr>
        <p:spPr bwMode="auto">
          <a:xfrm rot="10740000">
            <a:off x="6672263" y="5229225"/>
            <a:ext cx="2376487" cy="144463"/>
          </a:xfrm>
          <a:prstGeom prst="rightArrow">
            <a:avLst>
              <a:gd name="adj1" fmla="val 50000"/>
              <a:gd name="adj2" fmla="val 411186"/>
            </a:avLst>
          </a:prstGeom>
          <a:solidFill>
            <a:srgbClr val="3397D3"/>
          </a:solidFill>
          <a:ln w="9525">
            <a:solidFill>
              <a:schemeClr val="bg1"/>
            </a:solidFill>
            <a:miter lim="800000"/>
          </a:ln>
        </p:spPr>
        <p:txBody>
          <a:bodyPr lIns="91390" tIns="45718" rIns="91390" bIns="45718" anchor="ct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14" name="Text Box 14"/>
          <p:cNvSpPr txBox="1">
            <a:spLocks noChangeArrowheads="1"/>
          </p:cNvSpPr>
          <p:nvPr/>
        </p:nvSpPr>
        <p:spPr bwMode="auto">
          <a:xfrm>
            <a:off x="1416050" y="1557338"/>
            <a:ext cx="16383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dirty="0">
                <a:solidFill>
                  <a:srgbClr val="3397D3"/>
                </a:solidFill>
                <a:latin typeface="微软雅黑" panose="020B0503020204020204" pitchFamily="34" charset="-122"/>
                <a:ea typeface="微软雅黑" panose="020B0503020204020204" pitchFamily="34" charset="-122"/>
              </a:rPr>
              <a:t>舆情检测系统</a:t>
            </a:r>
          </a:p>
        </p:txBody>
      </p:sp>
      <p:sp>
        <p:nvSpPr>
          <p:cNvPr id="76815" name="Text Box 15"/>
          <p:cNvSpPr txBox="1">
            <a:spLocks noChangeArrowheads="1"/>
          </p:cNvSpPr>
          <p:nvPr/>
        </p:nvSpPr>
        <p:spPr bwMode="auto">
          <a:xfrm>
            <a:off x="552450" y="2565400"/>
            <a:ext cx="3240088" cy="1938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主流旅游网站、搜索引擎、微博                     等旅游相关信息进行检测</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 网络口碑检测</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正负面检测</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热点事件检测</a:t>
            </a:r>
          </a:p>
        </p:txBody>
      </p:sp>
      <p:sp>
        <p:nvSpPr>
          <p:cNvPr id="76816" name="Freeform 79"/>
          <p:cNvSpPr>
            <a:spLocks noEditPoints="1" noChangeArrowheads="1"/>
          </p:cNvSpPr>
          <p:nvPr/>
        </p:nvSpPr>
        <p:spPr bwMode="auto">
          <a:xfrm>
            <a:off x="911225" y="1557338"/>
            <a:ext cx="488950" cy="449262"/>
          </a:xfrm>
          <a:custGeom>
            <a:avLst/>
            <a:gdLst>
              <a:gd name="T0" fmla="*/ 406 w 413"/>
              <a:gd name="T1" fmla="*/ 0 h 380"/>
              <a:gd name="T2" fmla="*/ 7 w 413"/>
              <a:gd name="T3" fmla="*/ 0 h 380"/>
              <a:gd name="T4" fmla="*/ 0 w 413"/>
              <a:gd name="T5" fmla="*/ 7 h 380"/>
              <a:gd name="T6" fmla="*/ 0 w 413"/>
              <a:gd name="T7" fmla="*/ 273 h 380"/>
              <a:gd name="T8" fmla="*/ 7 w 413"/>
              <a:gd name="T9" fmla="*/ 281 h 380"/>
              <a:gd name="T10" fmla="*/ 133 w 413"/>
              <a:gd name="T11" fmla="*/ 281 h 380"/>
              <a:gd name="T12" fmla="*/ 133 w 413"/>
              <a:gd name="T13" fmla="*/ 332 h 380"/>
              <a:gd name="T14" fmla="*/ 73 w 413"/>
              <a:gd name="T15" fmla="*/ 332 h 380"/>
              <a:gd name="T16" fmla="*/ 65 w 413"/>
              <a:gd name="T17" fmla="*/ 340 h 380"/>
              <a:gd name="T18" fmla="*/ 65 w 413"/>
              <a:gd name="T19" fmla="*/ 373 h 380"/>
              <a:gd name="T20" fmla="*/ 73 w 413"/>
              <a:gd name="T21" fmla="*/ 380 h 380"/>
              <a:gd name="T22" fmla="*/ 339 w 413"/>
              <a:gd name="T23" fmla="*/ 380 h 380"/>
              <a:gd name="T24" fmla="*/ 346 w 413"/>
              <a:gd name="T25" fmla="*/ 373 h 380"/>
              <a:gd name="T26" fmla="*/ 346 w 413"/>
              <a:gd name="T27" fmla="*/ 340 h 380"/>
              <a:gd name="T28" fmla="*/ 339 w 413"/>
              <a:gd name="T29" fmla="*/ 332 h 380"/>
              <a:gd name="T30" fmla="*/ 280 w 413"/>
              <a:gd name="T31" fmla="*/ 332 h 380"/>
              <a:gd name="T32" fmla="*/ 280 w 413"/>
              <a:gd name="T33" fmla="*/ 281 h 380"/>
              <a:gd name="T34" fmla="*/ 406 w 413"/>
              <a:gd name="T35" fmla="*/ 281 h 380"/>
              <a:gd name="T36" fmla="*/ 413 w 413"/>
              <a:gd name="T37" fmla="*/ 273 h 380"/>
              <a:gd name="T38" fmla="*/ 413 w 413"/>
              <a:gd name="T39" fmla="*/ 7 h 380"/>
              <a:gd name="T40" fmla="*/ 406 w 413"/>
              <a:gd name="T41" fmla="*/ 0 h 380"/>
              <a:gd name="T42" fmla="*/ 331 w 413"/>
              <a:gd name="T43" fmla="*/ 366 h 380"/>
              <a:gd name="T44" fmla="*/ 80 w 413"/>
              <a:gd name="T45" fmla="*/ 366 h 380"/>
              <a:gd name="T46" fmla="*/ 80 w 413"/>
              <a:gd name="T47" fmla="*/ 347 h 380"/>
              <a:gd name="T48" fmla="*/ 331 w 413"/>
              <a:gd name="T49" fmla="*/ 347 h 380"/>
              <a:gd name="T50" fmla="*/ 331 w 413"/>
              <a:gd name="T51" fmla="*/ 366 h 380"/>
              <a:gd name="T52" fmla="*/ 266 w 413"/>
              <a:gd name="T53" fmla="*/ 332 h 380"/>
              <a:gd name="T54" fmla="*/ 148 w 413"/>
              <a:gd name="T55" fmla="*/ 332 h 380"/>
              <a:gd name="T56" fmla="*/ 148 w 413"/>
              <a:gd name="T57" fmla="*/ 281 h 380"/>
              <a:gd name="T58" fmla="*/ 266 w 413"/>
              <a:gd name="T59" fmla="*/ 281 h 380"/>
              <a:gd name="T60" fmla="*/ 266 w 413"/>
              <a:gd name="T61" fmla="*/ 332 h 380"/>
              <a:gd name="T62" fmla="*/ 399 w 413"/>
              <a:gd name="T63" fmla="*/ 266 h 380"/>
              <a:gd name="T64" fmla="*/ 15 w 413"/>
              <a:gd name="T65" fmla="*/ 266 h 380"/>
              <a:gd name="T66" fmla="*/ 15 w 413"/>
              <a:gd name="T67" fmla="*/ 15 h 380"/>
              <a:gd name="T68" fmla="*/ 399 w 413"/>
              <a:gd name="T69" fmla="*/ 15 h 380"/>
              <a:gd name="T70" fmla="*/ 399 w 413"/>
              <a:gd name="T71" fmla="*/ 266 h 380"/>
              <a:gd name="T72" fmla="*/ 40 w 413"/>
              <a:gd name="T73" fmla="*/ 247 h 380"/>
              <a:gd name="T74" fmla="*/ 373 w 413"/>
              <a:gd name="T75" fmla="*/ 247 h 380"/>
              <a:gd name="T76" fmla="*/ 381 w 413"/>
              <a:gd name="T77" fmla="*/ 240 h 380"/>
              <a:gd name="T78" fmla="*/ 381 w 413"/>
              <a:gd name="T79" fmla="*/ 41 h 380"/>
              <a:gd name="T80" fmla="*/ 373 w 413"/>
              <a:gd name="T81" fmla="*/ 33 h 380"/>
              <a:gd name="T82" fmla="*/ 40 w 413"/>
              <a:gd name="T83" fmla="*/ 33 h 380"/>
              <a:gd name="T84" fmla="*/ 33 w 413"/>
              <a:gd name="T85" fmla="*/ 41 h 380"/>
              <a:gd name="T86" fmla="*/ 33 w 413"/>
              <a:gd name="T87" fmla="*/ 240 h 380"/>
              <a:gd name="T88" fmla="*/ 40 w 413"/>
              <a:gd name="T89" fmla="*/ 247 h 380"/>
              <a:gd name="T90" fmla="*/ 47 w 413"/>
              <a:gd name="T91" fmla="*/ 48 h 380"/>
              <a:gd name="T92" fmla="*/ 366 w 413"/>
              <a:gd name="T93" fmla="*/ 48 h 380"/>
              <a:gd name="T94" fmla="*/ 366 w 413"/>
              <a:gd name="T95" fmla="*/ 233 h 380"/>
              <a:gd name="T96" fmla="*/ 47 w 413"/>
              <a:gd name="T97" fmla="*/ 233 h 380"/>
              <a:gd name="T98" fmla="*/ 47 w 413"/>
              <a:gd name="T99" fmla="*/ 48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413" h="380">
                <a:moveTo>
                  <a:pt x="406" y="0"/>
                </a:moveTo>
                <a:cubicBezTo>
                  <a:pt x="7" y="0"/>
                  <a:pt x="7" y="0"/>
                  <a:pt x="7" y="0"/>
                </a:cubicBezTo>
                <a:cubicBezTo>
                  <a:pt x="3" y="0"/>
                  <a:pt x="0" y="3"/>
                  <a:pt x="0" y="7"/>
                </a:cubicBezTo>
                <a:cubicBezTo>
                  <a:pt x="0" y="273"/>
                  <a:pt x="0" y="273"/>
                  <a:pt x="0" y="273"/>
                </a:cubicBezTo>
                <a:cubicBezTo>
                  <a:pt x="0" y="277"/>
                  <a:pt x="3" y="281"/>
                  <a:pt x="7" y="281"/>
                </a:cubicBezTo>
                <a:cubicBezTo>
                  <a:pt x="133" y="281"/>
                  <a:pt x="133" y="281"/>
                  <a:pt x="133" y="281"/>
                </a:cubicBezTo>
                <a:cubicBezTo>
                  <a:pt x="133" y="332"/>
                  <a:pt x="133" y="332"/>
                  <a:pt x="133" y="332"/>
                </a:cubicBezTo>
                <a:cubicBezTo>
                  <a:pt x="73" y="332"/>
                  <a:pt x="73" y="332"/>
                  <a:pt x="73" y="332"/>
                </a:cubicBezTo>
                <a:cubicBezTo>
                  <a:pt x="69" y="332"/>
                  <a:pt x="65" y="336"/>
                  <a:pt x="65" y="340"/>
                </a:cubicBezTo>
                <a:cubicBezTo>
                  <a:pt x="65" y="373"/>
                  <a:pt x="65" y="373"/>
                  <a:pt x="65" y="373"/>
                </a:cubicBezTo>
                <a:cubicBezTo>
                  <a:pt x="65" y="377"/>
                  <a:pt x="69" y="380"/>
                  <a:pt x="73" y="380"/>
                </a:cubicBezTo>
                <a:cubicBezTo>
                  <a:pt x="339" y="380"/>
                  <a:pt x="339" y="380"/>
                  <a:pt x="339" y="380"/>
                </a:cubicBezTo>
                <a:cubicBezTo>
                  <a:pt x="343" y="380"/>
                  <a:pt x="346" y="377"/>
                  <a:pt x="346" y="373"/>
                </a:cubicBezTo>
                <a:cubicBezTo>
                  <a:pt x="346" y="340"/>
                  <a:pt x="346" y="340"/>
                  <a:pt x="346" y="340"/>
                </a:cubicBezTo>
                <a:cubicBezTo>
                  <a:pt x="346" y="336"/>
                  <a:pt x="343" y="332"/>
                  <a:pt x="339" y="332"/>
                </a:cubicBezTo>
                <a:cubicBezTo>
                  <a:pt x="280" y="332"/>
                  <a:pt x="280" y="332"/>
                  <a:pt x="280" y="332"/>
                </a:cubicBezTo>
                <a:cubicBezTo>
                  <a:pt x="280" y="281"/>
                  <a:pt x="280" y="281"/>
                  <a:pt x="280" y="281"/>
                </a:cubicBezTo>
                <a:cubicBezTo>
                  <a:pt x="406" y="281"/>
                  <a:pt x="406" y="281"/>
                  <a:pt x="406" y="281"/>
                </a:cubicBezTo>
                <a:cubicBezTo>
                  <a:pt x="410" y="281"/>
                  <a:pt x="413" y="277"/>
                  <a:pt x="413" y="273"/>
                </a:cubicBezTo>
                <a:cubicBezTo>
                  <a:pt x="413" y="7"/>
                  <a:pt x="413" y="7"/>
                  <a:pt x="413" y="7"/>
                </a:cubicBezTo>
                <a:cubicBezTo>
                  <a:pt x="413" y="3"/>
                  <a:pt x="410" y="0"/>
                  <a:pt x="406" y="0"/>
                </a:cubicBezTo>
                <a:close/>
                <a:moveTo>
                  <a:pt x="331" y="366"/>
                </a:moveTo>
                <a:cubicBezTo>
                  <a:pt x="80" y="366"/>
                  <a:pt x="80" y="366"/>
                  <a:pt x="80" y="366"/>
                </a:cubicBezTo>
                <a:cubicBezTo>
                  <a:pt x="80" y="347"/>
                  <a:pt x="80" y="347"/>
                  <a:pt x="80" y="347"/>
                </a:cubicBezTo>
                <a:cubicBezTo>
                  <a:pt x="331" y="347"/>
                  <a:pt x="331" y="347"/>
                  <a:pt x="331" y="347"/>
                </a:cubicBezTo>
                <a:lnTo>
                  <a:pt x="331" y="366"/>
                </a:lnTo>
                <a:close/>
                <a:moveTo>
                  <a:pt x="266" y="332"/>
                </a:moveTo>
                <a:cubicBezTo>
                  <a:pt x="148" y="332"/>
                  <a:pt x="148" y="332"/>
                  <a:pt x="148" y="332"/>
                </a:cubicBezTo>
                <a:cubicBezTo>
                  <a:pt x="148" y="281"/>
                  <a:pt x="148" y="281"/>
                  <a:pt x="148" y="281"/>
                </a:cubicBezTo>
                <a:cubicBezTo>
                  <a:pt x="266" y="281"/>
                  <a:pt x="266" y="281"/>
                  <a:pt x="266" y="281"/>
                </a:cubicBezTo>
                <a:lnTo>
                  <a:pt x="266" y="332"/>
                </a:lnTo>
                <a:close/>
                <a:moveTo>
                  <a:pt x="399" y="266"/>
                </a:moveTo>
                <a:cubicBezTo>
                  <a:pt x="15" y="266"/>
                  <a:pt x="15" y="266"/>
                  <a:pt x="15" y="266"/>
                </a:cubicBezTo>
                <a:cubicBezTo>
                  <a:pt x="15" y="15"/>
                  <a:pt x="15" y="15"/>
                  <a:pt x="15" y="15"/>
                </a:cubicBezTo>
                <a:cubicBezTo>
                  <a:pt x="399" y="15"/>
                  <a:pt x="399" y="15"/>
                  <a:pt x="399" y="15"/>
                </a:cubicBezTo>
                <a:lnTo>
                  <a:pt x="399" y="266"/>
                </a:lnTo>
                <a:close/>
                <a:moveTo>
                  <a:pt x="40" y="247"/>
                </a:moveTo>
                <a:cubicBezTo>
                  <a:pt x="373" y="247"/>
                  <a:pt x="373" y="247"/>
                  <a:pt x="373" y="247"/>
                </a:cubicBezTo>
                <a:cubicBezTo>
                  <a:pt x="377" y="247"/>
                  <a:pt x="381" y="244"/>
                  <a:pt x="381" y="240"/>
                </a:cubicBezTo>
                <a:cubicBezTo>
                  <a:pt x="381" y="41"/>
                  <a:pt x="381" y="41"/>
                  <a:pt x="381" y="41"/>
                </a:cubicBezTo>
                <a:cubicBezTo>
                  <a:pt x="381" y="37"/>
                  <a:pt x="377" y="33"/>
                  <a:pt x="373" y="33"/>
                </a:cubicBezTo>
                <a:cubicBezTo>
                  <a:pt x="40" y="33"/>
                  <a:pt x="40" y="33"/>
                  <a:pt x="40" y="33"/>
                </a:cubicBezTo>
                <a:cubicBezTo>
                  <a:pt x="36" y="33"/>
                  <a:pt x="33" y="37"/>
                  <a:pt x="33" y="41"/>
                </a:cubicBezTo>
                <a:cubicBezTo>
                  <a:pt x="33" y="240"/>
                  <a:pt x="33" y="240"/>
                  <a:pt x="33" y="240"/>
                </a:cubicBezTo>
                <a:cubicBezTo>
                  <a:pt x="33" y="244"/>
                  <a:pt x="36" y="247"/>
                  <a:pt x="40" y="247"/>
                </a:cubicBezTo>
                <a:close/>
                <a:moveTo>
                  <a:pt x="47" y="48"/>
                </a:moveTo>
                <a:cubicBezTo>
                  <a:pt x="366" y="48"/>
                  <a:pt x="366" y="48"/>
                  <a:pt x="366" y="48"/>
                </a:cubicBezTo>
                <a:cubicBezTo>
                  <a:pt x="366" y="233"/>
                  <a:pt x="366" y="233"/>
                  <a:pt x="366" y="233"/>
                </a:cubicBezTo>
                <a:cubicBezTo>
                  <a:pt x="47" y="233"/>
                  <a:pt x="47" y="233"/>
                  <a:pt x="47" y="233"/>
                </a:cubicBezTo>
                <a:lnTo>
                  <a:pt x="47" y="48"/>
                </a:lnTo>
                <a:close/>
              </a:path>
            </a:pathLst>
          </a:custGeom>
          <a:solidFill>
            <a:srgbClr val="3397D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17" name="Text Box 17"/>
          <p:cNvSpPr txBox="1">
            <a:spLocks noChangeArrowheads="1"/>
          </p:cNvSpPr>
          <p:nvPr/>
        </p:nvSpPr>
        <p:spPr bwMode="auto">
          <a:xfrm>
            <a:off x="8256588" y="1701800"/>
            <a:ext cx="16398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3397D3"/>
                </a:solidFill>
                <a:latin typeface="微软雅黑" panose="020B0503020204020204" pitchFamily="34" charset="-122"/>
                <a:ea typeface="微软雅黑" panose="020B0503020204020204" pitchFamily="34" charset="-122"/>
              </a:rPr>
              <a:t>    </a:t>
            </a:r>
            <a:r>
              <a:rPr lang="zh-CN" altLang="en-US" sz="1600" dirty="0">
                <a:solidFill>
                  <a:srgbClr val="3397D3"/>
                </a:solidFill>
                <a:latin typeface="微软雅黑" panose="020B0503020204020204" pitchFamily="34" charset="-122"/>
                <a:ea typeface="微软雅黑" panose="020B0503020204020204" pitchFamily="34" charset="-122"/>
              </a:rPr>
              <a:t>舆情预警</a:t>
            </a:r>
          </a:p>
        </p:txBody>
      </p:sp>
      <p:sp>
        <p:nvSpPr>
          <p:cNvPr id="76818" name="Text Box 18"/>
          <p:cNvSpPr txBox="1">
            <a:spLocks noChangeArrowheads="1"/>
          </p:cNvSpPr>
          <p:nvPr/>
        </p:nvSpPr>
        <p:spPr bwMode="auto">
          <a:xfrm>
            <a:off x="8112125" y="2492375"/>
            <a:ext cx="3241675" cy="170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 邮件预警</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电话、手机短信预警</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IM预警</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一对一专人服务......</a:t>
            </a:r>
          </a:p>
        </p:txBody>
      </p:sp>
      <p:sp>
        <p:nvSpPr>
          <p:cNvPr id="76819" name="Freeform 75"/>
          <p:cNvSpPr>
            <a:spLocks noEditPoints="1" noChangeArrowheads="1"/>
          </p:cNvSpPr>
          <p:nvPr/>
        </p:nvSpPr>
        <p:spPr bwMode="auto">
          <a:xfrm>
            <a:off x="9553575" y="1628775"/>
            <a:ext cx="487363" cy="519113"/>
          </a:xfrm>
          <a:custGeom>
            <a:avLst/>
            <a:gdLst>
              <a:gd name="T0" fmla="*/ 145 w 413"/>
              <a:gd name="T1" fmla="*/ 290 h 440"/>
              <a:gd name="T2" fmla="*/ 104 w 413"/>
              <a:gd name="T3" fmla="*/ 330 h 440"/>
              <a:gd name="T4" fmla="*/ 145 w 413"/>
              <a:gd name="T5" fmla="*/ 371 h 440"/>
              <a:gd name="T6" fmla="*/ 185 w 413"/>
              <a:gd name="T7" fmla="*/ 330 h 440"/>
              <a:gd name="T8" fmla="*/ 145 w 413"/>
              <a:gd name="T9" fmla="*/ 290 h 440"/>
              <a:gd name="T10" fmla="*/ 145 w 413"/>
              <a:gd name="T11" fmla="*/ 356 h 440"/>
              <a:gd name="T12" fmla="*/ 119 w 413"/>
              <a:gd name="T13" fmla="*/ 330 h 440"/>
              <a:gd name="T14" fmla="*/ 145 w 413"/>
              <a:gd name="T15" fmla="*/ 305 h 440"/>
              <a:gd name="T16" fmla="*/ 171 w 413"/>
              <a:gd name="T17" fmla="*/ 330 h 440"/>
              <a:gd name="T18" fmla="*/ 145 w 413"/>
              <a:gd name="T19" fmla="*/ 356 h 440"/>
              <a:gd name="T20" fmla="*/ 222 w 413"/>
              <a:gd name="T21" fmla="*/ 358 h 440"/>
              <a:gd name="T22" fmla="*/ 182 w 413"/>
              <a:gd name="T23" fmla="*/ 399 h 440"/>
              <a:gd name="T24" fmla="*/ 222 w 413"/>
              <a:gd name="T25" fmla="*/ 440 h 440"/>
              <a:gd name="T26" fmla="*/ 263 w 413"/>
              <a:gd name="T27" fmla="*/ 399 h 440"/>
              <a:gd name="T28" fmla="*/ 222 w 413"/>
              <a:gd name="T29" fmla="*/ 358 h 440"/>
              <a:gd name="T30" fmla="*/ 222 w 413"/>
              <a:gd name="T31" fmla="*/ 425 h 440"/>
              <a:gd name="T32" fmla="*/ 197 w 413"/>
              <a:gd name="T33" fmla="*/ 399 h 440"/>
              <a:gd name="T34" fmla="*/ 222 w 413"/>
              <a:gd name="T35" fmla="*/ 373 h 440"/>
              <a:gd name="T36" fmla="*/ 248 w 413"/>
              <a:gd name="T37" fmla="*/ 399 h 440"/>
              <a:gd name="T38" fmla="*/ 222 w 413"/>
              <a:gd name="T39" fmla="*/ 425 h 440"/>
              <a:gd name="T40" fmla="*/ 339 w 413"/>
              <a:gd name="T41" fmla="*/ 0 h 440"/>
              <a:gd name="T42" fmla="*/ 74 w 413"/>
              <a:gd name="T43" fmla="*/ 0 h 440"/>
              <a:gd name="T44" fmla="*/ 0 w 413"/>
              <a:gd name="T45" fmla="*/ 74 h 440"/>
              <a:gd name="T46" fmla="*/ 0 w 413"/>
              <a:gd name="T47" fmla="*/ 204 h 440"/>
              <a:gd name="T48" fmla="*/ 74 w 413"/>
              <a:gd name="T49" fmla="*/ 278 h 440"/>
              <a:gd name="T50" fmla="*/ 339 w 413"/>
              <a:gd name="T51" fmla="*/ 278 h 440"/>
              <a:gd name="T52" fmla="*/ 413 w 413"/>
              <a:gd name="T53" fmla="*/ 204 h 440"/>
              <a:gd name="T54" fmla="*/ 413 w 413"/>
              <a:gd name="T55" fmla="*/ 74 h 440"/>
              <a:gd name="T56" fmla="*/ 339 w 413"/>
              <a:gd name="T57" fmla="*/ 0 h 440"/>
              <a:gd name="T58" fmla="*/ 398 w 413"/>
              <a:gd name="T59" fmla="*/ 204 h 440"/>
              <a:gd name="T60" fmla="*/ 339 w 413"/>
              <a:gd name="T61" fmla="*/ 263 h 440"/>
              <a:gd name="T62" fmla="*/ 74 w 413"/>
              <a:gd name="T63" fmla="*/ 263 h 440"/>
              <a:gd name="T64" fmla="*/ 14 w 413"/>
              <a:gd name="T65" fmla="*/ 204 h 440"/>
              <a:gd name="T66" fmla="*/ 14 w 413"/>
              <a:gd name="T67" fmla="*/ 74 h 440"/>
              <a:gd name="T68" fmla="*/ 74 w 413"/>
              <a:gd name="T69" fmla="*/ 15 h 440"/>
              <a:gd name="T70" fmla="*/ 339 w 413"/>
              <a:gd name="T71" fmla="*/ 15 h 440"/>
              <a:gd name="T72" fmla="*/ 398 w 413"/>
              <a:gd name="T73" fmla="*/ 74 h 440"/>
              <a:gd name="T74" fmla="*/ 398 w 413"/>
              <a:gd name="T75" fmla="*/ 204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13" h="440">
                <a:moveTo>
                  <a:pt x="145" y="290"/>
                </a:moveTo>
                <a:cubicBezTo>
                  <a:pt x="122" y="290"/>
                  <a:pt x="104" y="308"/>
                  <a:pt x="104" y="330"/>
                </a:cubicBezTo>
                <a:cubicBezTo>
                  <a:pt x="104" y="353"/>
                  <a:pt x="122" y="371"/>
                  <a:pt x="145" y="371"/>
                </a:cubicBezTo>
                <a:cubicBezTo>
                  <a:pt x="167" y="371"/>
                  <a:pt x="185" y="353"/>
                  <a:pt x="185" y="330"/>
                </a:cubicBezTo>
                <a:cubicBezTo>
                  <a:pt x="185" y="308"/>
                  <a:pt x="167" y="290"/>
                  <a:pt x="145" y="290"/>
                </a:cubicBezTo>
                <a:close/>
                <a:moveTo>
                  <a:pt x="145" y="356"/>
                </a:moveTo>
                <a:cubicBezTo>
                  <a:pt x="131" y="356"/>
                  <a:pt x="119" y="345"/>
                  <a:pt x="119" y="330"/>
                </a:cubicBezTo>
                <a:cubicBezTo>
                  <a:pt x="119" y="316"/>
                  <a:pt x="131" y="305"/>
                  <a:pt x="145" y="305"/>
                </a:cubicBezTo>
                <a:cubicBezTo>
                  <a:pt x="159" y="305"/>
                  <a:pt x="171" y="316"/>
                  <a:pt x="171" y="330"/>
                </a:cubicBezTo>
                <a:cubicBezTo>
                  <a:pt x="171" y="345"/>
                  <a:pt x="159" y="356"/>
                  <a:pt x="145" y="356"/>
                </a:cubicBezTo>
                <a:close/>
                <a:moveTo>
                  <a:pt x="222" y="358"/>
                </a:moveTo>
                <a:cubicBezTo>
                  <a:pt x="200" y="358"/>
                  <a:pt x="182" y="377"/>
                  <a:pt x="182" y="399"/>
                </a:cubicBezTo>
                <a:cubicBezTo>
                  <a:pt x="182" y="421"/>
                  <a:pt x="200" y="440"/>
                  <a:pt x="222" y="440"/>
                </a:cubicBezTo>
                <a:cubicBezTo>
                  <a:pt x="245" y="440"/>
                  <a:pt x="263" y="421"/>
                  <a:pt x="263" y="399"/>
                </a:cubicBezTo>
                <a:cubicBezTo>
                  <a:pt x="263" y="377"/>
                  <a:pt x="245" y="358"/>
                  <a:pt x="222" y="358"/>
                </a:cubicBezTo>
                <a:close/>
                <a:moveTo>
                  <a:pt x="222" y="425"/>
                </a:moveTo>
                <a:cubicBezTo>
                  <a:pt x="208" y="425"/>
                  <a:pt x="197" y="413"/>
                  <a:pt x="197" y="399"/>
                </a:cubicBezTo>
                <a:cubicBezTo>
                  <a:pt x="197" y="385"/>
                  <a:pt x="208" y="373"/>
                  <a:pt x="222" y="373"/>
                </a:cubicBezTo>
                <a:cubicBezTo>
                  <a:pt x="237" y="373"/>
                  <a:pt x="248" y="385"/>
                  <a:pt x="248" y="399"/>
                </a:cubicBezTo>
                <a:cubicBezTo>
                  <a:pt x="248" y="413"/>
                  <a:pt x="237" y="425"/>
                  <a:pt x="222" y="425"/>
                </a:cubicBezTo>
                <a:close/>
                <a:moveTo>
                  <a:pt x="339" y="0"/>
                </a:moveTo>
                <a:cubicBezTo>
                  <a:pt x="74" y="0"/>
                  <a:pt x="74" y="0"/>
                  <a:pt x="74" y="0"/>
                </a:cubicBezTo>
                <a:cubicBezTo>
                  <a:pt x="33" y="0"/>
                  <a:pt x="0" y="33"/>
                  <a:pt x="0" y="74"/>
                </a:cubicBezTo>
                <a:cubicBezTo>
                  <a:pt x="0" y="204"/>
                  <a:pt x="0" y="204"/>
                  <a:pt x="0" y="204"/>
                </a:cubicBezTo>
                <a:cubicBezTo>
                  <a:pt x="0" y="245"/>
                  <a:pt x="33" y="278"/>
                  <a:pt x="74" y="278"/>
                </a:cubicBezTo>
                <a:cubicBezTo>
                  <a:pt x="339" y="278"/>
                  <a:pt x="339" y="278"/>
                  <a:pt x="339" y="278"/>
                </a:cubicBezTo>
                <a:cubicBezTo>
                  <a:pt x="380" y="278"/>
                  <a:pt x="413" y="245"/>
                  <a:pt x="413" y="204"/>
                </a:cubicBezTo>
                <a:cubicBezTo>
                  <a:pt x="413" y="74"/>
                  <a:pt x="413" y="74"/>
                  <a:pt x="413" y="74"/>
                </a:cubicBezTo>
                <a:cubicBezTo>
                  <a:pt x="413" y="33"/>
                  <a:pt x="380" y="0"/>
                  <a:pt x="339" y="0"/>
                </a:cubicBezTo>
                <a:close/>
                <a:moveTo>
                  <a:pt x="398" y="204"/>
                </a:moveTo>
                <a:cubicBezTo>
                  <a:pt x="398" y="237"/>
                  <a:pt x="372" y="263"/>
                  <a:pt x="339" y="263"/>
                </a:cubicBezTo>
                <a:cubicBezTo>
                  <a:pt x="74" y="263"/>
                  <a:pt x="74" y="263"/>
                  <a:pt x="74" y="263"/>
                </a:cubicBezTo>
                <a:cubicBezTo>
                  <a:pt x="41" y="263"/>
                  <a:pt x="14" y="237"/>
                  <a:pt x="14" y="204"/>
                </a:cubicBezTo>
                <a:cubicBezTo>
                  <a:pt x="14" y="74"/>
                  <a:pt x="14" y="74"/>
                  <a:pt x="14" y="74"/>
                </a:cubicBezTo>
                <a:cubicBezTo>
                  <a:pt x="14" y="41"/>
                  <a:pt x="41" y="15"/>
                  <a:pt x="74" y="15"/>
                </a:cubicBezTo>
                <a:cubicBezTo>
                  <a:pt x="339" y="15"/>
                  <a:pt x="339" y="15"/>
                  <a:pt x="339" y="15"/>
                </a:cubicBezTo>
                <a:cubicBezTo>
                  <a:pt x="372" y="15"/>
                  <a:pt x="398" y="41"/>
                  <a:pt x="398" y="74"/>
                </a:cubicBezTo>
                <a:lnTo>
                  <a:pt x="398" y="204"/>
                </a:lnTo>
                <a:close/>
              </a:path>
            </a:pathLst>
          </a:custGeom>
          <a:solidFill>
            <a:srgbClr val="3397D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76820" name="Text Box 20"/>
          <p:cNvSpPr txBox="1">
            <a:spLocks noChangeArrowheads="1"/>
          </p:cNvSpPr>
          <p:nvPr/>
        </p:nvSpPr>
        <p:spPr bwMode="auto">
          <a:xfrm>
            <a:off x="9253660" y="4966494"/>
            <a:ext cx="2247900" cy="1246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日/周 /月/季/年报</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专题事件报告</a:t>
            </a:r>
          </a:p>
          <a:p>
            <a:pPr marL="285750" indent="-285750">
              <a:buFont typeface="Arial" panose="020B0604020202020204" pitchFamily="34" charset="0"/>
              <a:buChar char="•"/>
            </a:pPr>
            <a:endParaRPr lang="zh-CN" altLang="en-US" sz="1500" dirty="0">
              <a:latin typeface="微软雅黑" panose="020B0503020204020204" pitchFamily="34" charset="-122"/>
              <a:ea typeface="微软雅黑" panose="020B0503020204020204" pitchFamily="34" charset="-122"/>
              <a:sym typeface="Arial" panose="020B0604020202020204" pitchFamily="34" charset="0"/>
            </a:endParaRPr>
          </a:p>
          <a:p>
            <a:pPr marL="285750" indent="-285750">
              <a:buFont typeface="Arial" panose="020B0604020202020204" pitchFamily="34" charset="0"/>
              <a:buChar char="•"/>
            </a:pPr>
            <a:r>
              <a:rPr lang="zh-CN" altLang="en-US" sz="1500" dirty="0">
                <a:latin typeface="微软雅黑" panose="020B0503020204020204" pitchFamily="34" charset="-122"/>
                <a:ea typeface="微软雅黑" panose="020B0503020204020204" pitchFamily="34" charset="-122"/>
                <a:sym typeface="Arial" panose="020B0604020202020204" pitchFamily="34" charset="0"/>
              </a:rPr>
              <a:t>市场效果预估</a:t>
            </a:r>
          </a:p>
        </p:txBody>
      </p:sp>
      <p:sp>
        <p:nvSpPr>
          <p:cNvPr id="76821" name="Text Box 21"/>
          <p:cNvSpPr txBox="1">
            <a:spLocks noChangeArrowheads="1"/>
          </p:cNvSpPr>
          <p:nvPr/>
        </p:nvSpPr>
        <p:spPr bwMode="auto">
          <a:xfrm>
            <a:off x="7896225" y="4797425"/>
            <a:ext cx="1639888"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390" tIns="45718" rIns="91390" bIns="45718">
            <a:spAutoFit/>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600" b="1" dirty="0">
                <a:solidFill>
                  <a:srgbClr val="3397D3"/>
                </a:solidFill>
                <a:latin typeface="微软雅黑" panose="020B0503020204020204" pitchFamily="34" charset="-122"/>
                <a:ea typeface="微软雅黑" panose="020B0503020204020204" pitchFamily="34" charset="-122"/>
              </a:rPr>
              <a:t>    </a:t>
            </a:r>
            <a:r>
              <a:rPr lang="zh-CN" altLang="en-US" sz="1600" dirty="0">
                <a:solidFill>
                  <a:srgbClr val="3397D3"/>
                </a:solidFill>
                <a:latin typeface="微软雅黑" panose="020B0503020204020204" pitchFamily="34" charset="-122"/>
                <a:ea typeface="微软雅黑" panose="020B0503020204020204" pitchFamily="34" charset="-122"/>
              </a:rPr>
              <a:t>舆情报告</a:t>
            </a:r>
            <a:endParaRPr lang="zh-CN" altLang="en-US" dirty="0">
              <a:latin typeface="微软雅黑" panose="020B0503020204020204" pitchFamily="34" charset="-122"/>
              <a:ea typeface="微软雅黑" panose="020B0503020204020204" pitchFamily="34" charset="-122"/>
            </a:endParaRPr>
          </a:p>
        </p:txBody>
      </p:sp>
      <p:sp>
        <p:nvSpPr>
          <p:cNvPr id="76822" name="Freeform 70"/>
          <p:cNvSpPr>
            <a:spLocks noEditPoints="1" noChangeArrowheads="1"/>
          </p:cNvSpPr>
          <p:nvPr/>
        </p:nvSpPr>
        <p:spPr bwMode="auto">
          <a:xfrm>
            <a:off x="7608888" y="4724400"/>
            <a:ext cx="407987" cy="487363"/>
          </a:xfrm>
          <a:custGeom>
            <a:avLst/>
            <a:gdLst>
              <a:gd name="T0" fmla="*/ 346 w 346"/>
              <a:gd name="T1" fmla="*/ 77 h 414"/>
              <a:gd name="T2" fmla="*/ 345 w 346"/>
              <a:gd name="T3" fmla="*/ 75 h 414"/>
              <a:gd name="T4" fmla="*/ 345 w 346"/>
              <a:gd name="T5" fmla="*/ 74 h 414"/>
              <a:gd name="T6" fmla="*/ 343 w 346"/>
              <a:gd name="T7" fmla="*/ 72 h 414"/>
              <a:gd name="T8" fmla="*/ 273 w 346"/>
              <a:gd name="T9" fmla="*/ 2 h 414"/>
              <a:gd name="T10" fmla="*/ 271 w 346"/>
              <a:gd name="T11" fmla="*/ 0 h 414"/>
              <a:gd name="T12" fmla="*/ 270 w 346"/>
              <a:gd name="T13" fmla="*/ 0 h 414"/>
              <a:gd name="T14" fmla="*/ 268 w 346"/>
              <a:gd name="T15" fmla="*/ 0 h 414"/>
              <a:gd name="T16" fmla="*/ 268 w 346"/>
              <a:gd name="T17" fmla="*/ 0 h 414"/>
              <a:gd name="T18" fmla="*/ 7 w 346"/>
              <a:gd name="T19" fmla="*/ 0 h 414"/>
              <a:gd name="T20" fmla="*/ 0 w 346"/>
              <a:gd name="T21" fmla="*/ 7 h 414"/>
              <a:gd name="T22" fmla="*/ 0 w 346"/>
              <a:gd name="T23" fmla="*/ 407 h 414"/>
              <a:gd name="T24" fmla="*/ 7 w 346"/>
              <a:gd name="T25" fmla="*/ 414 h 414"/>
              <a:gd name="T26" fmla="*/ 338 w 346"/>
              <a:gd name="T27" fmla="*/ 414 h 414"/>
              <a:gd name="T28" fmla="*/ 346 w 346"/>
              <a:gd name="T29" fmla="*/ 407 h 414"/>
              <a:gd name="T30" fmla="*/ 346 w 346"/>
              <a:gd name="T31" fmla="*/ 77 h 414"/>
              <a:gd name="T32" fmla="*/ 346 w 346"/>
              <a:gd name="T33" fmla="*/ 77 h 414"/>
              <a:gd name="T34" fmla="*/ 275 w 346"/>
              <a:gd name="T35" fmla="*/ 25 h 414"/>
              <a:gd name="T36" fmla="*/ 320 w 346"/>
              <a:gd name="T37" fmla="*/ 70 h 414"/>
              <a:gd name="T38" fmla="*/ 275 w 346"/>
              <a:gd name="T39" fmla="*/ 70 h 414"/>
              <a:gd name="T40" fmla="*/ 275 w 346"/>
              <a:gd name="T41" fmla="*/ 25 h 414"/>
              <a:gd name="T42" fmla="*/ 14 w 346"/>
              <a:gd name="T43" fmla="*/ 400 h 414"/>
              <a:gd name="T44" fmla="*/ 14 w 346"/>
              <a:gd name="T45" fmla="*/ 14 h 414"/>
              <a:gd name="T46" fmla="*/ 260 w 346"/>
              <a:gd name="T47" fmla="*/ 14 h 414"/>
              <a:gd name="T48" fmla="*/ 260 w 346"/>
              <a:gd name="T49" fmla="*/ 77 h 414"/>
              <a:gd name="T50" fmla="*/ 268 w 346"/>
              <a:gd name="T51" fmla="*/ 85 h 414"/>
              <a:gd name="T52" fmla="*/ 331 w 346"/>
              <a:gd name="T53" fmla="*/ 85 h 414"/>
              <a:gd name="T54" fmla="*/ 331 w 346"/>
              <a:gd name="T55" fmla="*/ 400 h 414"/>
              <a:gd name="T56" fmla="*/ 14 w 346"/>
              <a:gd name="T57" fmla="*/ 400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346" h="414">
                <a:moveTo>
                  <a:pt x="346" y="77"/>
                </a:moveTo>
                <a:cubicBezTo>
                  <a:pt x="345" y="76"/>
                  <a:pt x="345" y="76"/>
                  <a:pt x="345" y="75"/>
                </a:cubicBezTo>
                <a:cubicBezTo>
                  <a:pt x="345" y="75"/>
                  <a:pt x="345" y="75"/>
                  <a:pt x="345" y="74"/>
                </a:cubicBezTo>
                <a:cubicBezTo>
                  <a:pt x="345" y="74"/>
                  <a:pt x="344" y="73"/>
                  <a:pt x="343" y="72"/>
                </a:cubicBezTo>
                <a:cubicBezTo>
                  <a:pt x="273" y="2"/>
                  <a:pt x="273" y="2"/>
                  <a:pt x="273" y="2"/>
                </a:cubicBezTo>
                <a:cubicBezTo>
                  <a:pt x="272" y="1"/>
                  <a:pt x="272" y="1"/>
                  <a:pt x="271" y="0"/>
                </a:cubicBezTo>
                <a:cubicBezTo>
                  <a:pt x="271" y="0"/>
                  <a:pt x="270" y="0"/>
                  <a:pt x="270" y="0"/>
                </a:cubicBezTo>
                <a:cubicBezTo>
                  <a:pt x="270" y="0"/>
                  <a:pt x="269" y="0"/>
                  <a:pt x="268" y="0"/>
                </a:cubicBezTo>
                <a:cubicBezTo>
                  <a:pt x="268" y="0"/>
                  <a:pt x="268" y="0"/>
                  <a:pt x="268" y="0"/>
                </a:cubicBezTo>
                <a:cubicBezTo>
                  <a:pt x="7" y="0"/>
                  <a:pt x="7" y="0"/>
                  <a:pt x="7" y="0"/>
                </a:cubicBezTo>
                <a:cubicBezTo>
                  <a:pt x="3" y="0"/>
                  <a:pt x="0" y="3"/>
                  <a:pt x="0" y="7"/>
                </a:cubicBezTo>
                <a:cubicBezTo>
                  <a:pt x="0" y="407"/>
                  <a:pt x="0" y="407"/>
                  <a:pt x="0" y="407"/>
                </a:cubicBezTo>
                <a:cubicBezTo>
                  <a:pt x="0" y="411"/>
                  <a:pt x="3" y="414"/>
                  <a:pt x="7" y="414"/>
                </a:cubicBezTo>
                <a:cubicBezTo>
                  <a:pt x="338" y="414"/>
                  <a:pt x="338" y="414"/>
                  <a:pt x="338" y="414"/>
                </a:cubicBezTo>
                <a:cubicBezTo>
                  <a:pt x="342" y="414"/>
                  <a:pt x="346" y="411"/>
                  <a:pt x="346" y="407"/>
                </a:cubicBezTo>
                <a:cubicBezTo>
                  <a:pt x="346" y="77"/>
                  <a:pt x="346" y="77"/>
                  <a:pt x="346" y="77"/>
                </a:cubicBezTo>
                <a:cubicBezTo>
                  <a:pt x="346" y="77"/>
                  <a:pt x="346" y="77"/>
                  <a:pt x="346" y="77"/>
                </a:cubicBezTo>
                <a:close/>
                <a:moveTo>
                  <a:pt x="275" y="25"/>
                </a:moveTo>
                <a:cubicBezTo>
                  <a:pt x="320" y="70"/>
                  <a:pt x="320" y="70"/>
                  <a:pt x="320" y="70"/>
                </a:cubicBezTo>
                <a:cubicBezTo>
                  <a:pt x="275" y="70"/>
                  <a:pt x="275" y="70"/>
                  <a:pt x="275" y="70"/>
                </a:cubicBezTo>
                <a:lnTo>
                  <a:pt x="275" y="25"/>
                </a:lnTo>
                <a:close/>
                <a:moveTo>
                  <a:pt x="14" y="400"/>
                </a:moveTo>
                <a:cubicBezTo>
                  <a:pt x="14" y="14"/>
                  <a:pt x="14" y="14"/>
                  <a:pt x="14" y="14"/>
                </a:cubicBezTo>
                <a:cubicBezTo>
                  <a:pt x="260" y="14"/>
                  <a:pt x="260" y="14"/>
                  <a:pt x="260" y="14"/>
                </a:cubicBezTo>
                <a:cubicBezTo>
                  <a:pt x="260" y="77"/>
                  <a:pt x="260" y="77"/>
                  <a:pt x="260" y="77"/>
                </a:cubicBezTo>
                <a:cubicBezTo>
                  <a:pt x="260" y="81"/>
                  <a:pt x="264" y="85"/>
                  <a:pt x="268" y="85"/>
                </a:cubicBezTo>
                <a:cubicBezTo>
                  <a:pt x="331" y="85"/>
                  <a:pt x="331" y="85"/>
                  <a:pt x="331" y="85"/>
                </a:cubicBezTo>
                <a:cubicBezTo>
                  <a:pt x="331" y="400"/>
                  <a:pt x="331" y="400"/>
                  <a:pt x="331" y="400"/>
                </a:cubicBezTo>
                <a:lnTo>
                  <a:pt x="14" y="400"/>
                </a:lnTo>
                <a:close/>
              </a:path>
            </a:pathLst>
          </a:custGeom>
          <a:solidFill>
            <a:srgbClr val="3397D3"/>
          </a:solidFill>
          <a:ln>
            <a:noFill/>
          </a:ln>
          <a:extLst>
            <a:ext uri="{91240B29-F687-4F45-9708-019B960494DF}">
              <a14:hiddenLine xmlns:a14="http://schemas.microsoft.com/office/drawing/2010/main" w="9525">
                <a:solidFill>
                  <a:srgbClr val="000000"/>
                </a:solidFill>
                <a:rou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marL="22847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7419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1991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656330" indent="1905"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0"/>
          </p:nvPr>
        </p:nvSpPr>
        <p:spPr/>
        <p:txBody>
          <a:bodyPr/>
          <a:lstStyle/>
          <a:p>
            <a:fld id="{85BC0CA1-3571-4BD4-9253-723F5D1C3D94}" type="slidenum">
              <a:rPr lang="zh-CN" altLang="en-US" smtClean="0"/>
              <a:t>51</a:t>
            </a:fld>
            <a:endParaRPr lang="zh-CN" altLang="en-US"/>
          </a:p>
        </p:txBody>
      </p:sp>
      <p:sp>
        <p:nvSpPr>
          <p:cNvPr id="27" name="文本框 11">
            <a:extLst>
              <a:ext uri="{FF2B5EF4-FFF2-40B4-BE49-F238E27FC236}">
                <a16:creationId xmlns:a16="http://schemas.microsoft.com/office/drawing/2014/main" id="{81F249FC-F60A-4A5E-A276-B50208063D89}"/>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28" name="文本框 27">
            <a:extLst>
              <a:ext uri="{FF2B5EF4-FFF2-40B4-BE49-F238E27FC236}">
                <a16:creationId xmlns:a16="http://schemas.microsoft.com/office/drawing/2014/main" id="{CA5BDB5C-1B88-4735-8CAB-96BF4C1D1702}"/>
              </a:ext>
            </a:extLst>
          </p:cNvPr>
          <p:cNvSpPr txBox="1"/>
          <p:nvPr/>
        </p:nvSpPr>
        <p:spPr>
          <a:xfrm>
            <a:off x="10228729" y="593929"/>
            <a:ext cx="1703352"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公园舆情监控服务</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7"/>
          <p:cNvSpPr txBox="1"/>
          <p:nvPr/>
        </p:nvSpPr>
        <p:spPr bwMode="auto">
          <a:xfrm>
            <a:off x="8671671" y="798225"/>
            <a:ext cx="2312511" cy="422103"/>
          </a:xfrm>
          <a:prstGeom prst="rect">
            <a:avLst/>
          </a:prstGeom>
          <a:noFill/>
        </p:spPr>
        <p:txBody>
          <a:bodyPr wrap="square">
            <a:spAutoFit/>
          </a:bodyPr>
          <a:lstStyle/>
          <a:p>
            <a:pPr indent="457200" defTabSz="1078230">
              <a:lnSpc>
                <a:spcPct val="150000"/>
              </a:lnSpc>
              <a:defRPr/>
            </a:pPr>
            <a:endParaRPr lang="en-US" altLang="zh-CN" sz="1695" dirty="0">
              <a:latin typeface="+mn-ea"/>
            </a:endParaRPr>
          </a:p>
        </p:txBody>
      </p:sp>
      <p:grpSp>
        <p:nvGrpSpPr>
          <p:cNvPr id="58" name="Group 5"/>
          <p:cNvGrpSpPr/>
          <p:nvPr/>
        </p:nvGrpSpPr>
        <p:grpSpPr bwMode="auto">
          <a:xfrm>
            <a:off x="2249225" y="2711230"/>
            <a:ext cx="985837" cy="1087437"/>
            <a:chOff x="1519" y="799"/>
            <a:chExt cx="544" cy="599"/>
          </a:xfrm>
        </p:grpSpPr>
        <p:pic>
          <p:nvPicPr>
            <p:cNvPr id="59" name="Picture 41" descr="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19" y="1116"/>
              <a:ext cx="5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96" descr="女士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64" y="799"/>
              <a:ext cx="291"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 name="Rectangle 8"/>
          <p:cNvSpPr>
            <a:spLocks noChangeArrowheads="1"/>
          </p:cNvSpPr>
          <p:nvPr/>
        </p:nvSpPr>
        <p:spPr bwMode="auto">
          <a:xfrm>
            <a:off x="304537" y="2134967"/>
            <a:ext cx="3459163" cy="3529013"/>
          </a:xfrm>
          <a:prstGeom prst="rect">
            <a:avLst/>
          </a:prstGeom>
          <a:noFill/>
          <a:ln w="28575" algn="ctr">
            <a:solidFill>
              <a:schemeClr val="bg1">
                <a:lumMod val="85000"/>
              </a:schemeClr>
            </a:solidFill>
            <a:miter lim="800000"/>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endParaRPr lang="zh-CN" altLang="en-US">
              <a:latin typeface="Arial" panose="020B0604020202020204" pitchFamily="34" charset="0"/>
            </a:endParaRPr>
          </a:p>
        </p:txBody>
      </p:sp>
      <p:sp>
        <p:nvSpPr>
          <p:cNvPr id="62" name="Text Box 9"/>
          <p:cNvSpPr txBox="1">
            <a:spLocks noChangeArrowheads="1"/>
          </p:cNvSpPr>
          <p:nvPr/>
        </p:nvSpPr>
        <p:spPr bwMode="auto">
          <a:xfrm>
            <a:off x="2033325" y="3792317"/>
            <a:ext cx="1295400"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r>
              <a:rPr lang="zh-CN" altLang="en-US" sz="1000" b="1" dirty="0">
                <a:latin typeface="Arial" panose="020B0604020202020204" pitchFamily="34" charset="0"/>
              </a:rPr>
              <a:t>管理服务器客户端</a:t>
            </a:r>
            <a:endParaRPr lang="zh-CN" altLang="en-US" sz="1000" dirty="0">
              <a:latin typeface="Arial" panose="020B0604020202020204" pitchFamily="34" charset="0"/>
            </a:endParaRPr>
          </a:p>
        </p:txBody>
      </p:sp>
      <p:sp>
        <p:nvSpPr>
          <p:cNvPr id="63" name="Text Box 13"/>
          <p:cNvSpPr txBox="1">
            <a:spLocks noChangeArrowheads="1"/>
          </p:cNvSpPr>
          <p:nvPr/>
        </p:nvSpPr>
        <p:spPr bwMode="auto">
          <a:xfrm>
            <a:off x="2176200" y="2350867"/>
            <a:ext cx="144145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Arial" panose="020B0604020202020204" pitchFamily="34" charset="0"/>
              </a:rPr>
              <a:t>内容制作发布</a:t>
            </a:r>
            <a:endParaRPr lang="zh-CN" altLang="en-US" sz="1200">
              <a:latin typeface="Arial" panose="020B0604020202020204" pitchFamily="34" charset="0"/>
            </a:endParaRPr>
          </a:p>
        </p:txBody>
      </p:sp>
      <p:sp>
        <p:nvSpPr>
          <p:cNvPr id="64" name="Text Box 14"/>
          <p:cNvSpPr txBox="1">
            <a:spLocks noChangeArrowheads="1"/>
          </p:cNvSpPr>
          <p:nvPr/>
        </p:nvSpPr>
        <p:spPr bwMode="auto">
          <a:xfrm>
            <a:off x="304537" y="3071592"/>
            <a:ext cx="1485900" cy="347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a:solidFill>
                  <a:srgbClr val="000000"/>
                </a:solidFill>
                <a:latin typeface="Arial" panose="020B0604020202020204" pitchFamily="34" charset="0"/>
              </a:rPr>
              <a:t>播放终端管理</a:t>
            </a:r>
            <a:endParaRPr lang="zh-CN" altLang="en-US" sz="1200">
              <a:latin typeface="Arial" panose="020B0604020202020204" pitchFamily="34" charset="0"/>
            </a:endParaRPr>
          </a:p>
        </p:txBody>
      </p:sp>
      <p:sp>
        <p:nvSpPr>
          <p:cNvPr id="65" name="Text Box 15"/>
          <p:cNvSpPr txBox="1">
            <a:spLocks noChangeArrowheads="1"/>
          </p:cNvSpPr>
          <p:nvPr/>
        </p:nvSpPr>
        <p:spPr bwMode="auto">
          <a:xfrm>
            <a:off x="661725" y="5376642"/>
            <a:ext cx="1771650"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200" b="1" dirty="0">
                <a:solidFill>
                  <a:srgbClr val="000000"/>
                </a:solidFill>
                <a:latin typeface="Arial" panose="020B0604020202020204" pitchFamily="34" charset="0"/>
              </a:rPr>
              <a:t>信息发布系统管理软件</a:t>
            </a:r>
            <a:endParaRPr lang="zh-CN" altLang="en-US" sz="1200" dirty="0">
              <a:latin typeface="Arial" panose="020B0604020202020204" pitchFamily="34" charset="0"/>
            </a:endParaRPr>
          </a:p>
        </p:txBody>
      </p:sp>
      <p:sp>
        <p:nvSpPr>
          <p:cNvPr id="68" name="Text Box 29"/>
          <p:cNvSpPr txBox="1">
            <a:spLocks noChangeArrowheads="1"/>
          </p:cNvSpPr>
          <p:nvPr/>
        </p:nvSpPr>
        <p:spPr bwMode="auto">
          <a:xfrm>
            <a:off x="375976" y="2279430"/>
            <a:ext cx="1364048" cy="401626"/>
          </a:xfrm>
          <a:prstGeom prst="rect">
            <a:avLst/>
          </a:prstGeom>
          <a:noFill/>
          <a:ln w="9525" algn="ctr">
            <a:noFill/>
            <a:miter lim="800000"/>
          </a:ln>
          <a:effectLst/>
        </p:spPr>
        <p:txBody>
          <a:bodyPr lIns="64922" tIns="32461" rIns="64922" bIns="32461"/>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defRPr/>
            </a:pPr>
            <a:r>
              <a:rPr lang="zh-CN" altLang="en-US" sz="1600" b="1" dirty="0">
                <a:solidFill>
                  <a:schemeClr val="accent1">
                    <a:lumMod val="75000"/>
                  </a:schemeClr>
                </a:solidFill>
                <a:latin typeface="微软雅黑" panose="020B0503020204020204" pitchFamily="34" charset="-122"/>
                <a:ea typeface="微软雅黑" panose="020B0503020204020204" pitchFamily="34" charset="-122"/>
              </a:rPr>
              <a:t>控制中心</a:t>
            </a:r>
          </a:p>
        </p:txBody>
      </p:sp>
      <p:grpSp>
        <p:nvGrpSpPr>
          <p:cNvPr id="69" name="Group 36"/>
          <p:cNvGrpSpPr/>
          <p:nvPr/>
        </p:nvGrpSpPr>
        <p:grpSpPr bwMode="auto">
          <a:xfrm>
            <a:off x="3401750" y="3143030"/>
            <a:ext cx="1657350" cy="1152525"/>
            <a:chOff x="2245" y="2387"/>
            <a:chExt cx="1044" cy="726"/>
          </a:xfrm>
        </p:grpSpPr>
        <p:grpSp>
          <p:nvGrpSpPr>
            <p:cNvPr id="70" name="Group 68"/>
            <p:cNvGrpSpPr/>
            <p:nvPr/>
          </p:nvGrpSpPr>
          <p:grpSpPr bwMode="auto">
            <a:xfrm>
              <a:off x="2245" y="2387"/>
              <a:ext cx="1044" cy="726"/>
              <a:chOff x="1619" y="1942"/>
              <a:chExt cx="678" cy="402"/>
            </a:xfrm>
          </p:grpSpPr>
          <p:sp>
            <p:nvSpPr>
              <p:cNvPr id="72" name="Freeform 58"/>
              <p:cNvSpPr/>
              <p:nvPr/>
            </p:nvSpPr>
            <p:spPr bwMode="auto">
              <a:xfrm>
                <a:off x="1619" y="1942"/>
                <a:ext cx="675" cy="402"/>
              </a:xfrm>
              <a:custGeom>
                <a:avLst/>
                <a:gdLst>
                  <a:gd name="T0" fmla="*/ 6 w 2024"/>
                  <a:gd name="T1" fmla="*/ 1 h 1206"/>
                  <a:gd name="T2" fmla="*/ 7 w 2024"/>
                  <a:gd name="T3" fmla="*/ 1 h 1206"/>
                  <a:gd name="T4" fmla="*/ 9 w 2024"/>
                  <a:gd name="T5" fmla="*/ 0 h 1206"/>
                  <a:gd name="T6" fmla="*/ 11 w 2024"/>
                  <a:gd name="T7" fmla="*/ 0 h 1206"/>
                  <a:gd name="T8" fmla="*/ 12 w 2024"/>
                  <a:gd name="T9" fmla="*/ 0 h 1206"/>
                  <a:gd name="T10" fmla="*/ 13 w 2024"/>
                  <a:gd name="T11" fmla="*/ 0 h 1206"/>
                  <a:gd name="T12" fmla="*/ 15 w 2024"/>
                  <a:gd name="T13" fmla="*/ 1 h 1206"/>
                  <a:gd name="T14" fmla="*/ 16 w 2024"/>
                  <a:gd name="T15" fmla="*/ 1 h 1206"/>
                  <a:gd name="T16" fmla="*/ 18 w 2024"/>
                  <a:gd name="T17" fmla="*/ 2 h 1206"/>
                  <a:gd name="T18" fmla="*/ 20 w 2024"/>
                  <a:gd name="T19" fmla="*/ 2 h 1206"/>
                  <a:gd name="T20" fmla="*/ 21 w 2024"/>
                  <a:gd name="T21" fmla="*/ 2 h 1206"/>
                  <a:gd name="T22" fmla="*/ 22 w 2024"/>
                  <a:gd name="T23" fmla="*/ 3 h 1206"/>
                  <a:gd name="T24" fmla="*/ 23 w 2024"/>
                  <a:gd name="T25" fmla="*/ 4 h 1206"/>
                  <a:gd name="T26" fmla="*/ 24 w 2024"/>
                  <a:gd name="T27" fmla="*/ 5 h 1206"/>
                  <a:gd name="T28" fmla="*/ 25 w 2024"/>
                  <a:gd name="T29" fmla="*/ 7 h 1206"/>
                  <a:gd name="T30" fmla="*/ 25 w 2024"/>
                  <a:gd name="T31" fmla="*/ 8 h 1206"/>
                  <a:gd name="T32" fmla="*/ 25 w 2024"/>
                  <a:gd name="T33" fmla="*/ 9 h 1206"/>
                  <a:gd name="T34" fmla="*/ 25 w 2024"/>
                  <a:gd name="T35" fmla="*/ 11 h 1206"/>
                  <a:gd name="T36" fmla="*/ 24 w 2024"/>
                  <a:gd name="T37" fmla="*/ 11 h 1206"/>
                  <a:gd name="T38" fmla="*/ 23 w 2024"/>
                  <a:gd name="T39" fmla="*/ 12 h 1206"/>
                  <a:gd name="T40" fmla="*/ 23 w 2024"/>
                  <a:gd name="T41" fmla="*/ 12 h 1206"/>
                  <a:gd name="T42" fmla="*/ 22 w 2024"/>
                  <a:gd name="T43" fmla="*/ 12 h 1206"/>
                  <a:gd name="T44" fmla="*/ 20 w 2024"/>
                  <a:gd name="T45" fmla="*/ 12 h 1206"/>
                  <a:gd name="T46" fmla="*/ 18 w 2024"/>
                  <a:gd name="T47" fmla="*/ 12 h 1206"/>
                  <a:gd name="T48" fmla="*/ 17 w 2024"/>
                  <a:gd name="T49" fmla="*/ 13 h 1206"/>
                  <a:gd name="T50" fmla="*/ 16 w 2024"/>
                  <a:gd name="T51" fmla="*/ 13 h 1206"/>
                  <a:gd name="T52" fmla="*/ 14 w 2024"/>
                  <a:gd name="T53" fmla="*/ 14 h 1206"/>
                  <a:gd name="T54" fmla="*/ 13 w 2024"/>
                  <a:gd name="T55" fmla="*/ 15 h 1206"/>
                  <a:gd name="T56" fmla="*/ 12 w 2024"/>
                  <a:gd name="T57" fmla="*/ 15 h 1206"/>
                  <a:gd name="T58" fmla="*/ 10 w 2024"/>
                  <a:gd name="T59" fmla="*/ 15 h 1206"/>
                  <a:gd name="T60" fmla="*/ 9 w 2024"/>
                  <a:gd name="T61" fmla="*/ 15 h 1206"/>
                  <a:gd name="T62" fmla="*/ 7 w 2024"/>
                  <a:gd name="T63" fmla="*/ 14 h 1206"/>
                  <a:gd name="T64" fmla="*/ 6 w 2024"/>
                  <a:gd name="T65" fmla="*/ 13 h 1206"/>
                  <a:gd name="T66" fmla="*/ 5 w 2024"/>
                  <a:gd name="T67" fmla="*/ 12 h 1206"/>
                  <a:gd name="T68" fmla="*/ 4 w 2024"/>
                  <a:gd name="T69" fmla="*/ 12 h 1206"/>
                  <a:gd name="T70" fmla="*/ 4 w 2024"/>
                  <a:gd name="T71" fmla="*/ 11 h 1206"/>
                  <a:gd name="T72" fmla="*/ 3 w 2024"/>
                  <a:gd name="T73" fmla="*/ 10 h 1206"/>
                  <a:gd name="T74" fmla="*/ 3 w 2024"/>
                  <a:gd name="T75" fmla="*/ 10 h 1206"/>
                  <a:gd name="T76" fmla="*/ 3 w 2024"/>
                  <a:gd name="T77" fmla="*/ 10 h 1206"/>
                  <a:gd name="T78" fmla="*/ 2 w 2024"/>
                  <a:gd name="T79" fmla="*/ 10 h 1206"/>
                  <a:gd name="T80" fmla="*/ 1 w 2024"/>
                  <a:gd name="T81" fmla="*/ 10 h 1206"/>
                  <a:gd name="T82" fmla="*/ 1 w 2024"/>
                  <a:gd name="T83" fmla="*/ 9 h 1206"/>
                  <a:gd name="T84" fmla="*/ 0 w 2024"/>
                  <a:gd name="T85" fmla="*/ 8 h 1206"/>
                  <a:gd name="T86" fmla="*/ 0 w 2024"/>
                  <a:gd name="T87" fmla="*/ 8 h 1206"/>
                  <a:gd name="T88" fmla="*/ 0 w 2024"/>
                  <a:gd name="T89" fmla="*/ 7 h 1206"/>
                  <a:gd name="T90" fmla="*/ 1 w 2024"/>
                  <a:gd name="T91" fmla="*/ 6 h 1206"/>
                  <a:gd name="T92" fmla="*/ 2 w 2024"/>
                  <a:gd name="T93" fmla="*/ 5 h 1206"/>
                  <a:gd name="T94" fmla="*/ 3 w 2024"/>
                  <a:gd name="T95" fmla="*/ 5 h 1206"/>
                  <a:gd name="T96" fmla="*/ 3 w 2024"/>
                  <a:gd name="T97" fmla="*/ 5 h 1206"/>
                  <a:gd name="T98" fmla="*/ 3 w 2024"/>
                  <a:gd name="T99" fmla="*/ 4 h 1206"/>
                  <a:gd name="T100" fmla="*/ 4 w 2024"/>
                  <a:gd name="T101" fmla="*/ 2 h 1206"/>
                  <a:gd name="T102" fmla="*/ 4 w 2024"/>
                  <a:gd name="T103" fmla="*/ 1 h 1206"/>
                  <a:gd name="T104" fmla="*/ 4 w 2024"/>
                  <a:gd name="T105" fmla="*/ 1 h 1206"/>
                  <a:gd name="T106" fmla="*/ 5 w 2024"/>
                  <a:gd name="T107" fmla="*/ 1 h 1206"/>
                  <a:gd name="T108" fmla="*/ 5 w 2024"/>
                  <a:gd name="T109" fmla="*/ 1 h 1206"/>
                  <a:gd name="T110" fmla="*/ 6 w 2024"/>
                  <a:gd name="T111" fmla="*/ 1 h 1206"/>
                  <a:gd name="T112" fmla="*/ 6 w 2024"/>
                  <a:gd name="T113" fmla="*/ 1 h 120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w 2024"/>
                  <a:gd name="T172" fmla="*/ 0 h 1206"/>
                  <a:gd name="T173" fmla="*/ 2024 w 2024"/>
                  <a:gd name="T174" fmla="*/ 1206 h 120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T171" t="T172" r="T173" b="T174"/>
                <a:pathLst>
                  <a:path w="2024" h="1206">
                    <a:moveTo>
                      <a:pt x="457" y="107"/>
                    </a:moveTo>
                    <a:lnTo>
                      <a:pt x="468" y="100"/>
                    </a:lnTo>
                    <a:lnTo>
                      <a:pt x="480" y="94"/>
                    </a:lnTo>
                    <a:lnTo>
                      <a:pt x="494" y="88"/>
                    </a:lnTo>
                    <a:lnTo>
                      <a:pt x="509" y="83"/>
                    </a:lnTo>
                    <a:lnTo>
                      <a:pt x="526" y="77"/>
                    </a:lnTo>
                    <a:lnTo>
                      <a:pt x="545" y="70"/>
                    </a:lnTo>
                    <a:lnTo>
                      <a:pt x="563" y="64"/>
                    </a:lnTo>
                    <a:lnTo>
                      <a:pt x="585" y="58"/>
                    </a:lnTo>
                    <a:lnTo>
                      <a:pt x="628" y="47"/>
                    </a:lnTo>
                    <a:lnTo>
                      <a:pt x="676" y="36"/>
                    </a:lnTo>
                    <a:lnTo>
                      <a:pt x="723" y="26"/>
                    </a:lnTo>
                    <a:lnTo>
                      <a:pt x="774" y="18"/>
                    </a:lnTo>
                    <a:lnTo>
                      <a:pt x="824" y="10"/>
                    </a:lnTo>
                    <a:lnTo>
                      <a:pt x="873" y="6"/>
                    </a:lnTo>
                    <a:lnTo>
                      <a:pt x="897" y="3"/>
                    </a:lnTo>
                    <a:lnTo>
                      <a:pt x="921" y="2"/>
                    </a:lnTo>
                    <a:lnTo>
                      <a:pt x="945" y="0"/>
                    </a:lnTo>
                    <a:lnTo>
                      <a:pt x="988" y="0"/>
                    </a:lnTo>
                    <a:lnTo>
                      <a:pt x="1008" y="2"/>
                    </a:lnTo>
                    <a:lnTo>
                      <a:pt x="1029" y="3"/>
                    </a:lnTo>
                    <a:lnTo>
                      <a:pt x="1047" y="5"/>
                    </a:lnTo>
                    <a:lnTo>
                      <a:pt x="1063" y="8"/>
                    </a:lnTo>
                    <a:lnTo>
                      <a:pt x="1079" y="10"/>
                    </a:lnTo>
                    <a:lnTo>
                      <a:pt x="1093" y="15"/>
                    </a:lnTo>
                    <a:lnTo>
                      <a:pt x="1106" y="21"/>
                    </a:lnTo>
                    <a:lnTo>
                      <a:pt x="1170" y="52"/>
                    </a:lnTo>
                    <a:lnTo>
                      <a:pt x="1224" y="78"/>
                    </a:lnTo>
                    <a:lnTo>
                      <a:pt x="1250" y="88"/>
                    </a:lnTo>
                    <a:lnTo>
                      <a:pt x="1273" y="98"/>
                    </a:lnTo>
                    <a:lnTo>
                      <a:pt x="1298" y="106"/>
                    </a:lnTo>
                    <a:lnTo>
                      <a:pt x="1322" y="113"/>
                    </a:lnTo>
                    <a:lnTo>
                      <a:pt x="1347" y="120"/>
                    </a:lnTo>
                    <a:lnTo>
                      <a:pt x="1373" y="124"/>
                    </a:lnTo>
                    <a:lnTo>
                      <a:pt x="1401" y="129"/>
                    </a:lnTo>
                    <a:lnTo>
                      <a:pt x="1432" y="132"/>
                    </a:lnTo>
                    <a:lnTo>
                      <a:pt x="1465" y="133"/>
                    </a:lnTo>
                    <a:lnTo>
                      <a:pt x="1502" y="134"/>
                    </a:lnTo>
                    <a:lnTo>
                      <a:pt x="1543" y="136"/>
                    </a:lnTo>
                    <a:lnTo>
                      <a:pt x="1587" y="136"/>
                    </a:lnTo>
                    <a:lnTo>
                      <a:pt x="1615" y="137"/>
                    </a:lnTo>
                    <a:lnTo>
                      <a:pt x="1642" y="140"/>
                    </a:lnTo>
                    <a:lnTo>
                      <a:pt x="1669" y="147"/>
                    </a:lnTo>
                    <a:lnTo>
                      <a:pt x="1695" y="158"/>
                    </a:lnTo>
                    <a:lnTo>
                      <a:pt x="1720" y="169"/>
                    </a:lnTo>
                    <a:lnTo>
                      <a:pt x="1744" y="182"/>
                    </a:lnTo>
                    <a:lnTo>
                      <a:pt x="1769" y="198"/>
                    </a:lnTo>
                    <a:lnTo>
                      <a:pt x="1792" y="215"/>
                    </a:lnTo>
                    <a:lnTo>
                      <a:pt x="1815" y="234"/>
                    </a:lnTo>
                    <a:lnTo>
                      <a:pt x="1836" y="256"/>
                    </a:lnTo>
                    <a:lnTo>
                      <a:pt x="1857" y="279"/>
                    </a:lnTo>
                    <a:lnTo>
                      <a:pt x="1877" y="302"/>
                    </a:lnTo>
                    <a:lnTo>
                      <a:pt x="1895" y="328"/>
                    </a:lnTo>
                    <a:lnTo>
                      <a:pt x="1913" y="354"/>
                    </a:lnTo>
                    <a:lnTo>
                      <a:pt x="1930" y="380"/>
                    </a:lnTo>
                    <a:lnTo>
                      <a:pt x="1946" y="408"/>
                    </a:lnTo>
                    <a:lnTo>
                      <a:pt x="1960" y="437"/>
                    </a:lnTo>
                    <a:lnTo>
                      <a:pt x="1972" y="467"/>
                    </a:lnTo>
                    <a:lnTo>
                      <a:pt x="1983" y="496"/>
                    </a:lnTo>
                    <a:lnTo>
                      <a:pt x="1995" y="527"/>
                    </a:lnTo>
                    <a:lnTo>
                      <a:pt x="2003" y="558"/>
                    </a:lnTo>
                    <a:lnTo>
                      <a:pt x="2011" y="589"/>
                    </a:lnTo>
                    <a:lnTo>
                      <a:pt x="2016" y="619"/>
                    </a:lnTo>
                    <a:lnTo>
                      <a:pt x="2021" y="649"/>
                    </a:lnTo>
                    <a:lnTo>
                      <a:pt x="2024" y="679"/>
                    </a:lnTo>
                    <a:lnTo>
                      <a:pt x="2024" y="710"/>
                    </a:lnTo>
                    <a:lnTo>
                      <a:pt x="2024" y="739"/>
                    </a:lnTo>
                    <a:lnTo>
                      <a:pt x="2021" y="766"/>
                    </a:lnTo>
                    <a:lnTo>
                      <a:pt x="2016" y="795"/>
                    </a:lnTo>
                    <a:lnTo>
                      <a:pt x="2009" y="821"/>
                    </a:lnTo>
                    <a:lnTo>
                      <a:pt x="2001" y="847"/>
                    </a:lnTo>
                    <a:lnTo>
                      <a:pt x="1990" y="871"/>
                    </a:lnTo>
                    <a:lnTo>
                      <a:pt x="1983" y="883"/>
                    </a:lnTo>
                    <a:lnTo>
                      <a:pt x="1975" y="896"/>
                    </a:lnTo>
                    <a:lnTo>
                      <a:pt x="1966" y="906"/>
                    </a:lnTo>
                    <a:lnTo>
                      <a:pt x="1956" y="917"/>
                    </a:lnTo>
                    <a:lnTo>
                      <a:pt x="1946" y="926"/>
                    </a:lnTo>
                    <a:lnTo>
                      <a:pt x="1923" y="942"/>
                    </a:lnTo>
                    <a:lnTo>
                      <a:pt x="1910" y="949"/>
                    </a:lnTo>
                    <a:lnTo>
                      <a:pt x="1898" y="956"/>
                    </a:lnTo>
                    <a:lnTo>
                      <a:pt x="1884" y="961"/>
                    </a:lnTo>
                    <a:lnTo>
                      <a:pt x="1871" y="966"/>
                    </a:lnTo>
                    <a:lnTo>
                      <a:pt x="1857" y="971"/>
                    </a:lnTo>
                    <a:lnTo>
                      <a:pt x="1842" y="974"/>
                    </a:lnTo>
                    <a:lnTo>
                      <a:pt x="1828" y="978"/>
                    </a:lnTo>
                    <a:lnTo>
                      <a:pt x="1812" y="979"/>
                    </a:lnTo>
                    <a:lnTo>
                      <a:pt x="1796" y="982"/>
                    </a:lnTo>
                    <a:lnTo>
                      <a:pt x="1764" y="985"/>
                    </a:lnTo>
                    <a:lnTo>
                      <a:pt x="1733" y="986"/>
                    </a:lnTo>
                    <a:lnTo>
                      <a:pt x="1702" y="988"/>
                    </a:lnTo>
                    <a:lnTo>
                      <a:pt x="1671" y="988"/>
                    </a:lnTo>
                    <a:lnTo>
                      <a:pt x="1612" y="986"/>
                    </a:lnTo>
                    <a:lnTo>
                      <a:pt x="1558" y="986"/>
                    </a:lnTo>
                    <a:lnTo>
                      <a:pt x="1537" y="986"/>
                    </a:lnTo>
                    <a:lnTo>
                      <a:pt x="1515" y="989"/>
                    </a:lnTo>
                    <a:lnTo>
                      <a:pt x="1495" y="992"/>
                    </a:lnTo>
                    <a:lnTo>
                      <a:pt x="1473" y="997"/>
                    </a:lnTo>
                    <a:lnTo>
                      <a:pt x="1453" y="1004"/>
                    </a:lnTo>
                    <a:lnTo>
                      <a:pt x="1432" y="1011"/>
                    </a:lnTo>
                    <a:lnTo>
                      <a:pt x="1412" y="1018"/>
                    </a:lnTo>
                    <a:lnTo>
                      <a:pt x="1390" y="1027"/>
                    </a:lnTo>
                    <a:lnTo>
                      <a:pt x="1348" y="1047"/>
                    </a:lnTo>
                    <a:lnTo>
                      <a:pt x="1305" y="1069"/>
                    </a:lnTo>
                    <a:lnTo>
                      <a:pt x="1262" y="1092"/>
                    </a:lnTo>
                    <a:lnTo>
                      <a:pt x="1217" y="1115"/>
                    </a:lnTo>
                    <a:lnTo>
                      <a:pt x="1196" y="1126"/>
                    </a:lnTo>
                    <a:lnTo>
                      <a:pt x="1173" y="1136"/>
                    </a:lnTo>
                    <a:lnTo>
                      <a:pt x="1148" y="1147"/>
                    </a:lnTo>
                    <a:lnTo>
                      <a:pt x="1125" y="1158"/>
                    </a:lnTo>
                    <a:lnTo>
                      <a:pt x="1101" y="1167"/>
                    </a:lnTo>
                    <a:lnTo>
                      <a:pt x="1076" y="1175"/>
                    </a:lnTo>
                    <a:lnTo>
                      <a:pt x="1052" y="1183"/>
                    </a:lnTo>
                    <a:lnTo>
                      <a:pt x="1026" y="1190"/>
                    </a:lnTo>
                    <a:lnTo>
                      <a:pt x="1000" y="1196"/>
                    </a:lnTo>
                    <a:lnTo>
                      <a:pt x="972" y="1200"/>
                    </a:lnTo>
                    <a:lnTo>
                      <a:pt x="945" y="1203"/>
                    </a:lnTo>
                    <a:lnTo>
                      <a:pt x="916" y="1204"/>
                    </a:lnTo>
                    <a:lnTo>
                      <a:pt x="887" y="1206"/>
                    </a:lnTo>
                    <a:lnTo>
                      <a:pt x="857" y="1203"/>
                    </a:lnTo>
                    <a:lnTo>
                      <a:pt x="827" y="1200"/>
                    </a:lnTo>
                    <a:lnTo>
                      <a:pt x="795" y="1196"/>
                    </a:lnTo>
                    <a:lnTo>
                      <a:pt x="778" y="1191"/>
                    </a:lnTo>
                    <a:lnTo>
                      <a:pt x="761" y="1187"/>
                    </a:lnTo>
                    <a:lnTo>
                      <a:pt x="722" y="1177"/>
                    </a:lnTo>
                    <a:lnTo>
                      <a:pt x="684" y="1165"/>
                    </a:lnTo>
                    <a:lnTo>
                      <a:pt x="644" y="1149"/>
                    </a:lnTo>
                    <a:lnTo>
                      <a:pt x="605" y="1134"/>
                    </a:lnTo>
                    <a:lnTo>
                      <a:pt x="566" y="1115"/>
                    </a:lnTo>
                    <a:lnTo>
                      <a:pt x="546" y="1106"/>
                    </a:lnTo>
                    <a:lnTo>
                      <a:pt x="526" y="1095"/>
                    </a:lnTo>
                    <a:lnTo>
                      <a:pt x="507" y="1085"/>
                    </a:lnTo>
                    <a:lnTo>
                      <a:pt x="489" y="1073"/>
                    </a:lnTo>
                    <a:lnTo>
                      <a:pt x="470" y="1061"/>
                    </a:lnTo>
                    <a:lnTo>
                      <a:pt x="451" y="1050"/>
                    </a:lnTo>
                    <a:lnTo>
                      <a:pt x="415" y="1025"/>
                    </a:lnTo>
                    <a:lnTo>
                      <a:pt x="398" y="1012"/>
                    </a:lnTo>
                    <a:lnTo>
                      <a:pt x="382" y="999"/>
                    </a:lnTo>
                    <a:lnTo>
                      <a:pt x="366" y="985"/>
                    </a:lnTo>
                    <a:lnTo>
                      <a:pt x="350" y="971"/>
                    </a:lnTo>
                    <a:lnTo>
                      <a:pt x="336" y="956"/>
                    </a:lnTo>
                    <a:lnTo>
                      <a:pt x="323" y="942"/>
                    </a:lnTo>
                    <a:lnTo>
                      <a:pt x="309" y="927"/>
                    </a:lnTo>
                    <a:lnTo>
                      <a:pt x="297" y="912"/>
                    </a:lnTo>
                    <a:lnTo>
                      <a:pt x="284" y="897"/>
                    </a:lnTo>
                    <a:lnTo>
                      <a:pt x="275" y="881"/>
                    </a:lnTo>
                    <a:lnTo>
                      <a:pt x="265" y="865"/>
                    </a:lnTo>
                    <a:lnTo>
                      <a:pt x="257" y="850"/>
                    </a:lnTo>
                    <a:lnTo>
                      <a:pt x="252" y="841"/>
                    </a:lnTo>
                    <a:lnTo>
                      <a:pt x="248" y="834"/>
                    </a:lnTo>
                    <a:lnTo>
                      <a:pt x="244" y="826"/>
                    </a:lnTo>
                    <a:lnTo>
                      <a:pt x="239" y="821"/>
                    </a:lnTo>
                    <a:lnTo>
                      <a:pt x="237" y="816"/>
                    </a:lnTo>
                    <a:lnTo>
                      <a:pt x="232" y="812"/>
                    </a:lnTo>
                    <a:lnTo>
                      <a:pt x="228" y="809"/>
                    </a:lnTo>
                    <a:lnTo>
                      <a:pt x="224" y="806"/>
                    </a:lnTo>
                    <a:lnTo>
                      <a:pt x="215" y="802"/>
                    </a:lnTo>
                    <a:lnTo>
                      <a:pt x="206" y="799"/>
                    </a:lnTo>
                    <a:lnTo>
                      <a:pt x="196" y="798"/>
                    </a:lnTo>
                    <a:lnTo>
                      <a:pt x="186" y="796"/>
                    </a:lnTo>
                    <a:lnTo>
                      <a:pt x="163" y="790"/>
                    </a:lnTo>
                    <a:lnTo>
                      <a:pt x="150" y="788"/>
                    </a:lnTo>
                    <a:lnTo>
                      <a:pt x="136" y="780"/>
                    </a:lnTo>
                    <a:lnTo>
                      <a:pt x="127" y="777"/>
                    </a:lnTo>
                    <a:lnTo>
                      <a:pt x="118" y="773"/>
                    </a:lnTo>
                    <a:lnTo>
                      <a:pt x="110" y="767"/>
                    </a:lnTo>
                    <a:lnTo>
                      <a:pt x="101" y="762"/>
                    </a:lnTo>
                    <a:lnTo>
                      <a:pt x="93" y="754"/>
                    </a:lnTo>
                    <a:lnTo>
                      <a:pt x="82" y="746"/>
                    </a:lnTo>
                    <a:lnTo>
                      <a:pt x="72" y="737"/>
                    </a:lnTo>
                    <a:lnTo>
                      <a:pt x="62" y="727"/>
                    </a:lnTo>
                    <a:lnTo>
                      <a:pt x="44" y="707"/>
                    </a:lnTo>
                    <a:lnTo>
                      <a:pt x="29" y="688"/>
                    </a:lnTo>
                    <a:lnTo>
                      <a:pt x="18" y="672"/>
                    </a:lnTo>
                    <a:lnTo>
                      <a:pt x="10" y="655"/>
                    </a:lnTo>
                    <a:lnTo>
                      <a:pt x="5" y="639"/>
                    </a:lnTo>
                    <a:lnTo>
                      <a:pt x="0" y="622"/>
                    </a:lnTo>
                    <a:lnTo>
                      <a:pt x="0" y="607"/>
                    </a:lnTo>
                    <a:lnTo>
                      <a:pt x="2" y="593"/>
                    </a:lnTo>
                    <a:lnTo>
                      <a:pt x="5" y="580"/>
                    </a:lnTo>
                    <a:lnTo>
                      <a:pt x="12" y="567"/>
                    </a:lnTo>
                    <a:lnTo>
                      <a:pt x="19" y="554"/>
                    </a:lnTo>
                    <a:lnTo>
                      <a:pt x="26" y="541"/>
                    </a:lnTo>
                    <a:lnTo>
                      <a:pt x="38" y="529"/>
                    </a:lnTo>
                    <a:lnTo>
                      <a:pt x="48" y="519"/>
                    </a:lnTo>
                    <a:lnTo>
                      <a:pt x="74" y="498"/>
                    </a:lnTo>
                    <a:lnTo>
                      <a:pt x="101" y="478"/>
                    </a:lnTo>
                    <a:lnTo>
                      <a:pt x="130" y="460"/>
                    </a:lnTo>
                    <a:lnTo>
                      <a:pt x="159" y="443"/>
                    </a:lnTo>
                    <a:lnTo>
                      <a:pt x="185" y="427"/>
                    </a:lnTo>
                    <a:lnTo>
                      <a:pt x="208" y="411"/>
                    </a:lnTo>
                    <a:lnTo>
                      <a:pt x="218" y="404"/>
                    </a:lnTo>
                    <a:lnTo>
                      <a:pt x="225" y="397"/>
                    </a:lnTo>
                    <a:lnTo>
                      <a:pt x="232" y="388"/>
                    </a:lnTo>
                    <a:lnTo>
                      <a:pt x="238" y="381"/>
                    </a:lnTo>
                    <a:lnTo>
                      <a:pt x="241" y="374"/>
                    </a:lnTo>
                    <a:lnTo>
                      <a:pt x="242" y="367"/>
                    </a:lnTo>
                    <a:lnTo>
                      <a:pt x="242" y="345"/>
                    </a:lnTo>
                    <a:lnTo>
                      <a:pt x="244" y="326"/>
                    </a:lnTo>
                    <a:lnTo>
                      <a:pt x="248" y="306"/>
                    </a:lnTo>
                    <a:lnTo>
                      <a:pt x="252" y="289"/>
                    </a:lnTo>
                    <a:lnTo>
                      <a:pt x="258" y="273"/>
                    </a:lnTo>
                    <a:lnTo>
                      <a:pt x="265" y="256"/>
                    </a:lnTo>
                    <a:lnTo>
                      <a:pt x="280" y="225"/>
                    </a:lnTo>
                    <a:lnTo>
                      <a:pt x="297" y="195"/>
                    </a:lnTo>
                    <a:lnTo>
                      <a:pt x="316" y="165"/>
                    </a:lnTo>
                    <a:lnTo>
                      <a:pt x="324" y="149"/>
                    </a:lnTo>
                    <a:lnTo>
                      <a:pt x="333" y="133"/>
                    </a:lnTo>
                    <a:lnTo>
                      <a:pt x="342" y="117"/>
                    </a:lnTo>
                    <a:lnTo>
                      <a:pt x="350" y="100"/>
                    </a:lnTo>
                    <a:lnTo>
                      <a:pt x="353" y="94"/>
                    </a:lnTo>
                    <a:lnTo>
                      <a:pt x="356" y="88"/>
                    </a:lnTo>
                    <a:lnTo>
                      <a:pt x="363" y="81"/>
                    </a:lnTo>
                    <a:lnTo>
                      <a:pt x="368" y="80"/>
                    </a:lnTo>
                    <a:lnTo>
                      <a:pt x="372" y="77"/>
                    </a:lnTo>
                    <a:lnTo>
                      <a:pt x="376" y="74"/>
                    </a:lnTo>
                    <a:lnTo>
                      <a:pt x="381" y="74"/>
                    </a:lnTo>
                    <a:lnTo>
                      <a:pt x="391" y="72"/>
                    </a:lnTo>
                    <a:lnTo>
                      <a:pt x="401" y="74"/>
                    </a:lnTo>
                    <a:lnTo>
                      <a:pt x="409" y="75"/>
                    </a:lnTo>
                    <a:lnTo>
                      <a:pt x="419" y="80"/>
                    </a:lnTo>
                    <a:lnTo>
                      <a:pt x="438" y="88"/>
                    </a:lnTo>
                    <a:lnTo>
                      <a:pt x="445" y="93"/>
                    </a:lnTo>
                    <a:lnTo>
                      <a:pt x="451" y="97"/>
                    </a:lnTo>
                    <a:lnTo>
                      <a:pt x="455" y="100"/>
                    </a:lnTo>
                    <a:lnTo>
                      <a:pt x="458" y="104"/>
                    </a:lnTo>
                    <a:lnTo>
                      <a:pt x="460" y="106"/>
                    </a:lnTo>
                    <a:lnTo>
                      <a:pt x="458" y="107"/>
                    </a:lnTo>
                    <a:lnTo>
                      <a:pt x="457" y="107"/>
                    </a:lnTo>
                    <a:close/>
                  </a:path>
                </a:pathLst>
              </a:custGeom>
              <a:solidFill>
                <a:srgbClr val="BDD5E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73" name="Freeform 59"/>
              <p:cNvSpPr>
                <a:spLocks noEditPoints="1"/>
              </p:cNvSpPr>
              <p:nvPr/>
            </p:nvSpPr>
            <p:spPr bwMode="auto">
              <a:xfrm>
                <a:off x="1639" y="1945"/>
                <a:ext cx="658" cy="379"/>
              </a:xfrm>
              <a:custGeom>
                <a:avLst/>
                <a:gdLst>
                  <a:gd name="T0" fmla="*/ 14 w 1975"/>
                  <a:gd name="T1" fmla="*/ 2 h 1138"/>
                  <a:gd name="T2" fmla="*/ 15 w 1975"/>
                  <a:gd name="T3" fmla="*/ 2 h 1138"/>
                  <a:gd name="T4" fmla="*/ 14 w 1975"/>
                  <a:gd name="T5" fmla="*/ 2 h 1138"/>
                  <a:gd name="T6" fmla="*/ 12 w 1975"/>
                  <a:gd name="T7" fmla="*/ 1 h 1138"/>
                  <a:gd name="T8" fmla="*/ 10 w 1975"/>
                  <a:gd name="T9" fmla="*/ 1 h 1138"/>
                  <a:gd name="T10" fmla="*/ 7 w 1975"/>
                  <a:gd name="T11" fmla="*/ 1 h 1138"/>
                  <a:gd name="T12" fmla="*/ 4 w 1975"/>
                  <a:gd name="T13" fmla="*/ 2 h 1138"/>
                  <a:gd name="T14" fmla="*/ 4 w 1975"/>
                  <a:gd name="T15" fmla="*/ 4 h 1138"/>
                  <a:gd name="T16" fmla="*/ 4 w 1975"/>
                  <a:gd name="T17" fmla="*/ 4 h 1138"/>
                  <a:gd name="T18" fmla="*/ 2 w 1975"/>
                  <a:gd name="T19" fmla="*/ 5 h 1138"/>
                  <a:gd name="T20" fmla="*/ 1 w 1975"/>
                  <a:gd name="T21" fmla="*/ 6 h 1138"/>
                  <a:gd name="T22" fmla="*/ 1 w 1975"/>
                  <a:gd name="T23" fmla="*/ 8 h 1138"/>
                  <a:gd name="T24" fmla="*/ 3 w 1975"/>
                  <a:gd name="T25" fmla="*/ 8 h 1138"/>
                  <a:gd name="T26" fmla="*/ 5 w 1975"/>
                  <a:gd name="T27" fmla="*/ 8 h 1138"/>
                  <a:gd name="T28" fmla="*/ 4 w 1975"/>
                  <a:gd name="T29" fmla="*/ 9 h 1138"/>
                  <a:gd name="T30" fmla="*/ 2 w 1975"/>
                  <a:gd name="T31" fmla="*/ 9 h 1138"/>
                  <a:gd name="T32" fmla="*/ 1 w 1975"/>
                  <a:gd name="T33" fmla="*/ 9 h 1138"/>
                  <a:gd name="T34" fmla="*/ 0 w 1975"/>
                  <a:gd name="T35" fmla="*/ 8 h 1138"/>
                  <a:gd name="T36" fmla="*/ 0 w 1975"/>
                  <a:gd name="T37" fmla="*/ 6 h 1138"/>
                  <a:gd name="T38" fmla="*/ 2 w 1975"/>
                  <a:gd name="T39" fmla="*/ 5 h 1138"/>
                  <a:gd name="T40" fmla="*/ 4 w 1975"/>
                  <a:gd name="T41" fmla="*/ 4 h 1138"/>
                  <a:gd name="T42" fmla="*/ 3 w 1975"/>
                  <a:gd name="T43" fmla="*/ 3 h 1138"/>
                  <a:gd name="T44" fmla="*/ 5 w 1975"/>
                  <a:gd name="T45" fmla="*/ 1 h 1138"/>
                  <a:gd name="T46" fmla="*/ 8 w 1975"/>
                  <a:gd name="T47" fmla="*/ 0 h 1138"/>
                  <a:gd name="T48" fmla="*/ 11 w 1975"/>
                  <a:gd name="T49" fmla="*/ 0 h 1138"/>
                  <a:gd name="T50" fmla="*/ 16 w 1975"/>
                  <a:gd name="T51" fmla="*/ 2 h 1138"/>
                  <a:gd name="T52" fmla="*/ 18 w 1975"/>
                  <a:gd name="T53" fmla="*/ 2 h 1138"/>
                  <a:gd name="T54" fmla="*/ 21 w 1975"/>
                  <a:gd name="T55" fmla="*/ 2 h 1138"/>
                  <a:gd name="T56" fmla="*/ 22 w 1975"/>
                  <a:gd name="T57" fmla="*/ 3 h 1138"/>
                  <a:gd name="T58" fmla="*/ 22 w 1975"/>
                  <a:gd name="T59" fmla="*/ 5 h 1138"/>
                  <a:gd name="T60" fmla="*/ 22 w 1975"/>
                  <a:gd name="T61" fmla="*/ 6 h 1138"/>
                  <a:gd name="T62" fmla="*/ 24 w 1975"/>
                  <a:gd name="T63" fmla="*/ 7 h 1138"/>
                  <a:gd name="T64" fmla="*/ 24 w 1975"/>
                  <a:gd name="T65" fmla="*/ 9 h 1138"/>
                  <a:gd name="T66" fmla="*/ 22 w 1975"/>
                  <a:gd name="T67" fmla="*/ 10 h 1138"/>
                  <a:gd name="T68" fmla="*/ 19 w 1975"/>
                  <a:gd name="T69" fmla="*/ 11 h 1138"/>
                  <a:gd name="T70" fmla="*/ 17 w 1975"/>
                  <a:gd name="T71" fmla="*/ 11 h 1138"/>
                  <a:gd name="T72" fmla="*/ 18 w 1975"/>
                  <a:gd name="T73" fmla="*/ 12 h 1138"/>
                  <a:gd name="T74" fmla="*/ 17 w 1975"/>
                  <a:gd name="T75" fmla="*/ 13 h 1138"/>
                  <a:gd name="T76" fmla="*/ 13 w 1975"/>
                  <a:gd name="T77" fmla="*/ 14 h 1138"/>
                  <a:gd name="T78" fmla="*/ 8 w 1975"/>
                  <a:gd name="T79" fmla="*/ 14 h 1138"/>
                  <a:gd name="T80" fmla="*/ 4 w 1975"/>
                  <a:gd name="T81" fmla="*/ 12 h 1138"/>
                  <a:gd name="T82" fmla="*/ 3 w 1975"/>
                  <a:gd name="T83" fmla="*/ 10 h 1138"/>
                  <a:gd name="T84" fmla="*/ 3 w 1975"/>
                  <a:gd name="T85" fmla="*/ 10 h 1138"/>
                  <a:gd name="T86" fmla="*/ 5 w 1975"/>
                  <a:gd name="T87" fmla="*/ 12 h 1138"/>
                  <a:gd name="T88" fmla="*/ 9 w 1975"/>
                  <a:gd name="T89" fmla="*/ 13 h 1138"/>
                  <a:gd name="T90" fmla="*/ 13 w 1975"/>
                  <a:gd name="T91" fmla="*/ 13 h 1138"/>
                  <a:gd name="T92" fmla="*/ 16 w 1975"/>
                  <a:gd name="T93" fmla="*/ 12 h 1138"/>
                  <a:gd name="T94" fmla="*/ 16 w 1975"/>
                  <a:gd name="T95" fmla="*/ 11 h 1138"/>
                  <a:gd name="T96" fmla="*/ 16 w 1975"/>
                  <a:gd name="T97" fmla="*/ 10 h 1138"/>
                  <a:gd name="T98" fmla="*/ 18 w 1975"/>
                  <a:gd name="T99" fmla="*/ 10 h 1138"/>
                  <a:gd name="T100" fmla="*/ 21 w 1975"/>
                  <a:gd name="T101" fmla="*/ 9 h 1138"/>
                  <a:gd name="T102" fmla="*/ 22 w 1975"/>
                  <a:gd name="T103" fmla="*/ 8 h 1138"/>
                  <a:gd name="T104" fmla="*/ 22 w 1975"/>
                  <a:gd name="T105" fmla="*/ 6 h 1138"/>
                  <a:gd name="T106" fmla="*/ 20 w 1975"/>
                  <a:gd name="T107" fmla="*/ 5 h 1138"/>
                  <a:gd name="T108" fmla="*/ 20 w 1975"/>
                  <a:gd name="T109" fmla="*/ 4 h 1138"/>
                  <a:gd name="T110" fmla="*/ 20 w 1975"/>
                  <a:gd name="T111" fmla="*/ 3 h 1138"/>
                  <a:gd name="T112" fmla="*/ 18 w 1975"/>
                  <a:gd name="T113" fmla="*/ 2 h 1138"/>
                  <a:gd name="T114" fmla="*/ 17 w 1975"/>
                  <a:gd name="T115" fmla="*/ 2 h 1138"/>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w 1975"/>
                  <a:gd name="T175" fmla="*/ 0 h 1138"/>
                  <a:gd name="T176" fmla="*/ 1975 w 1975"/>
                  <a:gd name="T177" fmla="*/ 1138 h 1138"/>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T174" t="T175" r="T176" b="T177"/>
                <a:pathLst>
                  <a:path w="1975" h="1138">
                    <a:moveTo>
                      <a:pt x="974" y="38"/>
                    </a:moveTo>
                    <a:lnTo>
                      <a:pt x="994" y="49"/>
                    </a:lnTo>
                    <a:lnTo>
                      <a:pt x="1011" y="61"/>
                    </a:lnTo>
                    <a:lnTo>
                      <a:pt x="1030" y="72"/>
                    </a:lnTo>
                    <a:lnTo>
                      <a:pt x="1047" y="81"/>
                    </a:lnTo>
                    <a:lnTo>
                      <a:pt x="1079" y="98"/>
                    </a:lnTo>
                    <a:lnTo>
                      <a:pt x="1108" y="112"/>
                    </a:lnTo>
                    <a:lnTo>
                      <a:pt x="1135" y="127"/>
                    </a:lnTo>
                    <a:lnTo>
                      <a:pt x="1161" y="141"/>
                    </a:lnTo>
                    <a:lnTo>
                      <a:pt x="1184" y="157"/>
                    </a:lnTo>
                    <a:lnTo>
                      <a:pt x="1196" y="167"/>
                    </a:lnTo>
                    <a:lnTo>
                      <a:pt x="1206" y="177"/>
                    </a:lnTo>
                    <a:lnTo>
                      <a:pt x="1209" y="179"/>
                    </a:lnTo>
                    <a:lnTo>
                      <a:pt x="1213" y="182"/>
                    </a:lnTo>
                    <a:lnTo>
                      <a:pt x="1224" y="182"/>
                    </a:lnTo>
                    <a:lnTo>
                      <a:pt x="1188" y="192"/>
                    </a:lnTo>
                    <a:lnTo>
                      <a:pt x="1161" y="200"/>
                    </a:lnTo>
                    <a:lnTo>
                      <a:pt x="1151" y="203"/>
                    </a:lnTo>
                    <a:lnTo>
                      <a:pt x="1141" y="203"/>
                    </a:lnTo>
                    <a:lnTo>
                      <a:pt x="1137" y="203"/>
                    </a:lnTo>
                    <a:lnTo>
                      <a:pt x="1134" y="203"/>
                    </a:lnTo>
                    <a:lnTo>
                      <a:pt x="1131" y="202"/>
                    </a:lnTo>
                    <a:lnTo>
                      <a:pt x="1129" y="200"/>
                    </a:lnTo>
                    <a:lnTo>
                      <a:pt x="1119" y="190"/>
                    </a:lnTo>
                    <a:lnTo>
                      <a:pt x="1109" y="183"/>
                    </a:lnTo>
                    <a:lnTo>
                      <a:pt x="1089" y="169"/>
                    </a:lnTo>
                    <a:lnTo>
                      <a:pt x="1067" y="156"/>
                    </a:lnTo>
                    <a:lnTo>
                      <a:pt x="1044" y="144"/>
                    </a:lnTo>
                    <a:lnTo>
                      <a:pt x="1018" y="131"/>
                    </a:lnTo>
                    <a:lnTo>
                      <a:pt x="990" y="115"/>
                    </a:lnTo>
                    <a:lnTo>
                      <a:pt x="975" y="108"/>
                    </a:lnTo>
                    <a:lnTo>
                      <a:pt x="959" y="98"/>
                    </a:lnTo>
                    <a:lnTo>
                      <a:pt x="944" y="89"/>
                    </a:lnTo>
                    <a:lnTo>
                      <a:pt x="926" y="78"/>
                    </a:lnTo>
                    <a:lnTo>
                      <a:pt x="916" y="72"/>
                    </a:lnTo>
                    <a:lnTo>
                      <a:pt x="903" y="66"/>
                    </a:lnTo>
                    <a:lnTo>
                      <a:pt x="887" y="62"/>
                    </a:lnTo>
                    <a:lnTo>
                      <a:pt x="869" y="58"/>
                    </a:lnTo>
                    <a:lnTo>
                      <a:pt x="850" y="53"/>
                    </a:lnTo>
                    <a:lnTo>
                      <a:pt x="827" y="50"/>
                    </a:lnTo>
                    <a:lnTo>
                      <a:pt x="804" y="49"/>
                    </a:lnTo>
                    <a:lnTo>
                      <a:pt x="779" y="46"/>
                    </a:lnTo>
                    <a:lnTo>
                      <a:pt x="754" y="46"/>
                    </a:lnTo>
                    <a:lnTo>
                      <a:pt x="699" y="46"/>
                    </a:lnTo>
                    <a:lnTo>
                      <a:pt x="670" y="48"/>
                    </a:lnTo>
                    <a:lnTo>
                      <a:pt x="643" y="49"/>
                    </a:lnTo>
                    <a:lnTo>
                      <a:pt x="614" y="52"/>
                    </a:lnTo>
                    <a:lnTo>
                      <a:pt x="556" y="61"/>
                    </a:lnTo>
                    <a:lnTo>
                      <a:pt x="529" y="66"/>
                    </a:lnTo>
                    <a:lnTo>
                      <a:pt x="502" y="72"/>
                    </a:lnTo>
                    <a:lnTo>
                      <a:pt x="451" y="89"/>
                    </a:lnTo>
                    <a:lnTo>
                      <a:pt x="428" y="98"/>
                    </a:lnTo>
                    <a:lnTo>
                      <a:pt x="408" y="110"/>
                    </a:lnTo>
                    <a:lnTo>
                      <a:pt x="388" y="121"/>
                    </a:lnTo>
                    <a:lnTo>
                      <a:pt x="370" y="134"/>
                    </a:lnTo>
                    <a:lnTo>
                      <a:pt x="355" y="149"/>
                    </a:lnTo>
                    <a:lnTo>
                      <a:pt x="342" y="163"/>
                    </a:lnTo>
                    <a:lnTo>
                      <a:pt x="333" y="179"/>
                    </a:lnTo>
                    <a:lnTo>
                      <a:pt x="326" y="198"/>
                    </a:lnTo>
                    <a:lnTo>
                      <a:pt x="323" y="216"/>
                    </a:lnTo>
                    <a:lnTo>
                      <a:pt x="323" y="236"/>
                    </a:lnTo>
                    <a:lnTo>
                      <a:pt x="326" y="258"/>
                    </a:lnTo>
                    <a:lnTo>
                      <a:pt x="333" y="280"/>
                    </a:lnTo>
                    <a:lnTo>
                      <a:pt x="337" y="290"/>
                    </a:lnTo>
                    <a:lnTo>
                      <a:pt x="339" y="298"/>
                    </a:lnTo>
                    <a:lnTo>
                      <a:pt x="337" y="307"/>
                    </a:lnTo>
                    <a:lnTo>
                      <a:pt x="336" y="314"/>
                    </a:lnTo>
                    <a:lnTo>
                      <a:pt x="333" y="322"/>
                    </a:lnTo>
                    <a:lnTo>
                      <a:pt x="329" y="329"/>
                    </a:lnTo>
                    <a:lnTo>
                      <a:pt x="323" y="333"/>
                    </a:lnTo>
                    <a:lnTo>
                      <a:pt x="309" y="345"/>
                    </a:lnTo>
                    <a:lnTo>
                      <a:pt x="298" y="349"/>
                    </a:lnTo>
                    <a:lnTo>
                      <a:pt x="290" y="353"/>
                    </a:lnTo>
                    <a:lnTo>
                      <a:pt x="278" y="358"/>
                    </a:lnTo>
                    <a:lnTo>
                      <a:pt x="255" y="366"/>
                    </a:lnTo>
                    <a:lnTo>
                      <a:pt x="231" y="376"/>
                    </a:lnTo>
                    <a:lnTo>
                      <a:pt x="206" y="386"/>
                    </a:lnTo>
                    <a:lnTo>
                      <a:pt x="180" y="398"/>
                    </a:lnTo>
                    <a:lnTo>
                      <a:pt x="167" y="404"/>
                    </a:lnTo>
                    <a:lnTo>
                      <a:pt x="144" y="421"/>
                    </a:lnTo>
                    <a:lnTo>
                      <a:pt x="133" y="430"/>
                    </a:lnTo>
                    <a:lnTo>
                      <a:pt x="123" y="440"/>
                    </a:lnTo>
                    <a:lnTo>
                      <a:pt x="113" y="450"/>
                    </a:lnTo>
                    <a:lnTo>
                      <a:pt x="104" y="461"/>
                    </a:lnTo>
                    <a:lnTo>
                      <a:pt x="95" y="474"/>
                    </a:lnTo>
                    <a:lnTo>
                      <a:pt x="90" y="489"/>
                    </a:lnTo>
                    <a:lnTo>
                      <a:pt x="84" y="505"/>
                    </a:lnTo>
                    <a:lnTo>
                      <a:pt x="80" y="520"/>
                    </a:lnTo>
                    <a:lnTo>
                      <a:pt x="77" y="539"/>
                    </a:lnTo>
                    <a:lnTo>
                      <a:pt x="75" y="558"/>
                    </a:lnTo>
                    <a:lnTo>
                      <a:pt x="75" y="577"/>
                    </a:lnTo>
                    <a:lnTo>
                      <a:pt x="78" y="593"/>
                    </a:lnTo>
                    <a:lnTo>
                      <a:pt x="82" y="607"/>
                    </a:lnTo>
                    <a:lnTo>
                      <a:pt x="88" y="620"/>
                    </a:lnTo>
                    <a:lnTo>
                      <a:pt x="95" y="631"/>
                    </a:lnTo>
                    <a:lnTo>
                      <a:pt x="106" y="642"/>
                    </a:lnTo>
                    <a:lnTo>
                      <a:pt x="116" y="650"/>
                    </a:lnTo>
                    <a:lnTo>
                      <a:pt x="126" y="657"/>
                    </a:lnTo>
                    <a:lnTo>
                      <a:pt x="139" y="665"/>
                    </a:lnTo>
                    <a:lnTo>
                      <a:pt x="152" y="670"/>
                    </a:lnTo>
                    <a:lnTo>
                      <a:pt x="165" y="675"/>
                    </a:lnTo>
                    <a:lnTo>
                      <a:pt x="179" y="678"/>
                    </a:lnTo>
                    <a:lnTo>
                      <a:pt x="195" y="679"/>
                    </a:lnTo>
                    <a:lnTo>
                      <a:pt x="209" y="682"/>
                    </a:lnTo>
                    <a:lnTo>
                      <a:pt x="224" y="683"/>
                    </a:lnTo>
                    <a:lnTo>
                      <a:pt x="254" y="683"/>
                    </a:lnTo>
                    <a:lnTo>
                      <a:pt x="283" y="682"/>
                    </a:lnTo>
                    <a:lnTo>
                      <a:pt x="309" y="680"/>
                    </a:lnTo>
                    <a:lnTo>
                      <a:pt x="330" y="678"/>
                    </a:lnTo>
                    <a:lnTo>
                      <a:pt x="349" y="675"/>
                    </a:lnTo>
                    <a:lnTo>
                      <a:pt x="360" y="673"/>
                    </a:lnTo>
                    <a:lnTo>
                      <a:pt x="365" y="672"/>
                    </a:lnTo>
                    <a:lnTo>
                      <a:pt x="366" y="672"/>
                    </a:lnTo>
                    <a:lnTo>
                      <a:pt x="363" y="673"/>
                    </a:lnTo>
                    <a:lnTo>
                      <a:pt x="350" y="679"/>
                    </a:lnTo>
                    <a:lnTo>
                      <a:pt x="337" y="685"/>
                    </a:lnTo>
                    <a:lnTo>
                      <a:pt x="326" y="691"/>
                    </a:lnTo>
                    <a:lnTo>
                      <a:pt x="316" y="696"/>
                    </a:lnTo>
                    <a:lnTo>
                      <a:pt x="306" y="704"/>
                    </a:lnTo>
                    <a:lnTo>
                      <a:pt x="298" y="711"/>
                    </a:lnTo>
                    <a:lnTo>
                      <a:pt x="291" y="718"/>
                    </a:lnTo>
                    <a:lnTo>
                      <a:pt x="286" y="724"/>
                    </a:lnTo>
                    <a:lnTo>
                      <a:pt x="265" y="727"/>
                    </a:lnTo>
                    <a:lnTo>
                      <a:pt x="245" y="730"/>
                    </a:lnTo>
                    <a:lnTo>
                      <a:pt x="221" y="730"/>
                    </a:lnTo>
                    <a:lnTo>
                      <a:pt x="198" y="731"/>
                    </a:lnTo>
                    <a:lnTo>
                      <a:pt x="172" y="730"/>
                    </a:lnTo>
                    <a:lnTo>
                      <a:pt x="147" y="728"/>
                    </a:lnTo>
                    <a:lnTo>
                      <a:pt x="134" y="727"/>
                    </a:lnTo>
                    <a:lnTo>
                      <a:pt x="123" y="724"/>
                    </a:lnTo>
                    <a:lnTo>
                      <a:pt x="110" y="721"/>
                    </a:lnTo>
                    <a:lnTo>
                      <a:pt x="98" y="718"/>
                    </a:lnTo>
                    <a:lnTo>
                      <a:pt x="87" y="714"/>
                    </a:lnTo>
                    <a:lnTo>
                      <a:pt x="77" y="711"/>
                    </a:lnTo>
                    <a:lnTo>
                      <a:pt x="65" y="705"/>
                    </a:lnTo>
                    <a:lnTo>
                      <a:pt x="55" y="699"/>
                    </a:lnTo>
                    <a:lnTo>
                      <a:pt x="38" y="685"/>
                    </a:lnTo>
                    <a:lnTo>
                      <a:pt x="29" y="678"/>
                    </a:lnTo>
                    <a:lnTo>
                      <a:pt x="22" y="669"/>
                    </a:lnTo>
                    <a:lnTo>
                      <a:pt x="16" y="659"/>
                    </a:lnTo>
                    <a:lnTo>
                      <a:pt x="10" y="649"/>
                    </a:lnTo>
                    <a:lnTo>
                      <a:pt x="6" y="637"/>
                    </a:lnTo>
                    <a:lnTo>
                      <a:pt x="3" y="624"/>
                    </a:lnTo>
                    <a:lnTo>
                      <a:pt x="0" y="611"/>
                    </a:lnTo>
                    <a:lnTo>
                      <a:pt x="0" y="597"/>
                    </a:lnTo>
                    <a:lnTo>
                      <a:pt x="0" y="581"/>
                    </a:lnTo>
                    <a:lnTo>
                      <a:pt x="0" y="565"/>
                    </a:lnTo>
                    <a:lnTo>
                      <a:pt x="5" y="544"/>
                    </a:lnTo>
                    <a:lnTo>
                      <a:pt x="10" y="525"/>
                    </a:lnTo>
                    <a:lnTo>
                      <a:pt x="16" y="508"/>
                    </a:lnTo>
                    <a:lnTo>
                      <a:pt x="25" y="492"/>
                    </a:lnTo>
                    <a:lnTo>
                      <a:pt x="34" y="476"/>
                    </a:lnTo>
                    <a:lnTo>
                      <a:pt x="44" y="463"/>
                    </a:lnTo>
                    <a:lnTo>
                      <a:pt x="55" y="450"/>
                    </a:lnTo>
                    <a:lnTo>
                      <a:pt x="67" y="440"/>
                    </a:lnTo>
                    <a:lnTo>
                      <a:pt x="78" y="428"/>
                    </a:lnTo>
                    <a:lnTo>
                      <a:pt x="93" y="420"/>
                    </a:lnTo>
                    <a:lnTo>
                      <a:pt x="107" y="411"/>
                    </a:lnTo>
                    <a:lnTo>
                      <a:pt x="120" y="404"/>
                    </a:lnTo>
                    <a:lnTo>
                      <a:pt x="150" y="391"/>
                    </a:lnTo>
                    <a:lnTo>
                      <a:pt x="179" y="378"/>
                    </a:lnTo>
                    <a:lnTo>
                      <a:pt x="206" y="368"/>
                    </a:lnTo>
                    <a:lnTo>
                      <a:pt x="232" y="358"/>
                    </a:lnTo>
                    <a:lnTo>
                      <a:pt x="257" y="347"/>
                    </a:lnTo>
                    <a:lnTo>
                      <a:pt x="265" y="342"/>
                    </a:lnTo>
                    <a:lnTo>
                      <a:pt x="275" y="336"/>
                    </a:lnTo>
                    <a:lnTo>
                      <a:pt x="283" y="330"/>
                    </a:lnTo>
                    <a:lnTo>
                      <a:pt x="290" y="324"/>
                    </a:lnTo>
                    <a:lnTo>
                      <a:pt x="296" y="317"/>
                    </a:lnTo>
                    <a:lnTo>
                      <a:pt x="298" y="309"/>
                    </a:lnTo>
                    <a:lnTo>
                      <a:pt x="301" y="300"/>
                    </a:lnTo>
                    <a:lnTo>
                      <a:pt x="301" y="291"/>
                    </a:lnTo>
                    <a:lnTo>
                      <a:pt x="298" y="280"/>
                    </a:lnTo>
                    <a:lnTo>
                      <a:pt x="296" y="268"/>
                    </a:lnTo>
                    <a:lnTo>
                      <a:pt x="287" y="242"/>
                    </a:lnTo>
                    <a:lnTo>
                      <a:pt x="283" y="218"/>
                    </a:lnTo>
                    <a:lnTo>
                      <a:pt x="283" y="195"/>
                    </a:lnTo>
                    <a:lnTo>
                      <a:pt x="287" y="173"/>
                    </a:lnTo>
                    <a:lnTo>
                      <a:pt x="294" y="153"/>
                    </a:lnTo>
                    <a:lnTo>
                      <a:pt x="306" y="134"/>
                    </a:lnTo>
                    <a:lnTo>
                      <a:pt x="320" y="117"/>
                    </a:lnTo>
                    <a:lnTo>
                      <a:pt x="337" y="101"/>
                    </a:lnTo>
                    <a:lnTo>
                      <a:pt x="358" y="87"/>
                    </a:lnTo>
                    <a:lnTo>
                      <a:pt x="379" y="74"/>
                    </a:lnTo>
                    <a:lnTo>
                      <a:pt x="404" y="61"/>
                    </a:lnTo>
                    <a:lnTo>
                      <a:pt x="431" y="50"/>
                    </a:lnTo>
                    <a:lnTo>
                      <a:pt x="458" y="40"/>
                    </a:lnTo>
                    <a:lnTo>
                      <a:pt x="489" y="32"/>
                    </a:lnTo>
                    <a:lnTo>
                      <a:pt x="519" y="25"/>
                    </a:lnTo>
                    <a:lnTo>
                      <a:pt x="550" y="17"/>
                    </a:lnTo>
                    <a:lnTo>
                      <a:pt x="584" y="13"/>
                    </a:lnTo>
                    <a:lnTo>
                      <a:pt x="615" y="9"/>
                    </a:lnTo>
                    <a:lnTo>
                      <a:pt x="648" y="4"/>
                    </a:lnTo>
                    <a:lnTo>
                      <a:pt x="680" y="1"/>
                    </a:lnTo>
                    <a:lnTo>
                      <a:pt x="713" y="1"/>
                    </a:lnTo>
                    <a:lnTo>
                      <a:pt x="745" y="0"/>
                    </a:lnTo>
                    <a:lnTo>
                      <a:pt x="777" y="0"/>
                    </a:lnTo>
                    <a:lnTo>
                      <a:pt x="805" y="1"/>
                    </a:lnTo>
                    <a:lnTo>
                      <a:pt x="834" y="4"/>
                    </a:lnTo>
                    <a:lnTo>
                      <a:pt x="862" y="6"/>
                    </a:lnTo>
                    <a:lnTo>
                      <a:pt x="886" y="10"/>
                    </a:lnTo>
                    <a:lnTo>
                      <a:pt x="909" y="13"/>
                    </a:lnTo>
                    <a:lnTo>
                      <a:pt x="929" y="19"/>
                    </a:lnTo>
                    <a:lnTo>
                      <a:pt x="948" y="25"/>
                    </a:lnTo>
                    <a:lnTo>
                      <a:pt x="962" y="30"/>
                    </a:lnTo>
                    <a:lnTo>
                      <a:pt x="974" y="38"/>
                    </a:lnTo>
                    <a:close/>
                    <a:moveTo>
                      <a:pt x="1285" y="164"/>
                    </a:moveTo>
                    <a:lnTo>
                      <a:pt x="1315" y="156"/>
                    </a:lnTo>
                    <a:lnTo>
                      <a:pt x="1348" y="146"/>
                    </a:lnTo>
                    <a:lnTo>
                      <a:pt x="1366" y="141"/>
                    </a:lnTo>
                    <a:lnTo>
                      <a:pt x="1386" y="137"/>
                    </a:lnTo>
                    <a:lnTo>
                      <a:pt x="1404" y="133"/>
                    </a:lnTo>
                    <a:lnTo>
                      <a:pt x="1423" y="130"/>
                    </a:lnTo>
                    <a:lnTo>
                      <a:pt x="1445" y="127"/>
                    </a:lnTo>
                    <a:lnTo>
                      <a:pt x="1465" y="125"/>
                    </a:lnTo>
                    <a:lnTo>
                      <a:pt x="1486" y="124"/>
                    </a:lnTo>
                    <a:lnTo>
                      <a:pt x="1508" y="125"/>
                    </a:lnTo>
                    <a:lnTo>
                      <a:pt x="1530" y="127"/>
                    </a:lnTo>
                    <a:lnTo>
                      <a:pt x="1553" y="131"/>
                    </a:lnTo>
                    <a:lnTo>
                      <a:pt x="1574" y="136"/>
                    </a:lnTo>
                    <a:lnTo>
                      <a:pt x="1597" y="141"/>
                    </a:lnTo>
                    <a:lnTo>
                      <a:pt x="1625" y="151"/>
                    </a:lnTo>
                    <a:lnTo>
                      <a:pt x="1648" y="162"/>
                    </a:lnTo>
                    <a:lnTo>
                      <a:pt x="1669" y="170"/>
                    </a:lnTo>
                    <a:lnTo>
                      <a:pt x="1688" y="180"/>
                    </a:lnTo>
                    <a:lnTo>
                      <a:pt x="1704" y="190"/>
                    </a:lnTo>
                    <a:lnTo>
                      <a:pt x="1717" y="200"/>
                    </a:lnTo>
                    <a:lnTo>
                      <a:pt x="1728" y="211"/>
                    </a:lnTo>
                    <a:lnTo>
                      <a:pt x="1738" y="222"/>
                    </a:lnTo>
                    <a:lnTo>
                      <a:pt x="1747" y="232"/>
                    </a:lnTo>
                    <a:lnTo>
                      <a:pt x="1753" y="242"/>
                    </a:lnTo>
                    <a:lnTo>
                      <a:pt x="1759" y="252"/>
                    </a:lnTo>
                    <a:lnTo>
                      <a:pt x="1762" y="264"/>
                    </a:lnTo>
                    <a:lnTo>
                      <a:pt x="1764" y="274"/>
                    </a:lnTo>
                    <a:lnTo>
                      <a:pt x="1766" y="284"/>
                    </a:lnTo>
                    <a:lnTo>
                      <a:pt x="1766" y="294"/>
                    </a:lnTo>
                    <a:lnTo>
                      <a:pt x="1766" y="304"/>
                    </a:lnTo>
                    <a:lnTo>
                      <a:pt x="1766" y="326"/>
                    </a:lnTo>
                    <a:lnTo>
                      <a:pt x="1763" y="355"/>
                    </a:lnTo>
                    <a:lnTo>
                      <a:pt x="1763" y="373"/>
                    </a:lnTo>
                    <a:lnTo>
                      <a:pt x="1764" y="384"/>
                    </a:lnTo>
                    <a:lnTo>
                      <a:pt x="1766" y="392"/>
                    </a:lnTo>
                    <a:lnTo>
                      <a:pt x="1769" y="399"/>
                    </a:lnTo>
                    <a:lnTo>
                      <a:pt x="1772" y="409"/>
                    </a:lnTo>
                    <a:lnTo>
                      <a:pt x="1777" y="417"/>
                    </a:lnTo>
                    <a:lnTo>
                      <a:pt x="1792" y="433"/>
                    </a:lnTo>
                    <a:lnTo>
                      <a:pt x="1802" y="438"/>
                    </a:lnTo>
                    <a:lnTo>
                      <a:pt x="1815" y="446"/>
                    </a:lnTo>
                    <a:lnTo>
                      <a:pt x="1844" y="461"/>
                    </a:lnTo>
                    <a:lnTo>
                      <a:pt x="1871" y="477"/>
                    </a:lnTo>
                    <a:lnTo>
                      <a:pt x="1893" y="495"/>
                    </a:lnTo>
                    <a:lnTo>
                      <a:pt x="1913" y="510"/>
                    </a:lnTo>
                    <a:lnTo>
                      <a:pt x="1930" y="528"/>
                    </a:lnTo>
                    <a:lnTo>
                      <a:pt x="1943" y="546"/>
                    </a:lnTo>
                    <a:lnTo>
                      <a:pt x="1956" y="564"/>
                    </a:lnTo>
                    <a:lnTo>
                      <a:pt x="1965" y="582"/>
                    </a:lnTo>
                    <a:lnTo>
                      <a:pt x="1970" y="600"/>
                    </a:lnTo>
                    <a:lnTo>
                      <a:pt x="1973" y="617"/>
                    </a:lnTo>
                    <a:lnTo>
                      <a:pt x="1975" y="637"/>
                    </a:lnTo>
                    <a:lnTo>
                      <a:pt x="1973" y="655"/>
                    </a:lnTo>
                    <a:lnTo>
                      <a:pt x="1970" y="672"/>
                    </a:lnTo>
                    <a:lnTo>
                      <a:pt x="1963" y="689"/>
                    </a:lnTo>
                    <a:lnTo>
                      <a:pt x="1956" y="706"/>
                    </a:lnTo>
                    <a:lnTo>
                      <a:pt x="1944" y="724"/>
                    </a:lnTo>
                    <a:lnTo>
                      <a:pt x="1933" y="740"/>
                    </a:lnTo>
                    <a:lnTo>
                      <a:pt x="1918" y="755"/>
                    </a:lnTo>
                    <a:lnTo>
                      <a:pt x="1903" y="771"/>
                    </a:lnTo>
                    <a:lnTo>
                      <a:pt x="1884" y="786"/>
                    </a:lnTo>
                    <a:lnTo>
                      <a:pt x="1865" y="799"/>
                    </a:lnTo>
                    <a:lnTo>
                      <a:pt x="1844" y="812"/>
                    </a:lnTo>
                    <a:lnTo>
                      <a:pt x="1821" y="823"/>
                    </a:lnTo>
                    <a:lnTo>
                      <a:pt x="1796" y="835"/>
                    </a:lnTo>
                    <a:lnTo>
                      <a:pt x="1770" y="845"/>
                    </a:lnTo>
                    <a:lnTo>
                      <a:pt x="1743" y="853"/>
                    </a:lnTo>
                    <a:lnTo>
                      <a:pt x="1714" y="862"/>
                    </a:lnTo>
                    <a:lnTo>
                      <a:pt x="1685" y="868"/>
                    </a:lnTo>
                    <a:lnTo>
                      <a:pt x="1654" y="874"/>
                    </a:lnTo>
                    <a:lnTo>
                      <a:pt x="1622" y="877"/>
                    </a:lnTo>
                    <a:lnTo>
                      <a:pt x="1589" y="879"/>
                    </a:lnTo>
                    <a:lnTo>
                      <a:pt x="1556" y="881"/>
                    </a:lnTo>
                    <a:lnTo>
                      <a:pt x="1525" y="881"/>
                    </a:lnTo>
                    <a:lnTo>
                      <a:pt x="1499" y="881"/>
                    </a:lnTo>
                    <a:lnTo>
                      <a:pt x="1478" y="882"/>
                    </a:lnTo>
                    <a:lnTo>
                      <a:pt x="1458" y="884"/>
                    </a:lnTo>
                    <a:lnTo>
                      <a:pt x="1442" y="885"/>
                    </a:lnTo>
                    <a:lnTo>
                      <a:pt x="1429" y="887"/>
                    </a:lnTo>
                    <a:lnTo>
                      <a:pt x="1419" y="890"/>
                    </a:lnTo>
                    <a:lnTo>
                      <a:pt x="1412" y="892"/>
                    </a:lnTo>
                    <a:lnTo>
                      <a:pt x="1406" y="895"/>
                    </a:lnTo>
                    <a:lnTo>
                      <a:pt x="1402" y="900"/>
                    </a:lnTo>
                    <a:lnTo>
                      <a:pt x="1400" y="903"/>
                    </a:lnTo>
                    <a:lnTo>
                      <a:pt x="1399" y="907"/>
                    </a:lnTo>
                    <a:lnTo>
                      <a:pt x="1400" y="911"/>
                    </a:lnTo>
                    <a:lnTo>
                      <a:pt x="1402" y="917"/>
                    </a:lnTo>
                    <a:lnTo>
                      <a:pt x="1413" y="940"/>
                    </a:lnTo>
                    <a:lnTo>
                      <a:pt x="1419" y="953"/>
                    </a:lnTo>
                    <a:lnTo>
                      <a:pt x="1419" y="962"/>
                    </a:lnTo>
                    <a:lnTo>
                      <a:pt x="1420" y="969"/>
                    </a:lnTo>
                    <a:lnTo>
                      <a:pt x="1419" y="976"/>
                    </a:lnTo>
                    <a:lnTo>
                      <a:pt x="1416" y="985"/>
                    </a:lnTo>
                    <a:lnTo>
                      <a:pt x="1412" y="993"/>
                    </a:lnTo>
                    <a:lnTo>
                      <a:pt x="1406" y="1002"/>
                    </a:lnTo>
                    <a:lnTo>
                      <a:pt x="1397" y="1011"/>
                    </a:lnTo>
                    <a:lnTo>
                      <a:pt x="1386" y="1021"/>
                    </a:lnTo>
                    <a:lnTo>
                      <a:pt x="1371" y="1031"/>
                    </a:lnTo>
                    <a:lnTo>
                      <a:pt x="1354" y="1041"/>
                    </a:lnTo>
                    <a:lnTo>
                      <a:pt x="1334" y="1051"/>
                    </a:lnTo>
                    <a:lnTo>
                      <a:pt x="1311" y="1063"/>
                    </a:lnTo>
                    <a:lnTo>
                      <a:pt x="1258" y="1083"/>
                    </a:lnTo>
                    <a:lnTo>
                      <a:pt x="1203" y="1100"/>
                    </a:lnTo>
                    <a:lnTo>
                      <a:pt x="1148" y="1113"/>
                    </a:lnTo>
                    <a:lnTo>
                      <a:pt x="1093" y="1125"/>
                    </a:lnTo>
                    <a:lnTo>
                      <a:pt x="1040" y="1132"/>
                    </a:lnTo>
                    <a:lnTo>
                      <a:pt x="985" y="1136"/>
                    </a:lnTo>
                    <a:lnTo>
                      <a:pt x="931" y="1138"/>
                    </a:lnTo>
                    <a:lnTo>
                      <a:pt x="876" y="1138"/>
                    </a:lnTo>
                    <a:lnTo>
                      <a:pt x="824" y="1135"/>
                    </a:lnTo>
                    <a:lnTo>
                      <a:pt x="771" y="1127"/>
                    </a:lnTo>
                    <a:lnTo>
                      <a:pt x="720" y="1120"/>
                    </a:lnTo>
                    <a:lnTo>
                      <a:pt x="670" y="1110"/>
                    </a:lnTo>
                    <a:lnTo>
                      <a:pt x="622" y="1099"/>
                    </a:lnTo>
                    <a:lnTo>
                      <a:pt x="576" y="1086"/>
                    </a:lnTo>
                    <a:lnTo>
                      <a:pt x="530" y="1071"/>
                    </a:lnTo>
                    <a:lnTo>
                      <a:pt x="489" y="1055"/>
                    </a:lnTo>
                    <a:lnTo>
                      <a:pt x="450" y="1038"/>
                    </a:lnTo>
                    <a:lnTo>
                      <a:pt x="412" y="1021"/>
                    </a:lnTo>
                    <a:lnTo>
                      <a:pt x="378" y="1001"/>
                    </a:lnTo>
                    <a:lnTo>
                      <a:pt x="346" y="980"/>
                    </a:lnTo>
                    <a:lnTo>
                      <a:pt x="317" y="960"/>
                    </a:lnTo>
                    <a:lnTo>
                      <a:pt x="291" y="940"/>
                    </a:lnTo>
                    <a:lnTo>
                      <a:pt x="271" y="918"/>
                    </a:lnTo>
                    <a:lnTo>
                      <a:pt x="254" y="897"/>
                    </a:lnTo>
                    <a:lnTo>
                      <a:pt x="239" y="877"/>
                    </a:lnTo>
                    <a:lnTo>
                      <a:pt x="231" y="856"/>
                    </a:lnTo>
                    <a:lnTo>
                      <a:pt x="225" y="836"/>
                    </a:lnTo>
                    <a:lnTo>
                      <a:pt x="225" y="816"/>
                    </a:lnTo>
                    <a:lnTo>
                      <a:pt x="231" y="797"/>
                    </a:lnTo>
                    <a:lnTo>
                      <a:pt x="239" y="779"/>
                    </a:lnTo>
                    <a:lnTo>
                      <a:pt x="254" y="763"/>
                    </a:lnTo>
                    <a:lnTo>
                      <a:pt x="275" y="745"/>
                    </a:lnTo>
                    <a:lnTo>
                      <a:pt x="273" y="761"/>
                    </a:lnTo>
                    <a:lnTo>
                      <a:pt x="273" y="777"/>
                    </a:lnTo>
                    <a:lnTo>
                      <a:pt x="275" y="793"/>
                    </a:lnTo>
                    <a:lnTo>
                      <a:pt x="283" y="809"/>
                    </a:lnTo>
                    <a:lnTo>
                      <a:pt x="293" y="825"/>
                    </a:lnTo>
                    <a:lnTo>
                      <a:pt x="306" y="842"/>
                    </a:lnTo>
                    <a:lnTo>
                      <a:pt x="322" y="858"/>
                    </a:lnTo>
                    <a:lnTo>
                      <a:pt x="339" y="874"/>
                    </a:lnTo>
                    <a:lnTo>
                      <a:pt x="360" y="891"/>
                    </a:lnTo>
                    <a:lnTo>
                      <a:pt x="383" y="907"/>
                    </a:lnTo>
                    <a:lnTo>
                      <a:pt x="408" y="921"/>
                    </a:lnTo>
                    <a:lnTo>
                      <a:pt x="437" y="937"/>
                    </a:lnTo>
                    <a:lnTo>
                      <a:pt x="464" y="952"/>
                    </a:lnTo>
                    <a:lnTo>
                      <a:pt x="496" y="965"/>
                    </a:lnTo>
                    <a:lnTo>
                      <a:pt x="529" y="977"/>
                    </a:lnTo>
                    <a:lnTo>
                      <a:pt x="563" y="990"/>
                    </a:lnTo>
                    <a:lnTo>
                      <a:pt x="599" y="1001"/>
                    </a:lnTo>
                    <a:lnTo>
                      <a:pt x="637" y="1011"/>
                    </a:lnTo>
                    <a:lnTo>
                      <a:pt x="674" y="1018"/>
                    </a:lnTo>
                    <a:lnTo>
                      <a:pt x="713" y="1025"/>
                    </a:lnTo>
                    <a:lnTo>
                      <a:pt x="754" y="1032"/>
                    </a:lnTo>
                    <a:lnTo>
                      <a:pt x="795" y="1037"/>
                    </a:lnTo>
                    <a:lnTo>
                      <a:pt x="837" y="1039"/>
                    </a:lnTo>
                    <a:lnTo>
                      <a:pt x="879" y="1039"/>
                    </a:lnTo>
                    <a:lnTo>
                      <a:pt x="922" y="1039"/>
                    </a:lnTo>
                    <a:lnTo>
                      <a:pt x="965" y="1037"/>
                    </a:lnTo>
                    <a:lnTo>
                      <a:pt x="1008" y="1031"/>
                    </a:lnTo>
                    <a:lnTo>
                      <a:pt x="1052" y="1025"/>
                    </a:lnTo>
                    <a:lnTo>
                      <a:pt x="1093" y="1016"/>
                    </a:lnTo>
                    <a:lnTo>
                      <a:pt x="1137" y="1003"/>
                    </a:lnTo>
                    <a:lnTo>
                      <a:pt x="1178" y="990"/>
                    </a:lnTo>
                    <a:lnTo>
                      <a:pt x="1220" y="973"/>
                    </a:lnTo>
                    <a:lnTo>
                      <a:pt x="1240" y="965"/>
                    </a:lnTo>
                    <a:lnTo>
                      <a:pt x="1259" y="954"/>
                    </a:lnTo>
                    <a:lnTo>
                      <a:pt x="1273" y="946"/>
                    </a:lnTo>
                    <a:lnTo>
                      <a:pt x="1286" y="937"/>
                    </a:lnTo>
                    <a:lnTo>
                      <a:pt x="1304" y="921"/>
                    </a:lnTo>
                    <a:lnTo>
                      <a:pt x="1309" y="914"/>
                    </a:lnTo>
                    <a:lnTo>
                      <a:pt x="1312" y="905"/>
                    </a:lnTo>
                    <a:lnTo>
                      <a:pt x="1315" y="898"/>
                    </a:lnTo>
                    <a:lnTo>
                      <a:pt x="1317" y="891"/>
                    </a:lnTo>
                    <a:lnTo>
                      <a:pt x="1314" y="878"/>
                    </a:lnTo>
                    <a:lnTo>
                      <a:pt x="1309" y="866"/>
                    </a:lnTo>
                    <a:lnTo>
                      <a:pt x="1305" y="856"/>
                    </a:lnTo>
                    <a:lnTo>
                      <a:pt x="1302" y="851"/>
                    </a:lnTo>
                    <a:lnTo>
                      <a:pt x="1299" y="846"/>
                    </a:lnTo>
                    <a:lnTo>
                      <a:pt x="1299" y="842"/>
                    </a:lnTo>
                    <a:lnTo>
                      <a:pt x="1298" y="838"/>
                    </a:lnTo>
                    <a:lnTo>
                      <a:pt x="1298" y="835"/>
                    </a:lnTo>
                    <a:lnTo>
                      <a:pt x="1299" y="830"/>
                    </a:lnTo>
                    <a:lnTo>
                      <a:pt x="1304" y="828"/>
                    </a:lnTo>
                    <a:lnTo>
                      <a:pt x="1308" y="825"/>
                    </a:lnTo>
                    <a:lnTo>
                      <a:pt x="1315" y="822"/>
                    </a:lnTo>
                    <a:lnTo>
                      <a:pt x="1324" y="820"/>
                    </a:lnTo>
                    <a:lnTo>
                      <a:pt x="1335" y="819"/>
                    </a:lnTo>
                    <a:lnTo>
                      <a:pt x="1350" y="817"/>
                    </a:lnTo>
                    <a:lnTo>
                      <a:pt x="1386" y="815"/>
                    </a:lnTo>
                    <a:lnTo>
                      <a:pt x="1435" y="815"/>
                    </a:lnTo>
                    <a:lnTo>
                      <a:pt x="1463" y="815"/>
                    </a:lnTo>
                    <a:lnTo>
                      <a:pt x="1492" y="812"/>
                    </a:lnTo>
                    <a:lnTo>
                      <a:pt x="1520" y="809"/>
                    </a:lnTo>
                    <a:lnTo>
                      <a:pt x="1547" y="804"/>
                    </a:lnTo>
                    <a:lnTo>
                      <a:pt x="1573" y="797"/>
                    </a:lnTo>
                    <a:lnTo>
                      <a:pt x="1599" y="792"/>
                    </a:lnTo>
                    <a:lnTo>
                      <a:pt x="1622" y="784"/>
                    </a:lnTo>
                    <a:lnTo>
                      <a:pt x="1645" y="774"/>
                    </a:lnTo>
                    <a:lnTo>
                      <a:pt x="1666" y="766"/>
                    </a:lnTo>
                    <a:lnTo>
                      <a:pt x="1685" y="755"/>
                    </a:lnTo>
                    <a:lnTo>
                      <a:pt x="1704" y="744"/>
                    </a:lnTo>
                    <a:lnTo>
                      <a:pt x="1721" y="731"/>
                    </a:lnTo>
                    <a:lnTo>
                      <a:pt x="1737" y="719"/>
                    </a:lnTo>
                    <a:lnTo>
                      <a:pt x="1751" y="705"/>
                    </a:lnTo>
                    <a:lnTo>
                      <a:pt x="1764" y="692"/>
                    </a:lnTo>
                    <a:lnTo>
                      <a:pt x="1774" y="678"/>
                    </a:lnTo>
                    <a:lnTo>
                      <a:pt x="1783" y="663"/>
                    </a:lnTo>
                    <a:lnTo>
                      <a:pt x="1790" y="649"/>
                    </a:lnTo>
                    <a:lnTo>
                      <a:pt x="1796" y="633"/>
                    </a:lnTo>
                    <a:lnTo>
                      <a:pt x="1799" y="617"/>
                    </a:lnTo>
                    <a:lnTo>
                      <a:pt x="1800" y="601"/>
                    </a:lnTo>
                    <a:lnTo>
                      <a:pt x="1799" y="585"/>
                    </a:lnTo>
                    <a:lnTo>
                      <a:pt x="1798" y="569"/>
                    </a:lnTo>
                    <a:lnTo>
                      <a:pt x="1792" y="554"/>
                    </a:lnTo>
                    <a:lnTo>
                      <a:pt x="1785" y="538"/>
                    </a:lnTo>
                    <a:lnTo>
                      <a:pt x="1773" y="523"/>
                    </a:lnTo>
                    <a:lnTo>
                      <a:pt x="1762" y="506"/>
                    </a:lnTo>
                    <a:lnTo>
                      <a:pt x="1747" y="492"/>
                    </a:lnTo>
                    <a:lnTo>
                      <a:pt x="1730" y="477"/>
                    </a:lnTo>
                    <a:lnTo>
                      <a:pt x="1710" y="463"/>
                    </a:lnTo>
                    <a:lnTo>
                      <a:pt x="1687" y="448"/>
                    </a:lnTo>
                    <a:lnTo>
                      <a:pt x="1661" y="435"/>
                    </a:lnTo>
                    <a:lnTo>
                      <a:pt x="1651" y="428"/>
                    </a:lnTo>
                    <a:lnTo>
                      <a:pt x="1641" y="422"/>
                    </a:lnTo>
                    <a:lnTo>
                      <a:pt x="1633" y="417"/>
                    </a:lnTo>
                    <a:lnTo>
                      <a:pt x="1629" y="409"/>
                    </a:lnTo>
                    <a:lnTo>
                      <a:pt x="1625" y="402"/>
                    </a:lnTo>
                    <a:lnTo>
                      <a:pt x="1620" y="395"/>
                    </a:lnTo>
                    <a:lnTo>
                      <a:pt x="1618" y="388"/>
                    </a:lnTo>
                    <a:lnTo>
                      <a:pt x="1618" y="381"/>
                    </a:lnTo>
                    <a:lnTo>
                      <a:pt x="1616" y="365"/>
                    </a:lnTo>
                    <a:lnTo>
                      <a:pt x="1618" y="330"/>
                    </a:lnTo>
                    <a:lnTo>
                      <a:pt x="1619" y="311"/>
                    </a:lnTo>
                    <a:lnTo>
                      <a:pt x="1619" y="303"/>
                    </a:lnTo>
                    <a:lnTo>
                      <a:pt x="1618" y="294"/>
                    </a:lnTo>
                    <a:lnTo>
                      <a:pt x="1618" y="284"/>
                    </a:lnTo>
                    <a:lnTo>
                      <a:pt x="1615" y="275"/>
                    </a:lnTo>
                    <a:lnTo>
                      <a:pt x="1612" y="267"/>
                    </a:lnTo>
                    <a:lnTo>
                      <a:pt x="1607" y="258"/>
                    </a:lnTo>
                    <a:lnTo>
                      <a:pt x="1602" y="248"/>
                    </a:lnTo>
                    <a:lnTo>
                      <a:pt x="1594" y="238"/>
                    </a:lnTo>
                    <a:lnTo>
                      <a:pt x="1586" y="229"/>
                    </a:lnTo>
                    <a:lnTo>
                      <a:pt x="1576" y="221"/>
                    </a:lnTo>
                    <a:lnTo>
                      <a:pt x="1564" y="212"/>
                    </a:lnTo>
                    <a:lnTo>
                      <a:pt x="1550" y="203"/>
                    </a:lnTo>
                    <a:lnTo>
                      <a:pt x="1534" y="195"/>
                    </a:lnTo>
                    <a:lnTo>
                      <a:pt x="1515" y="186"/>
                    </a:lnTo>
                    <a:lnTo>
                      <a:pt x="1494" y="177"/>
                    </a:lnTo>
                    <a:lnTo>
                      <a:pt x="1471" y="170"/>
                    </a:lnTo>
                    <a:lnTo>
                      <a:pt x="1459" y="166"/>
                    </a:lnTo>
                    <a:lnTo>
                      <a:pt x="1446" y="163"/>
                    </a:lnTo>
                    <a:lnTo>
                      <a:pt x="1435" y="160"/>
                    </a:lnTo>
                    <a:lnTo>
                      <a:pt x="1422" y="157"/>
                    </a:lnTo>
                    <a:lnTo>
                      <a:pt x="1397" y="156"/>
                    </a:lnTo>
                    <a:lnTo>
                      <a:pt x="1374" y="154"/>
                    </a:lnTo>
                    <a:lnTo>
                      <a:pt x="1351" y="156"/>
                    </a:lnTo>
                    <a:lnTo>
                      <a:pt x="1328" y="157"/>
                    </a:lnTo>
                    <a:lnTo>
                      <a:pt x="1306" y="160"/>
                    </a:lnTo>
                    <a:lnTo>
                      <a:pt x="1285" y="164"/>
                    </a:lnTo>
                    <a:close/>
                  </a:path>
                </a:pathLst>
              </a:custGeom>
              <a:solidFill>
                <a:srgbClr val="86714C"/>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grpSp>
        <p:sp>
          <p:nvSpPr>
            <p:cNvPr id="71" name="Text Box 31"/>
            <p:cNvSpPr txBox="1">
              <a:spLocks noChangeArrowheads="1"/>
            </p:cNvSpPr>
            <p:nvPr/>
          </p:nvSpPr>
          <p:spPr bwMode="auto">
            <a:xfrm>
              <a:off x="2336" y="2576"/>
              <a:ext cx="817" cy="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r>
                <a:rPr lang="zh-CN" altLang="en-US" sz="1600" b="1" dirty="0">
                  <a:solidFill>
                    <a:srgbClr val="000000"/>
                  </a:solidFill>
                  <a:latin typeface="Arial" panose="020B0604020202020204" pitchFamily="34" charset="0"/>
                </a:rPr>
                <a:t>智慧公园</a:t>
              </a:r>
            </a:p>
            <a:p>
              <a:pPr algn="ctr"/>
              <a:r>
                <a:rPr lang="en-US" altLang="zh-CN" sz="1600" dirty="0">
                  <a:latin typeface="微软雅黑" panose="020B0503020204020204" pitchFamily="34" charset="-122"/>
                  <a:ea typeface="微软雅黑" panose="020B0503020204020204" pitchFamily="34" charset="-122"/>
                </a:rPr>
                <a:t>5G</a:t>
              </a:r>
              <a:r>
                <a:rPr lang="zh-CN" altLang="en-US" sz="1600" b="1" dirty="0">
                  <a:solidFill>
                    <a:srgbClr val="000000"/>
                  </a:solidFill>
                  <a:latin typeface="Arial" panose="020B0604020202020204" pitchFamily="34" charset="0"/>
                </a:rPr>
                <a:t>专网</a:t>
              </a:r>
              <a:endParaRPr lang="zh-CN" altLang="en-US" sz="1600" dirty="0">
                <a:latin typeface="Arial" panose="020B0604020202020204" pitchFamily="34" charset="0"/>
              </a:endParaRPr>
            </a:p>
          </p:txBody>
        </p:sp>
      </p:grpSp>
      <p:grpSp>
        <p:nvGrpSpPr>
          <p:cNvPr id="74" name="Group 32"/>
          <p:cNvGrpSpPr/>
          <p:nvPr/>
        </p:nvGrpSpPr>
        <p:grpSpPr bwMode="auto">
          <a:xfrm>
            <a:off x="880800" y="4582892"/>
            <a:ext cx="1296987" cy="836613"/>
            <a:chOff x="1110" y="1949"/>
            <a:chExt cx="1089" cy="717"/>
          </a:xfrm>
        </p:grpSpPr>
        <p:pic>
          <p:nvPicPr>
            <p:cNvPr id="75" name="Picture 37" descr="以太网交换机"/>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10" y="2432"/>
              <a:ext cx="1089"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24" descr="计算机1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345" y="1949"/>
              <a:ext cx="542" cy="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Group 10"/>
          <p:cNvGrpSpPr/>
          <p:nvPr/>
        </p:nvGrpSpPr>
        <p:grpSpPr bwMode="auto">
          <a:xfrm>
            <a:off x="591875" y="3360517"/>
            <a:ext cx="985837" cy="1098550"/>
            <a:chOff x="612" y="1298"/>
            <a:chExt cx="544" cy="605"/>
          </a:xfrm>
        </p:grpSpPr>
        <p:pic>
          <p:nvPicPr>
            <p:cNvPr id="79" name="Picture 41" descr="路由器"/>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 y="1621"/>
              <a:ext cx="544" cy="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25" descr="男士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00" y="1298"/>
              <a:ext cx="300" cy="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87" name="Text Box 42"/>
          <p:cNvSpPr txBox="1">
            <a:spLocks noChangeArrowheads="1"/>
          </p:cNvSpPr>
          <p:nvPr/>
        </p:nvSpPr>
        <p:spPr bwMode="auto">
          <a:xfrm>
            <a:off x="5996003" y="2611565"/>
            <a:ext cx="1081088" cy="276999"/>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p>
            <a:pPr algn="ctr" defTabSz="1078230">
              <a:spcBef>
                <a:spcPct val="50000"/>
              </a:spcBef>
              <a:defRPr/>
            </a:pPr>
            <a:r>
              <a:rPr lang="zh-CN" altLang="en-US" sz="1200" b="1" dirty="0">
                <a:solidFill>
                  <a:srgbClr val="13396C"/>
                </a:solidFill>
                <a:latin typeface="微软雅黑" panose="020B0503020204020204" pitchFamily="34" charset="-122"/>
                <a:ea typeface="微软雅黑" panose="020B0503020204020204" pitchFamily="34" charset="-122"/>
              </a:rPr>
              <a:t>户外大屏</a:t>
            </a:r>
          </a:p>
        </p:txBody>
      </p:sp>
      <p:sp>
        <p:nvSpPr>
          <p:cNvPr id="88" name="Text Box 44"/>
          <p:cNvSpPr txBox="1">
            <a:spLocks noChangeArrowheads="1"/>
          </p:cNvSpPr>
          <p:nvPr/>
        </p:nvSpPr>
        <p:spPr bwMode="auto">
          <a:xfrm>
            <a:off x="6204454" y="6229971"/>
            <a:ext cx="734086" cy="276999"/>
          </a:xfrm>
          <a:prstGeom prst="rect">
            <a:avLst/>
          </a:prstGeom>
          <a:noFill/>
          <a:ln w="9525">
            <a:noFill/>
            <a:miter lim="800000"/>
          </a:ln>
          <a:effectLst>
            <a:prstShdw prst="shdw17" dist="17961" dir="2700000">
              <a:schemeClr val="accent1">
                <a:gamma/>
                <a:shade val="60000"/>
                <a:invGamma/>
              </a:schemeClr>
            </a:prstShdw>
          </a:effec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078230">
              <a:spcBef>
                <a:spcPct val="50000"/>
              </a:spcBef>
              <a:defRPr/>
            </a:pPr>
            <a:r>
              <a:rPr lang="zh-CN" altLang="en-US" sz="1200" b="1" dirty="0">
                <a:solidFill>
                  <a:srgbClr val="13396C"/>
                </a:solidFill>
                <a:latin typeface="微软雅黑" panose="020B0503020204020204" pitchFamily="34" charset="-122"/>
                <a:ea typeface="微软雅黑" panose="020B0503020204020204" pitchFamily="34" charset="-122"/>
              </a:rPr>
              <a:t>手机</a:t>
            </a:r>
          </a:p>
        </p:txBody>
      </p:sp>
      <p:sp>
        <p:nvSpPr>
          <p:cNvPr id="3" name="矩形 2"/>
          <p:cNvSpPr/>
          <p:nvPr/>
        </p:nvSpPr>
        <p:spPr>
          <a:xfrm>
            <a:off x="8402824" y="2778325"/>
            <a:ext cx="3225952" cy="3285900"/>
          </a:xfrm>
          <a:prstGeom prst="rect">
            <a:avLst/>
          </a:prstGeom>
        </p:spPr>
        <p:style>
          <a:lnRef idx="2">
            <a:schemeClr val="accent2"/>
          </a:lnRef>
          <a:fillRef idx="1">
            <a:schemeClr val="lt1"/>
          </a:fillRef>
          <a:effectRef idx="0">
            <a:schemeClr val="accent2"/>
          </a:effectRef>
          <a:fontRef idx="minor">
            <a:schemeClr val="dk1"/>
          </a:fontRef>
        </p:style>
        <p:txBody>
          <a:bodyPr wrap="square">
            <a:spAutoFit/>
          </a:bodyPr>
          <a:lstStyle/>
          <a:p>
            <a:pPr marL="171450" indent="-171450" algn="just">
              <a:lnSpc>
                <a:spcPct val="150000"/>
              </a:lnSpc>
              <a:spcAft>
                <a:spcPts val="0"/>
              </a:spcAft>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rPr>
              <a:t>通过电子信息屏、多媒体触摸屏系统、</a:t>
            </a:r>
            <a:r>
              <a:rPr lang="zh-CN" altLang="en-US" sz="1400" kern="100" dirty="0">
                <a:latin typeface="微软雅黑" panose="020B0503020204020204" pitchFamily="34" charset="-122"/>
                <a:ea typeface="微软雅黑" panose="020B0503020204020204" pitchFamily="34" charset="-122"/>
              </a:rPr>
              <a:t>小程序</a:t>
            </a:r>
            <a:r>
              <a:rPr lang="zh-CN" altLang="zh-CN" sz="1400" kern="100" dirty="0">
                <a:latin typeface="微软雅黑" panose="020B0503020204020204" pitchFamily="34" charset="-122"/>
                <a:ea typeface="微软雅黑" panose="020B0503020204020204" pitchFamily="34" charset="-122"/>
              </a:rPr>
              <a:t>等多个渠道推送游园信息。</a:t>
            </a:r>
          </a:p>
          <a:p>
            <a:pPr marL="171450" indent="-171450" algn="just">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rPr>
              <a:t>发布</a:t>
            </a:r>
            <a:r>
              <a:rPr lang="zh-CN" altLang="zh-CN" sz="1400" b="1" kern="100" dirty="0">
                <a:solidFill>
                  <a:srgbClr val="D76739"/>
                </a:solidFill>
                <a:latin typeface="微软雅黑" panose="020B0503020204020204" pitchFamily="34" charset="-122"/>
                <a:ea typeface="微软雅黑" panose="020B0503020204020204" pitchFamily="34" charset="-122"/>
              </a:rPr>
              <a:t>公园总体概况、游园须知、景点介绍</a:t>
            </a:r>
            <a:r>
              <a:rPr lang="zh-CN" altLang="zh-CN" sz="1400" kern="100" dirty="0">
                <a:latin typeface="微软雅黑" panose="020B0503020204020204" pitchFamily="34" charset="-122"/>
                <a:ea typeface="微软雅黑" panose="020B0503020204020204" pitchFamily="34" charset="-122"/>
              </a:rPr>
              <a:t>等基本信息。</a:t>
            </a:r>
          </a:p>
          <a:p>
            <a:pPr marL="171450" indent="-171450" algn="just">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rPr>
              <a:t>发布</a:t>
            </a:r>
            <a:r>
              <a:rPr lang="zh-CN" altLang="zh-CN" sz="1400" b="1" kern="100" dirty="0">
                <a:solidFill>
                  <a:srgbClr val="D76739"/>
                </a:solidFill>
                <a:latin typeface="微软雅黑" panose="020B0503020204020204" pitchFamily="34" charset="-122"/>
                <a:ea typeface="微软雅黑" panose="020B0503020204020204" pitchFamily="34" charset="-122"/>
              </a:rPr>
              <a:t>公园游人量、游人热点分布、厕所使用状态、空余停车位、餐厅使用</a:t>
            </a:r>
            <a:r>
              <a:rPr lang="zh-CN" altLang="zh-CN" sz="1400" kern="100" dirty="0">
                <a:latin typeface="微软雅黑" panose="020B0503020204020204" pitchFamily="34" charset="-122"/>
                <a:ea typeface="微软雅黑" panose="020B0503020204020204" pitchFamily="34" charset="-122"/>
              </a:rPr>
              <a:t>情况等游园参考信息。</a:t>
            </a:r>
            <a:endParaRPr lang="en-US" altLang="zh-CN" sz="1400" kern="100" dirty="0">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en-US" sz="1400" b="1" kern="100" dirty="0">
                <a:solidFill>
                  <a:srgbClr val="D76739"/>
                </a:solidFill>
                <a:latin typeface="微软雅黑" panose="020B0503020204020204" pitchFamily="34" charset="-122"/>
                <a:ea typeface="微软雅黑" panose="020B0503020204020204" pitchFamily="34" charset="-122"/>
              </a:rPr>
              <a:t>党建信息、消防安全科普、国家政策</a:t>
            </a:r>
            <a:r>
              <a:rPr lang="zh-CN" altLang="en-US" sz="1400" kern="100" dirty="0">
                <a:latin typeface="微软雅黑" panose="020B0503020204020204" pitchFamily="34" charset="-122"/>
                <a:ea typeface="微软雅黑" panose="020B0503020204020204" pitchFamily="34" charset="-122"/>
              </a:rPr>
              <a:t>等</a:t>
            </a:r>
            <a:endParaRPr lang="zh-CN" altLang="zh-CN" sz="1400" kern="100" dirty="0">
              <a:latin typeface="微软雅黑" panose="020B0503020204020204" pitchFamily="34" charset="-122"/>
              <a:ea typeface="微软雅黑" panose="020B0503020204020204" pitchFamily="34" charset="-122"/>
            </a:endParaRPr>
          </a:p>
          <a:p>
            <a:pPr marL="171450" indent="-171450" algn="just">
              <a:lnSpc>
                <a:spcPct val="150000"/>
              </a:lnSpc>
              <a:buFont typeface="Arial" panose="020B0604020202020204" pitchFamily="34" charset="0"/>
              <a:buChar char="•"/>
            </a:pPr>
            <a:r>
              <a:rPr lang="zh-CN" altLang="zh-CN" sz="1400" kern="100" dirty="0">
                <a:latin typeface="微软雅黑" panose="020B0503020204020204" pitchFamily="34" charset="-122"/>
                <a:ea typeface="微软雅黑" panose="020B0503020204020204" pitchFamily="34" charset="-122"/>
              </a:rPr>
              <a:t>发布</a:t>
            </a:r>
            <a:r>
              <a:rPr lang="zh-CN" altLang="zh-CN" sz="1400" b="1" kern="100" dirty="0">
                <a:solidFill>
                  <a:srgbClr val="D76739"/>
                </a:solidFill>
                <a:latin typeface="微软雅黑" panose="020B0503020204020204" pitchFamily="34" charset="-122"/>
                <a:ea typeface="微软雅黑" panose="020B0503020204020204" pitchFamily="34" charset="-122"/>
              </a:rPr>
              <a:t>突发事件</a:t>
            </a:r>
            <a:r>
              <a:rPr lang="zh-CN" altLang="zh-CN" sz="1400" kern="100" dirty="0">
                <a:latin typeface="微软雅黑" panose="020B0503020204020204" pitchFamily="34" charset="-122"/>
                <a:ea typeface="微软雅黑" panose="020B0503020204020204" pitchFamily="34" charset="-122"/>
              </a:rPr>
              <a:t>应急处理信息等。</a:t>
            </a:r>
          </a:p>
        </p:txBody>
      </p:sp>
      <p:cxnSp>
        <p:nvCxnSpPr>
          <p:cNvPr id="5" name="直接连接符 4"/>
          <p:cNvCxnSpPr>
            <a:stCxn id="59" idx="3"/>
          </p:cNvCxnSpPr>
          <p:nvPr/>
        </p:nvCxnSpPr>
        <p:spPr>
          <a:xfrm>
            <a:off x="3235062" y="3542693"/>
            <a:ext cx="215577" cy="105162"/>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3" name="直接连接符 52"/>
          <p:cNvCxnSpPr>
            <a:stCxn id="79" idx="3"/>
          </p:cNvCxnSpPr>
          <p:nvPr/>
        </p:nvCxnSpPr>
        <p:spPr>
          <a:xfrm flipV="1">
            <a:off x="1577712" y="3884501"/>
            <a:ext cx="2039938" cy="318541"/>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flipV="1">
            <a:off x="2151154" y="4072267"/>
            <a:ext cx="1539338" cy="1058584"/>
          </a:xfrm>
          <a:prstGeom prst="line">
            <a:avLst/>
          </a:prstGeom>
          <a:ln w="28575"/>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8" cstate="print"/>
          <a:stretch>
            <a:fillRect/>
          </a:stretch>
        </p:blipFill>
        <p:spPr>
          <a:xfrm>
            <a:off x="6204454" y="5130218"/>
            <a:ext cx="664187" cy="1086586"/>
          </a:xfrm>
          <a:prstGeom prst="rect">
            <a:avLst/>
          </a:prstGeom>
        </p:spPr>
      </p:pic>
      <p:pic>
        <p:nvPicPr>
          <p:cNvPr id="24" name="图片 23"/>
          <p:cNvPicPr>
            <a:picLocks noChangeAspect="1"/>
          </p:cNvPicPr>
          <p:nvPr/>
        </p:nvPicPr>
        <p:blipFill>
          <a:blip r:embed="rId9"/>
          <a:stretch>
            <a:fillRect/>
          </a:stretch>
        </p:blipFill>
        <p:spPr>
          <a:xfrm>
            <a:off x="5779599" y="1238318"/>
            <a:ext cx="1533525" cy="1343025"/>
          </a:xfrm>
          <a:prstGeom prst="rect">
            <a:avLst/>
          </a:prstGeom>
        </p:spPr>
      </p:pic>
      <p:sp>
        <p:nvSpPr>
          <p:cNvPr id="95" name="Text Box 44"/>
          <p:cNvSpPr txBox="1">
            <a:spLocks noChangeArrowheads="1"/>
          </p:cNvSpPr>
          <p:nvPr/>
        </p:nvSpPr>
        <p:spPr bwMode="auto">
          <a:xfrm>
            <a:off x="5676059" y="4608734"/>
            <a:ext cx="1871662" cy="276999"/>
          </a:xfrm>
          <a:prstGeom prst="rect">
            <a:avLst/>
          </a:prstGeom>
          <a:noFill/>
          <a:ln w="9525">
            <a:noFill/>
            <a:miter lim="800000"/>
          </a:ln>
          <a:effectLst>
            <a:prstShdw prst="shdw17" dist="17961" dir="2700000">
              <a:schemeClr val="accent1">
                <a:gamma/>
                <a:shade val="60000"/>
                <a:invGamma/>
              </a:schemeClr>
            </a:prstShdw>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defTabSz="1078230">
              <a:spcBef>
                <a:spcPct val="50000"/>
              </a:spcBef>
              <a:defRPr/>
            </a:pPr>
            <a:r>
              <a:rPr lang="zh-CN" altLang="en-US" sz="1200" b="1" dirty="0">
                <a:solidFill>
                  <a:srgbClr val="13396C"/>
                </a:solidFill>
                <a:latin typeface="微软雅黑" panose="020B0503020204020204" pitchFamily="34" charset="-122"/>
                <a:ea typeface="微软雅黑" panose="020B0503020204020204" pitchFamily="34" charset="-122"/>
              </a:rPr>
              <a:t>数字标牌（大屏）</a:t>
            </a:r>
          </a:p>
        </p:txBody>
      </p:sp>
      <p:pic>
        <p:nvPicPr>
          <p:cNvPr id="32" name="图片 31"/>
          <p:cNvPicPr>
            <a:picLocks noChangeAspect="1"/>
          </p:cNvPicPr>
          <p:nvPr/>
        </p:nvPicPr>
        <p:blipFill>
          <a:blip r:embed="rId10" cstate="print"/>
          <a:stretch>
            <a:fillRect/>
          </a:stretch>
        </p:blipFill>
        <p:spPr>
          <a:xfrm>
            <a:off x="5935933" y="3015721"/>
            <a:ext cx="1271128" cy="1588117"/>
          </a:xfrm>
          <a:prstGeom prst="rect">
            <a:avLst/>
          </a:prstGeom>
        </p:spPr>
      </p:pic>
      <p:sp>
        <p:nvSpPr>
          <p:cNvPr id="35" name="箭头: 右 34"/>
          <p:cNvSpPr/>
          <p:nvPr/>
        </p:nvSpPr>
        <p:spPr>
          <a:xfrm>
            <a:off x="5181600" y="3436718"/>
            <a:ext cx="646851" cy="5651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1" name="图片 6" descr="2008-12-22-14-41-11-9967"/>
          <p:cNvPicPr>
            <a:picLocks noChangeAspect="1" noChangeArrowheads="1"/>
          </p:cNvPicPr>
          <p:nvPr/>
        </p:nvPicPr>
        <p:blipFill>
          <a:blip r:embed="rId11">
            <a:extLst>
              <a:ext uri="{28A0092B-C50C-407E-A947-70E740481C1C}">
                <a14:useLocalDpi xmlns:a14="http://schemas.microsoft.com/office/drawing/2010/main" val="0"/>
              </a:ext>
            </a:extLst>
          </a:blip>
          <a:srcRect l="9599" t="9499" r="2827" b="9293"/>
          <a:stretch>
            <a:fillRect/>
          </a:stretch>
        </p:blipFill>
        <p:spPr bwMode="auto">
          <a:xfrm>
            <a:off x="9421165" y="1909157"/>
            <a:ext cx="1439863" cy="94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灯片编号占位符 3"/>
          <p:cNvSpPr>
            <a:spLocks noGrp="1"/>
          </p:cNvSpPr>
          <p:nvPr>
            <p:ph type="sldNum" sz="quarter" idx="10"/>
          </p:nvPr>
        </p:nvSpPr>
        <p:spPr/>
        <p:txBody>
          <a:bodyPr/>
          <a:lstStyle/>
          <a:p>
            <a:fld id="{85BC0CA1-3571-4BD4-9253-723F5D1C3D94}" type="slidenum">
              <a:rPr lang="zh-CN" altLang="en-US" smtClean="0"/>
              <a:t>52</a:t>
            </a:fld>
            <a:endParaRPr lang="zh-CN" altLang="en-US"/>
          </a:p>
        </p:txBody>
      </p:sp>
      <p:sp>
        <p:nvSpPr>
          <p:cNvPr id="37" name="文本框 11">
            <a:extLst>
              <a:ext uri="{FF2B5EF4-FFF2-40B4-BE49-F238E27FC236}">
                <a16:creationId xmlns:a16="http://schemas.microsoft.com/office/drawing/2014/main" id="{F5493381-AFB6-494D-93AE-5025AD050065}"/>
              </a:ext>
            </a:extLst>
          </p:cNvPr>
          <p:cNvSpPr txBox="1">
            <a:spLocks noChangeArrowheads="1"/>
          </p:cNvSpPr>
          <p:nvPr/>
        </p:nvSpPr>
        <p:spPr bwMode="auto">
          <a:xfrm>
            <a:off x="10343626" y="274603"/>
            <a:ext cx="1837190"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zh-CN" altLang="en-US" dirty="0"/>
              <a:t>智慧管理</a:t>
            </a:r>
          </a:p>
        </p:txBody>
      </p:sp>
      <p:sp>
        <p:nvSpPr>
          <p:cNvPr id="38" name="文本框 37">
            <a:extLst>
              <a:ext uri="{FF2B5EF4-FFF2-40B4-BE49-F238E27FC236}">
                <a16:creationId xmlns:a16="http://schemas.microsoft.com/office/drawing/2014/main" id="{B0A524D8-AB78-4C47-9B7D-739A8EA447B3}"/>
              </a:ext>
            </a:extLst>
          </p:cNvPr>
          <p:cNvSpPr txBox="1"/>
          <p:nvPr/>
        </p:nvSpPr>
        <p:spPr>
          <a:xfrm>
            <a:off x="10592361" y="593929"/>
            <a:ext cx="1339720" cy="307777"/>
          </a:xfrm>
          <a:prstGeom prst="rect">
            <a:avLst/>
          </a:prstGeom>
          <a:noFill/>
        </p:spPr>
        <p:txBody>
          <a:bodyPr wrap="square" rtlCol="0">
            <a:spAutoFit/>
          </a:bodyPr>
          <a:lstStyle/>
          <a:p>
            <a:pPr algn="ctr"/>
            <a:r>
              <a:rPr lang="zh-CN" altLang="en-US" sz="1400" b="1" dirty="0">
                <a:solidFill>
                  <a:srgbClr val="F47A16"/>
                </a:solidFill>
                <a:latin typeface="微软雅黑" panose="020B0503020204020204" pitchFamily="34" charset="-122"/>
                <a:ea typeface="微软雅黑" panose="020B0503020204020204" pitchFamily="34" charset="-122"/>
              </a:rPr>
              <a:t>信息发布系统</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9808597" y="265896"/>
            <a:ext cx="2375971" cy="369332"/>
          </a:xfrm>
          <a:prstGeom prst="rect">
            <a:avLst/>
          </a:prstGeom>
        </p:spPr>
        <p:txBody>
          <a:bodyPr lIns="91439" tIns="45719" rIns="91439" bIns="45719"/>
          <a:lstStyle>
            <a:defPPr>
              <a:defRPr lang="zh-CN"/>
            </a:defPPr>
            <a:lvl1pPr indent="0" algn="ctr">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a:t>智慧公园软件系统</a:t>
            </a:r>
            <a:endParaRPr lang="zh-CN" altLang="en-US" dirty="0"/>
          </a:p>
        </p:txBody>
      </p:sp>
      <p:pic>
        <p:nvPicPr>
          <p:cNvPr id="5126" name="Picture 6" descr="智慧公园APP">
            <a:extLst>
              <a:ext uri="{FF2B5EF4-FFF2-40B4-BE49-F238E27FC236}">
                <a16:creationId xmlns:a16="http://schemas.microsoft.com/office/drawing/2014/main" id="{0BC58CB3-3F97-4D05-9811-EDA5220FF4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2207" y="635228"/>
            <a:ext cx="2966263" cy="5602941"/>
          </a:xfrm>
          <a:prstGeom prst="rect">
            <a:avLst/>
          </a:prstGeom>
          <a:noFill/>
          <a:extLst>
            <a:ext uri="{909E8E84-426E-40DD-AFC4-6F175D3DCCD1}">
              <a14:hiddenFill xmlns:a14="http://schemas.microsoft.com/office/drawing/2010/main">
                <a:solidFill>
                  <a:srgbClr val="FFFFFF"/>
                </a:solidFill>
              </a14:hiddenFill>
            </a:ext>
          </a:extLst>
        </p:spPr>
      </p:pic>
      <p:pic>
        <p:nvPicPr>
          <p:cNvPr id="5130" name="Picture 10" descr="智慧公园运营管理系统">
            <a:extLst>
              <a:ext uri="{FF2B5EF4-FFF2-40B4-BE49-F238E27FC236}">
                <a16:creationId xmlns:a16="http://schemas.microsoft.com/office/drawing/2014/main" id="{1FF94E61-2A52-4F3C-B523-56B61785BF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511" y="2166655"/>
            <a:ext cx="7548282" cy="4245909"/>
          </a:xfrm>
          <a:prstGeom prst="rect">
            <a:avLst/>
          </a:prstGeom>
          <a:noFill/>
          <a:extLst>
            <a:ext uri="{909E8E84-426E-40DD-AFC4-6F175D3DCCD1}">
              <a14:hiddenFill xmlns:a14="http://schemas.microsoft.com/office/drawing/2010/main">
                <a:solidFill>
                  <a:srgbClr val="FFFFFF"/>
                </a:solidFill>
              </a14:hiddenFill>
            </a:ext>
          </a:extLst>
        </p:spPr>
      </p:pic>
      <p:sp>
        <p:nvSpPr>
          <p:cNvPr id="22" name="文本框 21">
            <a:extLst>
              <a:ext uri="{FF2B5EF4-FFF2-40B4-BE49-F238E27FC236}">
                <a16:creationId xmlns:a16="http://schemas.microsoft.com/office/drawing/2014/main" id="{70798626-968D-428C-BD8E-18F73FB408A9}"/>
              </a:ext>
            </a:extLst>
          </p:cNvPr>
          <p:cNvSpPr txBox="1"/>
          <p:nvPr/>
        </p:nvSpPr>
        <p:spPr>
          <a:xfrm>
            <a:off x="7628964" y="835584"/>
            <a:ext cx="4563035" cy="738664"/>
          </a:xfrm>
          <a:prstGeom prst="rect">
            <a:avLst/>
          </a:prstGeom>
          <a:noFill/>
        </p:spPr>
        <p:txBody>
          <a:bodyPr wrap="square" rtlCol="0">
            <a:spAutoFit/>
          </a:bodyPr>
          <a:lstStyle/>
          <a:p>
            <a:r>
              <a:rPr lang="zh-CN" altLang="en-US" sz="1400" b="1" dirty="0">
                <a:solidFill>
                  <a:srgbClr val="F47A16"/>
                </a:solidFill>
                <a:latin typeface="微软雅黑" panose="020B0503020204020204" pitchFamily="34" charset="-122"/>
                <a:ea typeface="微软雅黑" panose="020B0503020204020204" pitchFamily="34" charset="-122"/>
              </a:rPr>
              <a:t>公园官网、微信小程序、微信公众号</a:t>
            </a:r>
            <a:r>
              <a:rPr lang="en-US" altLang="zh-CN" sz="1400" b="1" dirty="0">
                <a:solidFill>
                  <a:srgbClr val="F47A16"/>
                </a:solidFill>
                <a:latin typeface="微软雅黑" panose="020B0503020204020204" pitchFamily="34" charset="-122"/>
                <a:ea typeface="微软雅黑" panose="020B0503020204020204" pitchFamily="34" charset="-122"/>
              </a:rPr>
              <a:t>——</a:t>
            </a:r>
            <a:r>
              <a:rPr lang="zh-CN" altLang="en-US" sz="1400" b="1" dirty="0">
                <a:solidFill>
                  <a:srgbClr val="F47A16"/>
                </a:solidFill>
                <a:latin typeface="微软雅黑" panose="020B0503020204020204" pitchFamily="34" charset="-122"/>
                <a:ea typeface="微软雅黑" panose="020B0503020204020204" pitchFamily="34" charset="-122"/>
              </a:rPr>
              <a:t>面向市民游客</a:t>
            </a:r>
            <a:endParaRPr lang="en-US" altLang="zh-CN" sz="1400" b="1" dirty="0">
              <a:solidFill>
                <a:srgbClr val="F47A16"/>
              </a:solidFill>
              <a:latin typeface="微软雅黑" panose="020B0503020204020204" pitchFamily="34" charset="-122"/>
              <a:ea typeface="微软雅黑" panose="020B0503020204020204" pitchFamily="34" charset="-122"/>
            </a:endParaRPr>
          </a:p>
          <a:p>
            <a:endParaRPr lang="en-US" altLang="zh-CN" sz="1400" b="1" dirty="0">
              <a:solidFill>
                <a:srgbClr val="F47A16"/>
              </a:solidFill>
              <a:latin typeface="微软雅黑" panose="020B0503020204020204" pitchFamily="34" charset="-122"/>
              <a:ea typeface="微软雅黑" panose="020B0503020204020204" pitchFamily="34" charset="-122"/>
            </a:endParaRPr>
          </a:p>
          <a:p>
            <a:r>
              <a:rPr lang="en-US" altLang="zh-CN" sz="1400" b="1" dirty="0">
                <a:solidFill>
                  <a:srgbClr val="F47A16"/>
                </a:solidFill>
                <a:latin typeface="微软雅黑" panose="020B0503020204020204" pitchFamily="34" charset="-122"/>
                <a:ea typeface="微软雅黑" panose="020B0503020204020204" pitchFamily="34" charset="-122"/>
              </a:rPr>
              <a:t>APP</a:t>
            </a:r>
            <a:r>
              <a:rPr lang="zh-CN" altLang="en-US" sz="1400" b="1" dirty="0">
                <a:solidFill>
                  <a:srgbClr val="F47A16"/>
                </a:solidFill>
                <a:latin typeface="微软雅黑" panose="020B0503020204020204" pitchFamily="34" charset="-122"/>
                <a:ea typeface="微软雅黑" panose="020B0503020204020204" pitchFamily="34" charset="-122"/>
              </a:rPr>
              <a:t>和后台管理系统</a:t>
            </a:r>
            <a:r>
              <a:rPr lang="en-US" altLang="zh-CN" sz="1400" b="1" dirty="0">
                <a:solidFill>
                  <a:srgbClr val="F47A16"/>
                </a:solidFill>
                <a:latin typeface="微软雅黑" panose="020B0503020204020204" pitchFamily="34" charset="-122"/>
                <a:ea typeface="微软雅黑" panose="020B0503020204020204" pitchFamily="34" charset="-122"/>
              </a:rPr>
              <a:t>——</a:t>
            </a:r>
            <a:r>
              <a:rPr lang="zh-CN" altLang="en-US" sz="1400" b="1" dirty="0">
                <a:solidFill>
                  <a:srgbClr val="F47A16"/>
                </a:solidFill>
                <a:latin typeface="微软雅黑" panose="020B0503020204020204" pitchFamily="34" charset="-122"/>
                <a:ea typeface="微软雅黑" panose="020B0503020204020204" pitchFamily="34" charset="-122"/>
              </a:rPr>
              <a:t>面向公园管理方</a:t>
            </a:r>
          </a:p>
        </p:txBody>
      </p:sp>
    </p:spTree>
    <p:extLst>
      <p:ext uri="{BB962C8B-B14F-4D97-AF65-F5344CB8AC3E}">
        <p14:creationId xmlns:p14="http://schemas.microsoft.com/office/powerpoint/2010/main" val="644518564"/>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p:cNvSpPr txBox="1"/>
          <p:nvPr/>
        </p:nvSpPr>
        <p:spPr>
          <a:xfrm>
            <a:off x="4734473" y="2465540"/>
            <a:ext cx="3208563" cy="830997"/>
          </a:xfrm>
          <a:prstGeom prst="rect">
            <a:avLst/>
          </a:prstGeom>
          <a:noFill/>
        </p:spPr>
        <p:txBody>
          <a:bodyPr wrap="square" rtlCol="0">
            <a:spAutoFit/>
          </a:bodyPr>
          <a:lstStyle/>
          <a:p>
            <a:pPr algn="ctr"/>
            <a:r>
              <a:rPr lang="zh-CN" altLang="en-US" sz="4800" b="1" dirty="0">
                <a:solidFill>
                  <a:srgbClr val="13396C"/>
                </a:solidFill>
                <a:latin typeface="微软雅黑" panose="020B0503020204020204" pitchFamily="34" charset="-122"/>
                <a:ea typeface="微软雅黑" panose="020B0503020204020204" pitchFamily="34" charset="-122"/>
              </a:rPr>
              <a:t>关于我们</a:t>
            </a:r>
          </a:p>
        </p:txBody>
      </p:sp>
      <p:cxnSp>
        <p:nvCxnSpPr>
          <p:cNvPr id="10" name="直接连接符 9"/>
          <p:cNvCxnSpPr/>
          <p:nvPr/>
        </p:nvCxnSpPr>
        <p:spPr>
          <a:xfrm>
            <a:off x="5016948" y="3391343"/>
            <a:ext cx="7175053" cy="0"/>
          </a:xfrm>
          <a:prstGeom prst="line">
            <a:avLst/>
          </a:prstGeom>
          <a:ln>
            <a:solidFill>
              <a:srgbClr val="13396C"/>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9082114" y="3437597"/>
            <a:ext cx="1340355"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团队介绍</a:t>
            </a:r>
          </a:p>
        </p:txBody>
      </p:sp>
      <p:sp>
        <p:nvSpPr>
          <p:cNvPr id="14" name="文本框 13"/>
          <p:cNvSpPr txBox="1"/>
          <p:nvPr/>
        </p:nvSpPr>
        <p:spPr>
          <a:xfrm>
            <a:off x="10715062" y="3437597"/>
            <a:ext cx="1340355"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荣誉资质</a:t>
            </a:r>
          </a:p>
        </p:txBody>
      </p:sp>
      <p:grpSp>
        <p:nvGrpSpPr>
          <p:cNvPr id="18" name="组合 17"/>
          <p:cNvGrpSpPr/>
          <p:nvPr/>
        </p:nvGrpSpPr>
        <p:grpSpPr>
          <a:xfrm>
            <a:off x="2" y="2423887"/>
            <a:ext cx="5422517" cy="1993765"/>
            <a:chOff x="1" y="2423886"/>
            <a:chExt cx="5422517" cy="1993765"/>
          </a:xfrm>
        </p:grpSpPr>
        <p:pic>
          <p:nvPicPr>
            <p:cNvPr id="19" name="图片 18"/>
            <p:cNvPicPr>
              <a:picLocks noChangeAspect="1"/>
            </p:cNvPicPr>
            <p:nvPr/>
          </p:nvPicPr>
          <p:blipFill rotWithShape="1">
            <a:blip r:embed="rId2" cstate="print">
              <a:extLst>
                <a:ext uri="{28A0092B-C50C-407E-A947-70E740481C1C}">
                  <a14:useLocalDpi xmlns:a14="http://schemas.microsoft.com/office/drawing/2010/main" val="0"/>
                </a:ext>
              </a:extLst>
            </a:blip>
            <a:srcRect t="25245" r="46107" b="33959"/>
            <a:stretch>
              <a:fillRect/>
            </a:stretch>
          </p:blipFill>
          <p:spPr>
            <a:xfrm>
              <a:off x="1" y="2423886"/>
              <a:ext cx="4049486" cy="1915885"/>
            </a:xfrm>
            <a:prstGeom prst="rect">
              <a:avLst/>
            </a:prstGeom>
          </p:spPr>
        </p:pic>
        <p:sp>
          <p:nvSpPr>
            <p:cNvPr id="20" name="矩形 19"/>
            <p:cNvSpPr/>
            <p:nvPr/>
          </p:nvSpPr>
          <p:spPr>
            <a:xfrm rot="2700000">
              <a:off x="3365391" y="2707247"/>
              <a:ext cx="1368193" cy="1368193"/>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21" name="矩形 20"/>
            <p:cNvSpPr/>
            <p:nvPr/>
          </p:nvSpPr>
          <p:spPr>
            <a:xfrm rot="2700000">
              <a:off x="4569440" y="4046923"/>
              <a:ext cx="370728" cy="370728"/>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rot="2700000">
              <a:off x="5240973" y="4003712"/>
              <a:ext cx="181545" cy="181545"/>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3070710" y="2934381"/>
              <a:ext cx="1963492" cy="1200329"/>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PART</a:t>
              </a:r>
            </a:p>
            <a:p>
              <a:pPr algn="ctr"/>
              <a:r>
                <a:rPr lang="en-US" altLang="zh-CN" sz="3600" dirty="0">
                  <a:solidFill>
                    <a:schemeClr val="bg1"/>
                  </a:solidFill>
                  <a:latin typeface="微软雅黑" panose="020B0503020204020204" pitchFamily="34" charset="-122"/>
                  <a:ea typeface="微软雅黑" panose="020B0503020204020204" pitchFamily="34" charset="-122"/>
                </a:rPr>
                <a:t>4</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a:xfrm rot="2700000">
              <a:off x="3459230" y="2786515"/>
              <a:ext cx="1201625" cy="1201625"/>
            </a:xfrm>
            <a:prstGeom prst="rect">
              <a:avLst/>
            </a:prstGeom>
            <a:noFill/>
            <a:ln w="127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文本框 16"/>
          <p:cNvSpPr txBox="1"/>
          <p:nvPr/>
        </p:nvSpPr>
        <p:spPr>
          <a:xfrm>
            <a:off x="7449165" y="3437597"/>
            <a:ext cx="1340355" cy="338554"/>
          </a:xfrm>
          <a:prstGeom prst="rect">
            <a:avLst/>
          </a:prstGeom>
          <a:noFill/>
        </p:spPr>
        <p:txBody>
          <a:bodyPr wrap="square" rtlCol="0">
            <a:spAutoFit/>
          </a:bodyPr>
          <a:lstStyle/>
          <a:p>
            <a:pPr algn="ctr"/>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rPr>
              <a:t>公司简介</a:t>
            </a: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1288238" y="1608074"/>
            <a:ext cx="6035840" cy="4454916"/>
          </a:xfrm>
          <a:prstGeom prst="rect">
            <a:avLst/>
          </a:prstGeom>
        </p:spPr>
        <p:txBody>
          <a:bodyPr vert="horz" wrap="square" lIns="0" tIns="16933" rIns="0" bIns="0" rtlCol="0">
            <a:spAutoFit/>
          </a:bodyPr>
          <a:lstStyle/>
          <a:p>
            <a:pPr marL="368935">
              <a:lnSpc>
                <a:spcPct val="150000"/>
              </a:lnSpc>
              <a:spcBef>
                <a:spcPts val="135"/>
              </a:spcBef>
            </a:pPr>
            <a:r>
              <a:rPr lang="zh-CN" altLang="en-US" sz="1200" dirty="0">
                <a:latin typeface="微软雅黑" panose="020B0503020204020204" pitchFamily="34" charset="-122"/>
                <a:ea typeface="微软雅黑" panose="020B0503020204020204" pitchFamily="34" charset="-122"/>
              </a:rPr>
              <a:t>      广东城基生态科技股份有限公司是</a:t>
            </a:r>
            <a:r>
              <a:rPr lang="en-US" altLang="zh-CN" sz="1200" dirty="0">
                <a:latin typeface="微软雅黑" panose="020B0503020204020204" pitchFamily="34" charset="-122"/>
                <a:ea typeface="微软雅黑" panose="020B0503020204020204" pitchFamily="34" charset="-122"/>
              </a:rPr>
              <a:t>1997</a:t>
            </a:r>
            <a:r>
              <a:rPr lang="zh-CN" altLang="en-US" sz="1200" dirty="0">
                <a:latin typeface="微软雅黑" panose="020B0503020204020204" pitchFamily="34" charset="-122"/>
                <a:ea typeface="微软雅黑" panose="020B0503020204020204" pitchFamily="34" charset="-122"/>
              </a:rPr>
              <a:t>年在深圳市注册成立的综合性园林生态企业，股票代码：</a:t>
            </a:r>
            <a:r>
              <a:rPr lang="en-US" altLang="zh-CN" sz="1200" dirty="0">
                <a:latin typeface="微软雅黑" panose="020B0503020204020204" pitchFamily="34" charset="-122"/>
                <a:ea typeface="微软雅黑" panose="020B0503020204020204" pitchFamily="34" charset="-122"/>
              </a:rPr>
              <a:t>839693</a:t>
            </a:r>
            <a:r>
              <a:rPr lang="zh-CN" altLang="en-US" sz="1200" dirty="0">
                <a:latin typeface="微软雅黑" panose="020B0503020204020204" pitchFamily="34" charset="-122"/>
                <a:ea typeface="微软雅黑" panose="020B0503020204020204" pitchFamily="34" charset="-122"/>
              </a:rPr>
              <a:t>。</a:t>
            </a:r>
            <a:endParaRPr lang="en-US" altLang="zh-CN" sz="1200" dirty="0">
              <a:latin typeface="微软雅黑" panose="020B0503020204020204" pitchFamily="34" charset="-122"/>
              <a:ea typeface="微软雅黑" panose="020B0503020204020204" pitchFamily="34" charset="-122"/>
            </a:endParaRPr>
          </a:p>
          <a:p>
            <a:pPr marL="368935">
              <a:lnSpc>
                <a:spcPct val="150000"/>
              </a:lnSpc>
              <a:spcBef>
                <a:spcPts val="135"/>
              </a:spcBef>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公司拥有城市园林绿化壹级资质、风景园林设计专项乙级资质、市政公用工程施工总承包贰级资质、城市道路照明贰级资质、环保工程专业承包资质、园林古建筑专业承包资质等，是中国园林绿化</a:t>
            </a:r>
            <a:r>
              <a:rPr lang="en-US" altLang="zh-CN" sz="1200" dirty="0">
                <a:latin typeface="微软雅黑" panose="020B0503020204020204" pitchFamily="34" charset="-122"/>
                <a:ea typeface="微软雅黑" panose="020B0503020204020204" pitchFamily="34" charset="-122"/>
              </a:rPr>
              <a:t>AAA</a:t>
            </a:r>
            <a:r>
              <a:rPr lang="zh-CN" altLang="en-US" sz="1200" dirty="0">
                <a:latin typeface="微软雅黑" panose="020B0503020204020204" pitchFamily="34" charset="-122"/>
                <a:ea typeface="微软雅黑" panose="020B0503020204020204" pitchFamily="34" charset="-122"/>
              </a:rPr>
              <a:t>级信用企业、广东省园林绿化行业诚信评价</a:t>
            </a:r>
            <a:r>
              <a:rPr lang="en-US" altLang="zh-CN" sz="1200" dirty="0">
                <a:latin typeface="微软雅黑" panose="020B0503020204020204" pitchFamily="34" charset="-122"/>
                <a:ea typeface="微软雅黑" panose="020B0503020204020204" pitchFamily="34" charset="-122"/>
              </a:rPr>
              <a:t>AAAAA</a:t>
            </a:r>
            <a:r>
              <a:rPr lang="zh-CN" altLang="en-US" sz="1200" dirty="0">
                <a:latin typeface="微软雅黑" panose="020B0503020204020204" pitchFamily="34" charset="-122"/>
                <a:ea typeface="微软雅黑" panose="020B0503020204020204" pitchFamily="34" charset="-122"/>
              </a:rPr>
              <a:t>级企业、广东省重合同守信用企业、广东省及深圳市优秀园林企业和国家高新技术企业。公司在全国各地设有多家子公司及分支机构，业务遍布全国多个省、市、自治区。</a:t>
            </a:r>
            <a:endParaRPr lang="en-US" altLang="zh-CN" sz="1200" dirty="0">
              <a:latin typeface="微软雅黑" panose="020B0503020204020204" pitchFamily="34" charset="-122"/>
              <a:ea typeface="微软雅黑" panose="020B0503020204020204" pitchFamily="34" charset="-122"/>
            </a:endParaRPr>
          </a:p>
          <a:p>
            <a:pPr marL="368935">
              <a:lnSpc>
                <a:spcPct val="150000"/>
              </a:lnSpc>
              <a:spcBef>
                <a:spcPts val="135"/>
              </a:spcBef>
            </a:pPr>
            <a:r>
              <a:rPr lang="en-US" altLang="zh-CN" sz="1200" dirty="0">
                <a:latin typeface="微软雅黑" panose="020B0503020204020204" pitchFamily="34" charset="-122"/>
                <a:ea typeface="微软雅黑" panose="020B0503020204020204" pitchFamily="34" charset="-122"/>
              </a:rPr>
              <a:t>      </a:t>
            </a:r>
            <a:r>
              <a:rPr lang="zh-CN" altLang="en-US" sz="1200" dirty="0">
                <a:latin typeface="微软雅黑" panose="020B0503020204020204" pitchFamily="34" charset="-122"/>
                <a:ea typeface="微软雅黑" panose="020B0503020204020204" pitchFamily="34" charset="-122"/>
              </a:rPr>
              <a:t>城基生态专注景观环境事业</a:t>
            </a:r>
            <a:r>
              <a:rPr lang="en-US" altLang="zh-CN" sz="1200" dirty="0">
                <a:latin typeface="微软雅黑" panose="020B0503020204020204" pitchFamily="34" charset="-122"/>
                <a:ea typeface="微软雅黑" panose="020B0503020204020204" pitchFamily="34" charset="-122"/>
              </a:rPr>
              <a:t>20</a:t>
            </a:r>
            <a:r>
              <a:rPr lang="zh-CN" altLang="en-US" sz="1200" dirty="0">
                <a:latin typeface="微软雅黑" panose="020B0503020204020204" pitchFamily="34" charset="-122"/>
                <a:ea typeface="微软雅黑" panose="020B0503020204020204" pitchFamily="34" charset="-122"/>
              </a:rPr>
              <a:t>年，现主要从事风景园林规划设计、旅游景区规划设计、生态环保技术研发、园林景观及市政工程施工、城市绿地管养、</a:t>
            </a:r>
            <a:r>
              <a:rPr lang="en-US" altLang="zh-CN" sz="1200" dirty="0">
                <a:latin typeface="微软雅黑" panose="020B0503020204020204" pitchFamily="34" charset="-122"/>
                <a:ea typeface="微软雅黑" panose="020B0503020204020204" pitchFamily="34" charset="-122"/>
              </a:rPr>
              <a:t>PPP</a:t>
            </a:r>
            <a:r>
              <a:rPr lang="zh-CN" altLang="en-US" sz="1200" dirty="0">
                <a:latin typeface="微软雅黑" panose="020B0503020204020204" pitchFamily="34" charset="-122"/>
                <a:ea typeface="微软雅黑" panose="020B0503020204020204" pitchFamily="34" charset="-122"/>
              </a:rPr>
              <a:t>项目投资及运营、生态环境综合治理。公司在发展过程中不断强化质量管理意识，已通过</a:t>
            </a:r>
            <a:r>
              <a:rPr lang="en-US" altLang="zh-CN" sz="1200" dirty="0">
                <a:latin typeface="微软雅黑" panose="020B0503020204020204" pitchFamily="34" charset="-122"/>
                <a:ea typeface="微软雅黑" panose="020B0503020204020204" pitchFamily="34" charset="-122"/>
              </a:rPr>
              <a:t>ISO19001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2008</a:t>
            </a:r>
            <a:r>
              <a:rPr lang="zh-CN" altLang="en-US" sz="1200" dirty="0">
                <a:latin typeface="微软雅黑" panose="020B0503020204020204" pitchFamily="34" charset="-122"/>
                <a:ea typeface="微软雅黑" panose="020B0503020204020204" pitchFamily="34" charset="-122"/>
              </a:rPr>
              <a:t>质量管理体系、</a:t>
            </a:r>
            <a:r>
              <a:rPr lang="en-US" altLang="zh-CN" sz="1200" dirty="0">
                <a:latin typeface="微软雅黑" panose="020B0503020204020204" pitchFamily="34" charset="-122"/>
                <a:ea typeface="微软雅黑" panose="020B0503020204020204" pitchFamily="34" charset="-122"/>
              </a:rPr>
              <a:t>OHSAS18001</a:t>
            </a:r>
            <a:r>
              <a:rPr lang="zh-CN" altLang="en-US" sz="1200" dirty="0">
                <a:latin typeface="微软雅黑" panose="020B0503020204020204" pitchFamily="34" charset="-122"/>
                <a:ea typeface="微软雅黑" panose="020B0503020204020204" pitchFamily="34" charset="-122"/>
              </a:rPr>
              <a:t>：</a:t>
            </a:r>
            <a:r>
              <a:rPr lang="en-US" altLang="zh-CN" sz="1200" dirty="0">
                <a:latin typeface="微软雅黑" panose="020B0503020204020204" pitchFamily="34" charset="-122"/>
                <a:ea typeface="微软雅黑" panose="020B0503020204020204" pitchFamily="34" charset="-122"/>
              </a:rPr>
              <a:t>2007</a:t>
            </a:r>
            <a:r>
              <a:rPr lang="zh-CN" altLang="en-US" sz="1200" dirty="0">
                <a:latin typeface="微软雅黑" panose="020B0503020204020204" pitchFamily="34" charset="-122"/>
                <a:ea typeface="微软雅黑" panose="020B0503020204020204" pitchFamily="34" charset="-122"/>
              </a:rPr>
              <a:t>职业健康安全管理体系及</a:t>
            </a:r>
            <a:r>
              <a:rPr lang="en-US" altLang="zh-CN" sz="1200" dirty="0">
                <a:latin typeface="微软雅黑" panose="020B0503020204020204" pitchFamily="34" charset="-122"/>
                <a:ea typeface="微软雅黑" panose="020B0503020204020204" pitchFamily="34" charset="-122"/>
              </a:rPr>
              <a:t>ISO14001-2004</a:t>
            </a:r>
            <a:r>
              <a:rPr lang="zh-CN" altLang="en-US" sz="1200" dirty="0">
                <a:latin typeface="微软雅黑" panose="020B0503020204020204" pitchFamily="34" charset="-122"/>
                <a:ea typeface="微软雅黑" panose="020B0503020204020204" pitchFamily="34" charset="-122"/>
              </a:rPr>
              <a:t>环境管理体系认证。公司长期注重产品品质，已成为广东省乃至中国园林行业的知名品牌，并连续多年获得广东省守合同重信誉企业。</a:t>
            </a:r>
            <a:endParaRPr lang="en-US" altLang="zh-CN" sz="1200" dirty="0">
              <a:latin typeface="微软雅黑" panose="020B0503020204020204" pitchFamily="34" charset="-122"/>
              <a:ea typeface="微软雅黑" panose="020B0503020204020204" pitchFamily="34" charset="-122"/>
            </a:endParaRPr>
          </a:p>
          <a:p>
            <a:pPr marL="368935">
              <a:lnSpc>
                <a:spcPct val="150000"/>
              </a:lnSpc>
              <a:spcBef>
                <a:spcPts val="135"/>
              </a:spcBef>
            </a:pPr>
            <a:r>
              <a:rPr lang="zh-CN" altLang="en-US" sz="1200" dirty="0">
                <a:latin typeface="微软雅黑" panose="020B0503020204020204" pitchFamily="34" charset="-122"/>
                <a:ea typeface="微软雅黑" panose="020B0503020204020204" pitchFamily="34" charset="-122"/>
              </a:rPr>
              <a:t>     此外，城基生态不断加强和促进党建工作的开展，并建立完善代表职工利益的工会组织。</a:t>
            </a:r>
            <a:endParaRPr sz="1200" dirty="0">
              <a:latin typeface="微软雅黑" panose="020B0503020204020204" pitchFamily="34" charset="-122"/>
              <a:ea typeface="微软雅黑" panose="020B0503020204020204" pitchFamily="34" charset="-122"/>
            </a:endParaRPr>
          </a:p>
        </p:txBody>
      </p:sp>
      <p:sp>
        <p:nvSpPr>
          <p:cNvPr id="3" name="object 4"/>
          <p:cNvSpPr/>
          <p:nvPr/>
        </p:nvSpPr>
        <p:spPr>
          <a:xfrm>
            <a:off x="8456808" y="763718"/>
            <a:ext cx="3360373" cy="5472608"/>
          </a:xfrm>
          <a:prstGeom prst="rect">
            <a:avLst/>
          </a:prstGeom>
          <a:blipFill>
            <a:blip r:embed="rId2" cstate="print"/>
            <a:stretch>
              <a:fillRect/>
            </a:stretch>
          </a:blipFill>
        </p:spPr>
        <p:txBody>
          <a:bodyPr wrap="square" lIns="0" tIns="0" rIns="0" bIns="0" rtlCol="0"/>
          <a:lstStyle/>
          <a:p>
            <a:endParaRPr sz="2400"/>
          </a:p>
        </p:txBody>
      </p:sp>
      <p:sp>
        <p:nvSpPr>
          <p:cNvPr id="9" name="文本框 11"/>
          <p:cNvSpPr txBox="1">
            <a:spLocks noChangeArrowheads="1"/>
          </p:cNvSpPr>
          <p:nvPr/>
        </p:nvSpPr>
        <p:spPr bwMode="auto">
          <a:xfrm>
            <a:off x="9815120" y="276076"/>
            <a:ext cx="2374084"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公司简介</a:t>
            </a:r>
            <a:r>
              <a:rPr lang="en-US" altLang="zh-CN" dirty="0"/>
              <a:t>-</a:t>
            </a:r>
            <a:r>
              <a:rPr lang="zh-CN" altLang="en-US" dirty="0"/>
              <a:t>城基生态</a:t>
            </a:r>
          </a:p>
        </p:txBody>
      </p:sp>
      <p:pic>
        <p:nvPicPr>
          <p:cNvPr id="1026" name="Picture 2" descr="http://www.cjyuanlin.com/images/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15408" y="646049"/>
            <a:ext cx="4381500" cy="962025"/>
          </a:xfrm>
          <a:prstGeom prst="rect">
            <a:avLst/>
          </a:prstGeom>
          <a:noFill/>
          <a:extLst>
            <a:ext uri="{909E8E84-426E-40DD-AFC4-6F175D3DCCD1}">
              <a14:hiddenFill xmlns:a14="http://schemas.microsoft.com/office/drawing/2010/main">
                <a:solidFill>
                  <a:srgbClr val="FFFFFF"/>
                </a:solidFill>
              </a14:hiddenFill>
            </a:ext>
          </a:extLst>
        </p:spPr>
      </p:pic>
      <p:sp>
        <p:nvSpPr>
          <p:cNvPr id="11" name="灯片编号占位符 10"/>
          <p:cNvSpPr>
            <a:spLocks noGrp="1"/>
          </p:cNvSpPr>
          <p:nvPr>
            <p:ph type="sldNum" sz="quarter" idx="10"/>
          </p:nvPr>
        </p:nvSpPr>
        <p:spPr/>
        <p:txBody>
          <a:bodyPr/>
          <a:lstStyle/>
          <a:p>
            <a:fld id="{85BC0CA1-3571-4BD4-9253-723F5D1C3D94}" type="slidenum">
              <a:rPr lang="zh-CN" altLang="en-US" smtClean="0"/>
              <a:t>55</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11"/>
          <p:cNvSpPr txBox="1">
            <a:spLocks noChangeArrowheads="1"/>
          </p:cNvSpPr>
          <p:nvPr/>
        </p:nvSpPr>
        <p:spPr bwMode="auto">
          <a:xfrm>
            <a:off x="10478713" y="270481"/>
            <a:ext cx="1710492" cy="369332"/>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产学研一体化</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88" y="976652"/>
            <a:ext cx="6954458" cy="5235299"/>
          </a:xfrm>
          <a:prstGeom prst="rect">
            <a:avLst/>
          </a:prstGeom>
        </p:spPr>
      </p:pic>
      <p:sp>
        <p:nvSpPr>
          <p:cNvPr id="5" name="矩形 4"/>
          <p:cNvSpPr/>
          <p:nvPr/>
        </p:nvSpPr>
        <p:spPr>
          <a:xfrm>
            <a:off x="7544140" y="2209734"/>
            <a:ext cx="3910124" cy="1987852"/>
          </a:xfrm>
          <a:prstGeom prst="rect">
            <a:avLst/>
          </a:prstGeom>
        </p:spPr>
        <p:txBody>
          <a:bodyPr wrap="square">
            <a:spAutoFit/>
          </a:bodyPr>
          <a:lstStyle/>
          <a:p>
            <a:pPr>
              <a:lnSpc>
                <a:spcPct val="200000"/>
              </a:lnSpc>
            </a:pPr>
            <a:r>
              <a:rPr lang="zh-CN" altLang="en-US" sz="1600" dirty="0">
                <a:latin typeface="微软雅黑" panose="020B0503020204020204" pitchFamily="34" charset="-122"/>
                <a:ea typeface="微软雅黑" panose="020B0503020204020204" pitchFamily="34" charset="-122"/>
              </a:rPr>
              <a:t>产学研一体化，依托母公司“城基生态”与厦门大学成立校企合作基地，将最新的</a:t>
            </a:r>
            <a:r>
              <a:rPr lang="en-US" altLang="zh-CN" sz="1600" dirty="0">
                <a:latin typeface="微软雅黑" panose="020B0503020204020204" pitchFamily="34" charset="-122"/>
                <a:ea typeface="微软雅黑" panose="020B0503020204020204" pitchFamily="34" charset="-122"/>
              </a:rPr>
              <a:t>ICT</a:t>
            </a:r>
            <a:r>
              <a:rPr lang="zh-CN" altLang="en-US" sz="1600" dirty="0">
                <a:latin typeface="微软雅黑" panose="020B0503020204020204" pitchFamily="34" charset="-122"/>
                <a:ea typeface="微软雅黑" panose="020B0503020204020204" pitchFamily="34" charset="-122"/>
              </a:rPr>
              <a:t>科技引入企业，为社会服务。</a:t>
            </a:r>
            <a:endParaRPr lang="en-US" altLang="zh-CN" sz="1600" dirty="0">
              <a:latin typeface="微软雅黑" panose="020B0503020204020204" pitchFamily="34" charset="-122"/>
              <a:ea typeface="微软雅黑" panose="020B0503020204020204" pitchFamily="34" charset="-122"/>
            </a:endParaRPr>
          </a:p>
          <a:p>
            <a:pPr>
              <a:lnSpc>
                <a:spcPct val="200000"/>
              </a:lnSpc>
            </a:pPr>
            <a:r>
              <a:rPr lang="zh-CN" altLang="en-US" sz="1600" dirty="0">
                <a:latin typeface="微软雅黑" panose="020B0503020204020204" pitchFamily="34" charset="-122"/>
                <a:ea typeface="微软雅黑" panose="020B0503020204020204" pitchFamily="34" charset="-122"/>
              </a:rPr>
              <a:t>产学研协同创新、开放式创新不竭余力！</a:t>
            </a:r>
          </a:p>
        </p:txBody>
      </p:sp>
      <p:grpSp>
        <p:nvGrpSpPr>
          <p:cNvPr id="7" name="组合 6"/>
          <p:cNvGrpSpPr/>
          <p:nvPr/>
        </p:nvGrpSpPr>
        <p:grpSpPr>
          <a:xfrm>
            <a:off x="7544140" y="1580334"/>
            <a:ext cx="2903359" cy="410872"/>
            <a:chOff x="7544140" y="976652"/>
            <a:chExt cx="2903359" cy="410872"/>
          </a:xfrm>
        </p:grpSpPr>
        <p:sp>
          <p:nvSpPr>
            <p:cNvPr id="6" name="矩形 5"/>
            <p:cNvSpPr/>
            <p:nvPr/>
          </p:nvSpPr>
          <p:spPr>
            <a:xfrm>
              <a:off x="7544140" y="982033"/>
              <a:ext cx="2903359" cy="400110"/>
            </a:xfrm>
            <a:prstGeom prst="rect">
              <a:avLst/>
            </a:prstGeom>
          </p:spPr>
          <p:txBody>
            <a:bodyPr wrap="none">
              <a:spAutoFit/>
            </a:bodyPr>
            <a:lstStyle/>
            <a:p>
              <a:r>
                <a:rPr lang="zh-CN" altLang="en-US" sz="2000" b="1" dirty="0">
                  <a:latin typeface="微软雅黑" panose="020B0503020204020204" pitchFamily="34" charset="-122"/>
                  <a:ea typeface="微软雅黑" panose="020B0503020204020204" pitchFamily="34" charset="-122"/>
                </a:rPr>
                <a:t> 让高校的灯塔照亮植城</a:t>
              </a:r>
            </a:p>
          </p:txBody>
        </p:sp>
        <p:cxnSp>
          <p:nvCxnSpPr>
            <p:cNvPr id="208" name="直接连接符 207"/>
            <p:cNvCxnSpPr/>
            <p:nvPr/>
          </p:nvCxnSpPr>
          <p:spPr>
            <a:xfrm>
              <a:off x="7544140" y="976652"/>
              <a:ext cx="0" cy="410872"/>
            </a:xfrm>
            <a:prstGeom prst="line">
              <a:avLst/>
            </a:prstGeom>
            <a:ln w="28575"/>
          </p:spPr>
          <p:style>
            <a:lnRef idx="1">
              <a:schemeClr val="accent2"/>
            </a:lnRef>
            <a:fillRef idx="0">
              <a:schemeClr val="accent2"/>
            </a:fillRef>
            <a:effectRef idx="0">
              <a:schemeClr val="accent2"/>
            </a:effectRef>
            <a:fontRef idx="minor">
              <a:schemeClr val="tx1"/>
            </a:fontRef>
          </p:style>
        </p:cxnSp>
      </p:grpSp>
      <p:sp>
        <p:nvSpPr>
          <p:cNvPr id="4" name="灯片编号占位符 3"/>
          <p:cNvSpPr>
            <a:spLocks noGrp="1"/>
          </p:cNvSpPr>
          <p:nvPr>
            <p:ph type="sldNum" sz="quarter" idx="10"/>
          </p:nvPr>
        </p:nvSpPr>
        <p:spPr/>
        <p:txBody>
          <a:bodyPr/>
          <a:lstStyle/>
          <a:p>
            <a:fld id="{85BC0CA1-3571-4BD4-9253-723F5D1C3D94}" type="slidenum">
              <a:rPr lang="zh-CN" altLang="en-US" smtClean="0"/>
              <a:t>56</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文本框 11"/>
          <p:cNvSpPr txBox="1">
            <a:spLocks noChangeArrowheads="1"/>
          </p:cNvSpPr>
          <p:nvPr/>
        </p:nvSpPr>
        <p:spPr bwMode="auto">
          <a:xfrm>
            <a:off x="10940973" y="235620"/>
            <a:ext cx="124823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40" tIns="45720" rIns="91440" bIns="45720">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pitchFamily="34" charset="0"/>
                <a:ea typeface="宋体" panose="02010600030101010101" pitchFamily="2" charset="-122"/>
              </a:defRPr>
            </a:lvl9pPr>
          </a:lstStyle>
          <a:p>
            <a:r>
              <a:rPr lang="zh-CN" altLang="en-US" sz="2000" b="1" dirty="0">
                <a:latin typeface="微软雅黑" panose="020B0503020204020204" pitchFamily="34" charset="-122"/>
                <a:ea typeface="微软雅黑" panose="020B0503020204020204" pitchFamily="34" charset="-122"/>
              </a:rPr>
              <a:t>团队介绍</a:t>
            </a:r>
          </a:p>
        </p:txBody>
      </p:sp>
      <p:sp>
        <p:nvSpPr>
          <p:cNvPr id="103" name="文本框 102"/>
          <p:cNvSpPr txBox="1"/>
          <p:nvPr/>
        </p:nvSpPr>
        <p:spPr>
          <a:xfrm>
            <a:off x="1615668" y="1906638"/>
            <a:ext cx="5214661" cy="2634183"/>
          </a:xfrm>
          <a:prstGeom prst="rect">
            <a:avLst/>
          </a:prstGeom>
          <a:noFill/>
        </p:spPr>
        <p:txBody>
          <a:bodyPr wrap="square" rtlCol="0">
            <a:spAutoFit/>
          </a:bodyPr>
          <a:lstStyle/>
          <a:p>
            <a:pPr>
              <a:lnSpc>
                <a:spcPct val="150000"/>
              </a:lnSpc>
            </a:pPr>
            <a:r>
              <a:rPr lang="zh-CN" altLang="en-US" sz="1600" dirty="0">
                <a:latin typeface="微软雅黑" panose="020B0503020204020204" pitchFamily="34" charset="-122"/>
                <a:ea typeface="微软雅黑" panose="020B0503020204020204" pitchFamily="34" charset="-122"/>
              </a:rPr>
              <a:t>    公司拥有物联网和云计算领域顶级配置团队，既有来自华为、百度、海航、中兴、国泰安多位技术骨干，也有海内外顶尖院校的精英伙伴，包括密歇根大学、复旦、武大、中科院等。依托母公司“城基生态” 的公园行业经验，协同内、外部精通人工智能、物联网、大数据分析以及系统集成的技术精英，将新兴技术完美融合于公园智慧升级项目，不断输出优秀的智慧公园解决方案。</a:t>
            </a:r>
          </a:p>
        </p:txBody>
      </p:sp>
      <p:grpSp>
        <p:nvGrpSpPr>
          <p:cNvPr id="112" name="组合 111"/>
          <p:cNvGrpSpPr/>
          <p:nvPr/>
        </p:nvGrpSpPr>
        <p:grpSpPr>
          <a:xfrm>
            <a:off x="1913046" y="5268918"/>
            <a:ext cx="4357229" cy="562260"/>
            <a:chOff x="1677493" y="5937717"/>
            <a:chExt cx="4357229" cy="562260"/>
          </a:xfrm>
        </p:grpSpPr>
        <p:pic>
          <p:nvPicPr>
            <p:cNvPr id="104" name="图片 103"/>
            <p:cNvPicPr>
              <a:picLocks noChangeAspect="1"/>
            </p:cNvPicPr>
            <p:nvPr/>
          </p:nvPicPr>
          <p:blipFill>
            <a:blip r:embed="rId2" cstate="print"/>
            <a:stretch>
              <a:fillRect/>
            </a:stretch>
          </p:blipFill>
          <p:spPr>
            <a:xfrm>
              <a:off x="1677493" y="5937717"/>
              <a:ext cx="549070" cy="562260"/>
            </a:xfrm>
            <a:prstGeom prst="rect">
              <a:avLst/>
            </a:prstGeom>
          </p:spPr>
        </p:pic>
        <p:pic>
          <p:nvPicPr>
            <p:cNvPr id="105" name="图片 104"/>
            <p:cNvPicPr>
              <a:picLocks noChangeAspect="1"/>
            </p:cNvPicPr>
            <p:nvPr/>
          </p:nvPicPr>
          <p:blipFill>
            <a:blip r:embed="rId3" cstate="print"/>
            <a:stretch>
              <a:fillRect/>
            </a:stretch>
          </p:blipFill>
          <p:spPr>
            <a:xfrm>
              <a:off x="3756783" y="5953487"/>
              <a:ext cx="483595" cy="490250"/>
            </a:xfrm>
            <a:prstGeom prst="rect">
              <a:avLst/>
            </a:prstGeom>
          </p:spPr>
        </p:pic>
        <p:pic>
          <p:nvPicPr>
            <p:cNvPr id="106" name="图片 105"/>
            <p:cNvPicPr>
              <a:picLocks noChangeAspect="1"/>
            </p:cNvPicPr>
            <p:nvPr/>
          </p:nvPicPr>
          <p:blipFill>
            <a:blip r:embed="rId4" cstate="print"/>
            <a:stretch>
              <a:fillRect/>
            </a:stretch>
          </p:blipFill>
          <p:spPr>
            <a:xfrm>
              <a:off x="2761075" y="5937717"/>
              <a:ext cx="549070" cy="541691"/>
            </a:xfrm>
            <a:prstGeom prst="rect">
              <a:avLst/>
            </a:prstGeom>
          </p:spPr>
        </p:pic>
        <p:pic>
          <p:nvPicPr>
            <p:cNvPr id="107" name="图片 106"/>
            <p:cNvPicPr>
              <a:picLocks noChangeAspect="1"/>
            </p:cNvPicPr>
            <p:nvPr/>
          </p:nvPicPr>
          <p:blipFill>
            <a:blip r:embed="rId5" cstate="print"/>
            <a:stretch>
              <a:fillRect/>
            </a:stretch>
          </p:blipFill>
          <p:spPr>
            <a:xfrm>
              <a:off x="4601257" y="5937717"/>
              <a:ext cx="549657" cy="541532"/>
            </a:xfrm>
            <a:prstGeom prst="rect">
              <a:avLst/>
            </a:prstGeom>
          </p:spPr>
        </p:pic>
        <p:pic>
          <p:nvPicPr>
            <p:cNvPr id="108" name="图片 107"/>
            <p:cNvPicPr>
              <a:picLocks noChangeAspect="1"/>
            </p:cNvPicPr>
            <p:nvPr/>
          </p:nvPicPr>
          <p:blipFill>
            <a:blip r:embed="rId6" cstate="print"/>
            <a:stretch>
              <a:fillRect/>
            </a:stretch>
          </p:blipFill>
          <p:spPr>
            <a:xfrm>
              <a:off x="5476455" y="5948081"/>
              <a:ext cx="558267" cy="541532"/>
            </a:xfrm>
            <a:prstGeom prst="rect">
              <a:avLst/>
            </a:prstGeom>
          </p:spPr>
        </p:pic>
      </p:grpSp>
      <p:pic>
        <p:nvPicPr>
          <p:cNvPr id="111" name="图片 110"/>
          <p:cNvPicPr>
            <a:picLocks noChangeAspect="1"/>
          </p:cNvPicPr>
          <p:nvPr/>
        </p:nvPicPr>
        <p:blipFill>
          <a:blip r:embed="rId7"/>
          <a:stretch>
            <a:fillRect/>
          </a:stretch>
        </p:blipFill>
        <p:spPr>
          <a:xfrm>
            <a:off x="8274191" y="601654"/>
            <a:ext cx="3917810" cy="5923426"/>
          </a:xfrm>
          <a:prstGeom prst="rect">
            <a:avLst/>
          </a:prstGeom>
        </p:spPr>
      </p:pic>
      <p:sp>
        <p:nvSpPr>
          <p:cNvPr id="113" name="矩形 112"/>
          <p:cNvSpPr/>
          <p:nvPr/>
        </p:nvSpPr>
        <p:spPr>
          <a:xfrm>
            <a:off x="3438338" y="1173258"/>
            <a:ext cx="1107996" cy="369332"/>
          </a:xfrm>
          <a:prstGeom prst="rect">
            <a:avLst/>
          </a:prstGeom>
        </p:spPr>
        <p:txBody>
          <a:bodyPr wrap="none">
            <a:spAutoFit/>
          </a:bodyPr>
          <a:lstStyle/>
          <a:p>
            <a:pPr algn="ctr"/>
            <a:r>
              <a:rPr lang="zh-CN" altLang="en-US" dirty="0">
                <a:solidFill>
                  <a:srgbClr val="0070C0"/>
                </a:solidFill>
                <a:latin typeface="微软雅黑" panose="020B0503020204020204" pitchFamily="34" charset="-122"/>
                <a:ea typeface="微软雅黑" panose="020B0503020204020204" pitchFamily="34" charset="-122"/>
              </a:rPr>
              <a:t>团队介绍</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t>57</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p:nvPr/>
        </p:nvGrpSpPr>
        <p:grpSpPr>
          <a:xfrm>
            <a:off x="2126561" y="1990540"/>
            <a:ext cx="1947871" cy="3392953"/>
            <a:chOff x="2031146" y="1767238"/>
            <a:chExt cx="1947870" cy="3392952"/>
          </a:xfrm>
        </p:grpSpPr>
        <p:sp>
          <p:nvSpPr>
            <p:cNvPr id="7" name="椭圆 6"/>
            <p:cNvSpPr/>
            <p:nvPr/>
          </p:nvSpPr>
          <p:spPr>
            <a:xfrm>
              <a:off x="2120050" y="1767238"/>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8" name="Group 44"/>
            <p:cNvGrpSpPr>
              <a:grpSpLocks noChangeAspect="1"/>
            </p:cNvGrpSpPr>
            <p:nvPr/>
          </p:nvGrpSpPr>
          <p:grpSpPr bwMode="auto">
            <a:xfrm>
              <a:off x="2216321" y="1863170"/>
              <a:ext cx="1597025" cy="1597025"/>
              <a:chOff x="763" y="1656"/>
              <a:chExt cx="1006" cy="1006"/>
            </a:xfrm>
          </p:grpSpPr>
          <p:sp>
            <p:nvSpPr>
              <p:cNvPr id="13" name="Oval 45"/>
              <p:cNvSpPr>
                <a:spLocks noChangeArrowheads="1"/>
              </p:cNvSpPr>
              <p:nvPr/>
            </p:nvSpPr>
            <p:spPr bwMode="auto">
              <a:xfrm>
                <a:off x="763" y="1656"/>
                <a:ext cx="1006" cy="1006"/>
              </a:xfrm>
              <a:prstGeom prst="ellipse">
                <a:avLst/>
              </a:prstGeom>
              <a:solidFill>
                <a:schemeClr val="accent5">
                  <a:lumMod val="75000"/>
                </a:schemeClr>
              </a:solidFill>
              <a:ln>
                <a:noFill/>
              </a:ln>
            </p:spPr>
            <p:txBody>
              <a:bodyPr vert="horz" wrap="square" lIns="91440" tIns="45720" rIns="91440" bIns="45720" numCol="1" anchor="t" anchorCtr="0" compatLnSpc="1"/>
              <a:lstStyle/>
              <a:p>
                <a:endParaRPr lang="zh-CN" altLang="en-US"/>
              </a:p>
            </p:txBody>
          </p:sp>
          <p:sp>
            <p:nvSpPr>
              <p:cNvPr id="14" name="Freeform 46"/>
              <p:cNvSpPr/>
              <p:nvPr/>
            </p:nvSpPr>
            <p:spPr bwMode="auto">
              <a:xfrm>
                <a:off x="1170" y="2179"/>
                <a:ext cx="195" cy="300"/>
              </a:xfrm>
              <a:custGeom>
                <a:avLst/>
                <a:gdLst>
                  <a:gd name="T0" fmla="*/ 76 w 82"/>
                  <a:gd name="T1" fmla="*/ 105 h 126"/>
                  <a:gd name="T2" fmla="*/ 61 w 82"/>
                  <a:gd name="T3" fmla="*/ 105 h 126"/>
                  <a:gd name="T4" fmla="*/ 63 w 82"/>
                  <a:gd name="T5" fmla="*/ 53 h 126"/>
                  <a:gd name="T6" fmla="*/ 64 w 82"/>
                  <a:gd name="T7" fmla="*/ 53 h 126"/>
                  <a:gd name="T8" fmla="*/ 68 w 82"/>
                  <a:gd name="T9" fmla="*/ 49 h 126"/>
                  <a:gd name="T10" fmla="*/ 68 w 82"/>
                  <a:gd name="T11" fmla="*/ 40 h 126"/>
                  <a:gd name="T12" fmla="*/ 64 w 82"/>
                  <a:gd name="T13" fmla="*/ 36 h 126"/>
                  <a:gd name="T14" fmla="*/ 62 w 82"/>
                  <a:gd name="T15" fmla="*/ 36 h 126"/>
                  <a:gd name="T16" fmla="*/ 57 w 82"/>
                  <a:gd name="T17" fmla="*/ 9 h 126"/>
                  <a:gd name="T18" fmla="*/ 41 w 82"/>
                  <a:gd name="T19" fmla="*/ 0 h 126"/>
                  <a:gd name="T20" fmla="*/ 25 w 82"/>
                  <a:gd name="T21" fmla="*/ 8 h 126"/>
                  <a:gd name="T22" fmla="*/ 20 w 82"/>
                  <a:gd name="T23" fmla="*/ 36 h 126"/>
                  <a:gd name="T24" fmla="*/ 18 w 82"/>
                  <a:gd name="T25" fmla="*/ 36 h 126"/>
                  <a:gd name="T26" fmla="*/ 14 w 82"/>
                  <a:gd name="T27" fmla="*/ 40 h 126"/>
                  <a:gd name="T28" fmla="*/ 14 w 82"/>
                  <a:gd name="T29" fmla="*/ 49 h 126"/>
                  <a:gd name="T30" fmla="*/ 18 w 82"/>
                  <a:gd name="T31" fmla="*/ 53 h 126"/>
                  <a:gd name="T32" fmla="*/ 19 w 82"/>
                  <a:gd name="T33" fmla="*/ 53 h 126"/>
                  <a:gd name="T34" fmla="*/ 21 w 82"/>
                  <a:gd name="T35" fmla="*/ 105 h 126"/>
                  <a:gd name="T36" fmla="*/ 5 w 82"/>
                  <a:gd name="T37" fmla="*/ 105 h 126"/>
                  <a:gd name="T38" fmla="*/ 0 w 82"/>
                  <a:gd name="T39" fmla="*/ 114 h 126"/>
                  <a:gd name="T40" fmla="*/ 0 w 82"/>
                  <a:gd name="T41" fmla="*/ 126 h 126"/>
                  <a:gd name="T42" fmla="*/ 82 w 82"/>
                  <a:gd name="T43" fmla="*/ 126 h 126"/>
                  <a:gd name="T44" fmla="*/ 82 w 82"/>
                  <a:gd name="T45" fmla="*/ 114 h 126"/>
                  <a:gd name="T46" fmla="*/ 76 w 82"/>
                  <a:gd name="T47" fmla="*/ 105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126">
                    <a:moveTo>
                      <a:pt x="76" y="105"/>
                    </a:moveTo>
                    <a:cubicBezTo>
                      <a:pt x="61" y="105"/>
                      <a:pt x="61" y="105"/>
                      <a:pt x="61" y="105"/>
                    </a:cubicBezTo>
                    <a:cubicBezTo>
                      <a:pt x="54" y="88"/>
                      <a:pt x="55" y="70"/>
                      <a:pt x="63" y="53"/>
                    </a:cubicBezTo>
                    <a:cubicBezTo>
                      <a:pt x="64" y="53"/>
                      <a:pt x="64" y="53"/>
                      <a:pt x="64" y="53"/>
                    </a:cubicBezTo>
                    <a:cubicBezTo>
                      <a:pt x="66" y="53"/>
                      <a:pt x="68" y="51"/>
                      <a:pt x="68" y="49"/>
                    </a:cubicBezTo>
                    <a:cubicBezTo>
                      <a:pt x="68" y="40"/>
                      <a:pt x="68" y="40"/>
                      <a:pt x="68" y="40"/>
                    </a:cubicBezTo>
                    <a:cubicBezTo>
                      <a:pt x="68" y="37"/>
                      <a:pt x="66" y="36"/>
                      <a:pt x="64" y="36"/>
                    </a:cubicBezTo>
                    <a:cubicBezTo>
                      <a:pt x="62" y="36"/>
                      <a:pt x="62" y="36"/>
                      <a:pt x="62" y="36"/>
                    </a:cubicBezTo>
                    <a:cubicBezTo>
                      <a:pt x="57" y="27"/>
                      <a:pt x="55" y="18"/>
                      <a:pt x="57" y="9"/>
                    </a:cubicBezTo>
                    <a:cubicBezTo>
                      <a:pt x="41" y="0"/>
                      <a:pt x="41" y="0"/>
                      <a:pt x="41" y="0"/>
                    </a:cubicBezTo>
                    <a:cubicBezTo>
                      <a:pt x="25" y="8"/>
                      <a:pt x="25" y="8"/>
                      <a:pt x="25" y="8"/>
                    </a:cubicBezTo>
                    <a:cubicBezTo>
                      <a:pt x="27" y="17"/>
                      <a:pt x="25" y="27"/>
                      <a:pt x="20" y="36"/>
                    </a:cubicBezTo>
                    <a:cubicBezTo>
                      <a:pt x="18" y="36"/>
                      <a:pt x="18" y="36"/>
                      <a:pt x="18" y="36"/>
                    </a:cubicBezTo>
                    <a:cubicBezTo>
                      <a:pt x="16" y="36"/>
                      <a:pt x="14" y="37"/>
                      <a:pt x="14" y="40"/>
                    </a:cubicBezTo>
                    <a:cubicBezTo>
                      <a:pt x="14" y="49"/>
                      <a:pt x="14" y="49"/>
                      <a:pt x="14" y="49"/>
                    </a:cubicBezTo>
                    <a:cubicBezTo>
                      <a:pt x="14" y="51"/>
                      <a:pt x="16" y="53"/>
                      <a:pt x="18" y="53"/>
                    </a:cubicBezTo>
                    <a:cubicBezTo>
                      <a:pt x="19" y="53"/>
                      <a:pt x="19" y="53"/>
                      <a:pt x="19" y="53"/>
                    </a:cubicBezTo>
                    <a:cubicBezTo>
                      <a:pt x="27" y="70"/>
                      <a:pt x="28" y="88"/>
                      <a:pt x="21" y="105"/>
                    </a:cubicBezTo>
                    <a:cubicBezTo>
                      <a:pt x="5" y="105"/>
                      <a:pt x="5" y="105"/>
                      <a:pt x="5" y="105"/>
                    </a:cubicBezTo>
                    <a:cubicBezTo>
                      <a:pt x="2" y="105"/>
                      <a:pt x="0" y="109"/>
                      <a:pt x="0" y="114"/>
                    </a:cubicBezTo>
                    <a:cubicBezTo>
                      <a:pt x="0" y="126"/>
                      <a:pt x="0" y="126"/>
                      <a:pt x="0" y="126"/>
                    </a:cubicBezTo>
                    <a:cubicBezTo>
                      <a:pt x="82" y="126"/>
                      <a:pt x="82" y="126"/>
                      <a:pt x="82" y="126"/>
                    </a:cubicBezTo>
                    <a:cubicBezTo>
                      <a:pt x="82" y="114"/>
                      <a:pt x="82" y="114"/>
                      <a:pt x="82" y="114"/>
                    </a:cubicBezTo>
                    <a:cubicBezTo>
                      <a:pt x="82" y="109"/>
                      <a:pt x="79" y="105"/>
                      <a:pt x="76" y="105"/>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15" name="Freeform 47"/>
              <p:cNvSpPr>
                <a:spLocks noEditPoints="1"/>
              </p:cNvSpPr>
              <p:nvPr/>
            </p:nvSpPr>
            <p:spPr bwMode="auto">
              <a:xfrm>
                <a:off x="1063" y="1839"/>
                <a:ext cx="406" cy="385"/>
              </a:xfrm>
              <a:custGeom>
                <a:avLst/>
                <a:gdLst>
                  <a:gd name="T0" fmla="*/ 170 w 171"/>
                  <a:gd name="T1" fmla="*/ 61 h 162"/>
                  <a:gd name="T2" fmla="*/ 163 w 171"/>
                  <a:gd name="T3" fmla="*/ 55 h 162"/>
                  <a:gd name="T4" fmla="*/ 115 w 171"/>
                  <a:gd name="T5" fmla="*/ 48 h 162"/>
                  <a:gd name="T6" fmla="*/ 93 w 171"/>
                  <a:gd name="T7" fmla="*/ 5 h 162"/>
                  <a:gd name="T8" fmla="*/ 86 w 171"/>
                  <a:gd name="T9" fmla="*/ 0 h 162"/>
                  <a:gd name="T10" fmla="*/ 78 w 171"/>
                  <a:gd name="T11" fmla="*/ 5 h 162"/>
                  <a:gd name="T12" fmla="*/ 56 w 171"/>
                  <a:gd name="T13" fmla="*/ 48 h 162"/>
                  <a:gd name="T14" fmla="*/ 8 w 171"/>
                  <a:gd name="T15" fmla="*/ 55 h 162"/>
                  <a:gd name="T16" fmla="*/ 1 w 171"/>
                  <a:gd name="T17" fmla="*/ 61 h 162"/>
                  <a:gd name="T18" fmla="*/ 4 w 171"/>
                  <a:gd name="T19" fmla="*/ 70 h 162"/>
                  <a:gd name="T20" fmla="*/ 38 w 171"/>
                  <a:gd name="T21" fmla="*/ 104 h 162"/>
                  <a:gd name="T22" fmla="*/ 30 w 171"/>
                  <a:gd name="T23" fmla="*/ 151 h 162"/>
                  <a:gd name="T24" fmla="*/ 34 w 171"/>
                  <a:gd name="T25" fmla="*/ 160 h 162"/>
                  <a:gd name="T26" fmla="*/ 43 w 171"/>
                  <a:gd name="T27" fmla="*/ 161 h 162"/>
                  <a:gd name="T28" fmla="*/ 86 w 171"/>
                  <a:gd name="T29" fmla="*/ 138 h 162"/>
                  <a:gd name="T30" fmla="*/ 129 w 171"/>
                  <a:gd name="T31" fmla="*/ 160 h 162"/>
                  <a:gd name="T32" fmla="*/ 133 w 171"/>
                  <a:gd name="T33" fmla="*/ 161 h 162"/>
                  <a:gd name="T34" fmla="*/ 133 w 171"/>
                  <a:gd name="T35" fmla="*/ 161 h 162"/>
                  <a:gd name="T36" fmla="*/ 141 w 171"/>
                  <a:gd name="T37" fmla="*/ 153 h 162"/>
                  <a:gd name="T38" fmla="*/ 141 w 171"/>
                  <a:gd name="T39" fmla="*/ 151 h 162"/>
                  <a:gd name="T40" fmla="*/ 133 w 171"/>
                  <a:gd name="T41" fmla="*/ 104 h 162"/>
                  <a:gd name="T42" fmla="*/ 168 w 171"/>
                  <a:gd name="T43" fmla="*/ 70 h 162"/>
                  <a:gd name="T44" fmla="*/ 170 w 171"/>
                  <a:gd name="T45" fmla="*/ 61 h 162"/>
                  <a:gd name="T46" fmla="*/ 118 w 171"/>
                  <a:gd name="T47" fmla="*/ 94 h 162"/>
                  <a:gd name="T48" fmla="*/ 115 w 171"/>
                  <a:gd name="T49" fmla="*/ 102 h 162"/>
                  <a:gd name="T50" fmla="*/ 121 w 171"/>
                  <a:gd name="T51" fmla="*/ 137 h 162"/>
                  <a:gd name="T52" fmla="*/ 90 w 171"/>
                  <a:gd name="T53" fmla="*/ 121 h 162"/>
                  <a:gd name="T54" fmla="*/ 82 w 171"/>
                  <a:gd name="T55" fmla="*/ 121 h 162"/>
                  <a:gd name="T56" fmla="*/ 50 w 171"/>
                  <a:gd name="T57" fmla="*/ 137 h 162"/>
                  <a:gd name="T58" fmla="*/ 56 w 171"/>
                  <a:gd name="T59" fmla="*/ 102 h 162"/>
                  <a:gd name="T60" fmla="*/ 54 w 171"/>
                  <a:gd name="T61" fmla="*/ 94 h 162"/>
                  <a:gd name="T62" fmla="*/ 28 w 171"/>
                  <a:gd name="T63" fmla="*/ 70 h 162"/>
                  <a:gd name="T64" fmla="*/ 63 w 171"/>
                  <a:gd name="T65" fmla="*/ 65 h 162"/>
                  <a:gd name="T66" fmla="*/ 70 w 171"/>
                  <a:gd name="T67" fmla="*/ 60 h 162"/>
                  <a:gd name="T68" fmla="*/ 86 w 171"/>
                  <a:gd name="T69" fmla="*/ 28 h 162"/>
                  <a:gd name="T70" fmla="*/ 101 w 171"/>
                  <a:gd name="T71" fmla="*/ 60 h 162"/>
                  <a:gd name="T72" fmla="*/ 108 w 171"/>
                  <a:gd name="T73" fmla="*/ 65 h 162"/>
                  <a:gd name="T74" fmla="*/ 143 w 171"/>
                  <a:gd name="T75" fmla="*/ 70 h 162"/>
                  <a:gd name="T76" fmla="*/ 118 w 171"/>
                  <a:gd name="T77" fmla="*/ 9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1" h="162">
                    <a:moveTo>
                      <a:pt x="170" y="61"/>
                    </a:moveTo>
                    <a:cubicBezTo>
                      <a:pt x="169" y="58"/>
                      <a:pt x="166" y="56"/>
                      <a:pt x="163" y="55"/>
                    </a:cubicBezTo>
                    <a:cubicBezTo>
                      <a:pt x="115" y="48"/>
                      <a:pt x="115" y="48"/>
                      <a:pt x="115" y="48"/>
                    </a:cubicBezTo>
                    <a:cubicBezTo>
                      <a:pt x="93" y="5"/>
                      <a:pt x="93" y="5"/>
                      <a:pt x="93" y="5"/>
                    </a:cubicBezTo>
                    <a:cubicBezTo>
                      <a:pt x="92" y="2"/>
                      <a:pt x="89" y="0"/>
                      <a:pt x="86" y="0"/>
                    </a:cubicBezTo>
                    <a:cubicBezTo>
                      <a:pt x="82" y="0"/>
                      <a:pt x="79" y="2"/>
                      <a:pt x="78" y="5"/>
                    </a:cubicBezTo>
                    <a:cubicBezTo>
                      <a:pt x="56" y="48"/>
                      <a:pt x="56" y="48"/>
                      <a:pt x="56" y="48"/>
                    </a:cubicBezTo>
                    <a:cubicBezTo>
                      <a:pt x="8" y="55"/>
                      <a:pt x="8" y="55"/>
                      <a:pt x="8" y="55"/>
                    </a:cubicBezTo>
                    <a:cubicBezTo>
                      <a:pt x="5" y="56"/>
                      <a:pt x="3" y="58"/>
                      <a:pt x="1" y="61"/>
                    </a:cubicBezTo>
                    <a:cubicBezTo>
                      <a:pt x="0" y="64"/>
                      <a:pt x="1" y="68"/>
                      <a:pt x="4" y="70"/>
                    </a:cubicBezTo>
                    <a:cubicBezTo>
                      <a:pt x="38" y="104"/>
                      <a:pt x="38" y="104"/>
                      <a:pt x="38" y="104"/>
                    </a:cubicBezTo>
                    <a:cubicBezTo>
                      <a:pt x="30" y="151"/>
                      <a:pt x="30" y="151"/>
                      <a:pt x="30" y="151"/>
                    </a:cubicBezTo>
                    <a:cubicBezTo>
                      <a:pt x="30" y="155"/>
                      <a:pt x="31" y="158"/>
                      <a:pt x="34" y="160"/>
                    </a:cubicBezTo>
                    <a:cubicBezTo>
                      <a:pt x="36" y="162"/>
                      <a:pt x="40" y="162"/>
                      <a:pt x="43" y="161"/>
                    </a:cubicBezTo>
                    <a:cubicBezTo>
                      <a:pt x="86" y="138"/>
                      <a:pt x="86" y="138"/>
                      <a:pt x="86" y="138"/>
                    </a:cubicBezTo>
                    <a:cubicBezTo>
                      <a:pt x="129" y="160"/>
                      <a:pt x="129" y="160"/>
                      <a:pt x="129" y="160"/>
                    </a:cubicBezTo>
                    <a:cubicBezTo>
                      <a:pt x="130" y="161"/>
                      <a:pt x="131" y="161"/>
                      <a:pt x="133" y="161"/>
                    </a:cubicBezTo>
                    <a:cubicBezTo>
                      <a:pt x="133" y="161"/>
                      <a:pt x="133" y="161"/>
                      <a:pt x="133" y="161"/>
                    </a:cubicBezTo>
                    <a:cubicBezTo>
                      <a:pt x="137" y="161"/>
                      <a:pt x="141" y="158"/>
                      <a:pt x="141" y="153"/>
                    </a:cubicBezTo>
                    <a:cubicBezTo>
                      <a:pt x="141" y="152"/>
                      <a:pt x="141" y="152"/>
                      <a:pt x="141" y="151"/>
                    </a:cubicBezTo>
                    <a:cubicBezTo>
                      <a:pt x="133" y="104"/>
                      <a:pt x="133" y="104"/>
                      <a:pt x="133" y="104"/>
                    </a:cubicBezTo>
                    <a:cubicBezTo>
                      <a:pt x="168" y="70"/>
                      <a:pt x="168" y="70"/>
                      <a:pt x="168" y="70"/>
                    </a:cubicBezTo>
                    <a:cubicBezTo>
                      <a:pt x="170" y="68"/>
                      <a:pt x="171" y="64"/>
                      <a:pt x="170" y="61"/>
                    </a:cubicBezTo>
                    <a:close/>
                    <a:moveTo>
                      <a:pt x="118" y="94"/>
                    </a:moveTo>
                    <a:cubicBezTo>
                      <a:pt x="116" y="96"/>
                      <a:pt x="115" y="99"/>
                      <a:pt x="115" y="102"/>
                    </a:cubicBezTo>
                    <a:cubicBezTo>
                      <a:pt x="121" y="137"/>
                      <a:pt x="121" y="137"/>
                      <a:pt x="121" y="137"/>
                    </a:cubicBezTo>
                    <a:cubicBezTo>
                      <a:pt x="90" y="121"/>
                      <a:pt x="90" y="121"/>
                      <a:pt x="90" y="121"/>
                    </a:cubicBezTo>
                    <a:cubicBezTo>
                      <a:pt x="87" y="119"/>
                      <a:pt x="84" y="119"/>
                      <a:pt x="82" y="121"/>
                    </a:cubicBezTo>
                    <a:cubicBezTo>
                      <a:pt x="50" y="137"/>
                      <a:pt x="50" y="137"/>
                      <a:pt x="50" y="137"/>
                    </a:cubicBezTo>
                    <a:cubicBezTo>
                      <a:pt x="56" y="102"/>
                      <a:pt x="56" y="102"/>
                      <a:pt x="56" y="102"/>
                    </a:cubicBezTo>
                    <a:cubicBezTo>
                      <a:pt x="57" y="99"/>
                      <a:pt x="56" y="96"/>
                      <a:pt x="54" y="94"/>
                    </a:cubicBezTo>
                    <a:cubicBezTo>
                      <a:pt x="28" y="70"/>
                      <a:pt x="28" y="70"/>
                      <a:pt x="28" y="70"/>
                    </a:cubicBezTo>
                    <a:cubicBezTo>
                      <a:pt x="63" y="65"/>
                      <a:pt x="63" y="65"/>
                      <a:pt x="63" y="65"/>
                    </a:cubicBezTo>
                    <a:cubicBezTo>
                      <a:pt x="66" y="64"/>
                      <a:pt x="69" y="62"/>
                      <a:pt x="70" y="60"/>
                    </a:cubicBezTo>
                    <a:cubicBezTo>
                      <a:pt x="86" y="28"/>
                      <a:pt x="86" y="28"/>
                      <a:pt x="86" y="28"/>
                    </a:cubicBezTo>
                    <a:cubicBezTo>
                      <a:pt x="101" y="60"/>
                      <a:pt x="101" y="60"/>
                      <a:pt x="101" y="60"/>
                    </a:cubicBezTo>
                    <a:cubicBezTo>
                      <a:pt x="103" y="62"/>
                      <a:pt x="105" y="64"/>
                      <a:pt x="108" y="65"/>
                    </a:cubicBezTo>
                    <a:cubicBezTo>
                      <a:pt x="143" y="70"/>
                      <a:pt x="143" y="70"/>
                      <a:pt x="143" y="70"/>
                    </a:cubicBezTo>
                    <a:lnTo>
                      <a:pt x="118" y="94"/>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cxnSp>
          <p:nvCxnSpPr>
            <p:cNvPr id="9" name="直接连接符 8"/>
            <p:cNvCxnSpPr>
              <a:stCxn id="7" idx="4"/>
            </p:cNvCxnSpPr>
            <p:nvPr/>
          </p:nvCxnSpPr>
          <p:spPr>
            <a:xfrm>
              <a:off x="3011091" y="3549320"/>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324271" y="3997222"/>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2324271" y="4098595"/>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31146" y="4546496"/>
              <a:ext cx="1947870"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城基拥有公园行业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8</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 </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资质证书</a:t>
              </a:r>
            </a:p>
          </p:txBody>
        </p:sp>
      </p:grpSp>
      <p:grpSp>
        <p:nvGrpSpPr>
          <p:cNvPr id="16" name="组合 15"/>
          <p:cNvGrpSpPr/>
          <p:nvPr/>
        </p:nvGrpSpPr>
        <p:grpSpPr>
          <a:xfrm>
            <a:off x="4169558" y="1990312"/>
            <a:ext cx="1947871" cy="3388872"/>
            <a:chOff x="4074143" y="1767014"/>
            <a:chExt cx="1947870" cy="3388869"/>
          </a:xfrm>
        </p:grpSpPr>
        <p:sp>
          <p:nvSpPr>
            <p:cNvPr id="17" name="椭圆 16"/>
            <p:cNvSpPr/>
            <p:nvPr/>
          </p:nvSpPr>
          <p:spPr>
            <a:xfrm>
              <a:off x="4145249" y="1767014"/>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Group 30"/>
            <p:cNvGrpSpPr>
              <a:grpSpLocks noChangeAspect="1"/>
            </p:cNvGrpSpPr>
            <p:nvPr/>
          </p:nvGrpSpPr>
          <p:grpSpPr bwMode="auto">
            <a:xfrm>
              <a:off x="4234940" y="1864758"/>
              <a:ext cx="1597025" cy="1597025"/>
              <a:chOff x="2126" y="1657"/>
              <a:chExt cx="1006" cy="1006"/>
            </a:xfrm>
          </p:grpSpPr>
          <p:sp>
            <p:nvSpPr>
              <p:cNvPr id="23" name="AutoShape 29"/>
              <p:cNvSpPr>
                <a:spLocks noChangeAspect="1" noChangeArrowheads="1" noTextEdit="1"/>
              </p:cNvSpPr>
              <p:nvPr/>
            </p:nvSpPr>
            <p:spPr bwMode="auto">
              <a:xfrm>
                <a:off x="2126" y="1657"/>
                <a:ext cx="1006" cy="1006"/>
              </a:xfrm>
              <a:prstGeom prst="rect">
                <a:avLst/>
              </a:prstGeom>
              <a:noFill/>
              <a:ln>
                <a:noFill/>
              </a:ln>
            </p:spPr>
            <p:txBody>
              <a:bodyPr vert="horz" wrap="square" lIns="91440" tIns="45720" rIns="91440" bIns="45720" numCol="1" anchor="t" anchorCtr="0" compatLnSpc="1"/>
              <a:lstStyle/>
              <a:p>
                <a:endParaRPr lang="zh-CN" altLang="en-US"/>
              </a:p>
            </p:txBody>
          </p:sp>
          <p:sp>
            <p:nvSpPr>
              <p:cNvPr id="24" name="Oval 31"/>
              <p:cNvSpPr>
                <a:spLocks noChangeArrowheads="1"/>
              </p:cNvSpPr>
              <p:nvPr/>
            </p:nvSpPr>
            <p:spPr bwMode="auto">
              <a:xfrm>
                <a:off x="2128" y="1657"/>
                <a:ext cx="1006" cy="1006"/>
              </a:xfrm>
              <a:prstGeom prst="ellipse">
                <a:avLst/>
              </a:prstGeom>
              <a:solidFill>
                <a:schemeClr val="accent1">
                  <a:lumMod val="75000"/>
                </a:schemeClr>
              </a:solidFill>
              <a:ln>
                <a:noFill/>
              </a:ln>
            </p:spPr>
            <p:txBody>
              <a:bodyPr vert="horz" wrap="square" lIns="91440" tIns="45720" rIns="91440" bIns="45720" numCol="1" anchor="t" anchorCtr="0" compatLnSpc="1"/>
              <a:lstStyle/>
              <a:p>
                <a:endParaRPr lang="zh-CN" altLang="en-US"/>
              </a:p>
            </p:txBody>
          </p:sp>
          <p:sp>
            <p:nvSpPr>
              <p:cNvPr id="25" name="Freeform 32"/>
              <p:cNvSpPr>
                <a:spLocks noEditPoints="1"/>
              </p:cNvSpPr>
              <p:nvPr/>
            </p:nvSpPr>
            <p:spPr bwMode="auto">
              <a:xfrm>
                <a:off x="2490" y="1866"/>
                <a:ext cx="285" cy="83"/>
              </a:xfrm>
              <a:custGeom>
                <a:avLst/>
                <a:gdLst>
                  <a:gd name="T0" fmla="*/ 60 w 120"/>
                  <a:gd name="T1" fmla="*/ 35 h 35"/>
                  <a:gd name="T2" fmla="*/ 119 w 120"/>
                  <a:gd name="T3" fmla="*/ 19 h 35"/>
                  <a:gd name="T4" fmla="*/ 120 w 120"/>
                  <a:gd name="T5" fmla="*/ 18 h 35"/>
                  <a:gd name="T6" fmla="*/ 60 w 120"/>
                  <a:gd name="T7" fmla="*/ 0 h 35"/>
                  <a:gd name="T8" fmla="*/ 0 w 120"/>
                  <a:gd name="T9" fmla="*/ 18 h 35"/>
                  <a:gd name="T10" fmla="*/ 1 w 120"/>
                  <a:gd name="T11" fmla="*/ 19 h 35"/>
                  <a:gd name="T12" fmla="*/ 60 w 120"/>
                  <a:gd name="T13" fmla="*/ 35 h 35"/>
                  <a:gd name="T14" fmla="*/ 10 w 120"/>
                  <a:gd name="T15" fmla="*/ 15 h 35"/>
                  <a:gd name="T16" fmla="*/ 22 w 120"/>
                  <a:gd name="T17" fmla="*/ 11 h 35"/>
                  <a:gd name="T18" fmla="*/ 60 w 120"/>
                  <a:gd name="T19" fmla="*/ 7 h 35"/>
                  <a:gd name="T20" fmla="*/ 98 w 120"/>
                  <a:gd name="T21" fmla="*/ 11 h 35"/>
                  <a:gd name="T22" fmla="*/ 109 w 120"/>
                  <a:gd name="T23" fmla="*/ 15 h 35"/>
                  <a:gd name="T24" fmla="*/ 113 w 120"/>
                  <a:gd name="T25" fmla="*/ 18 h 35"/>
                  <a:gd name="T26" fmla="*/ 109 w 120"/>
                  <a:gd name="T27" fmla="*/ 20 h 35"/>
                  <a:gd name="T28" fmla="*/ 98 w 120"/>
                  <a:gd name="T29" fmla="*/ 24 h 35"/>
                  <a:gd name="T30" fmla="*/ 60 w 120"/>
                  <a:gd name="T31" fmla="*/ 28 h 35"/>
                  <a:gd name="T32" fmla="*/ 22 w 120"/>
                  <a:gd name="T33" fmla="*/ 24 h 35"/>
                  <a:gd name="T34" fmla="*/ 10 w 120"/>
                  <a:gd name="T35" fmla="*/ 20 h 35"/>
                  <a:gd name="T36" fmla="*/ 7 w 120"/>
                  <a:gd name="T37" fmla="*/ 18 h 35"/>
                  <a:gd name="T38" fmla="*/ 10 w 120"/>
                  <a:gd name="T39" fmla="*/ 15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20" h="35">
                    <a:moveTo>
                      <a:pt x="60" y="35"/>
                    </a:moveTo>
                    <a:cubicBezTo>
                      <a:pt x="91" y="35"/>
                      <a:pt x="116" y="28"/>
                      <a:pt x="119" y="19"/>
                    </a:cubicBezTo>
                    <a:cubicBezTo>
                      <a:pt x="120" y="19"/>
                      <a:pt x="120" y="18"/>
                      <a:pt x="120" y="18"/>
                    </a:cubicBezTo>
                    <a:cubicBezTo>
                      <a:pt x="120" y="8"/>
                      <a:pt x="93" y="0"/>
                      <a:pt x="60" y="0"/>
                    </a:cubicBezTo>
                    <a:cubicBezTo>
                      <a:pt x="27" y="0"/>
                      <a:pt x="0" y="8"/>
                      <a:pt x="0" y="18"/>
                    </a:cubicBezTo>
                    <a:cubicBezTo>
                      <a:pt x="0" y="18"/>
                      <a:pt x="0" y="19"/>
                      <a:pt x="1" y="19"/>
                    </a:cubicBezTo>
                    <a:cubicBezTo>
                      <a:pt x="4" y="28"/>
                      <a:pt x="29" y="35"/>
                      <a:pt x="60" y="35"/>
                    </a:cubicBezTo>
                    <a:close/>
                    <a:moveTo>
                      <a:pt x="10" y="15"/>
                    </a:moveTo>
                    <a:cubicBezTo>
                      <a:pt x="13" y="14"/>
                      <a:pt x="17" y="12"/>
                      <a:pt x="22" y="11"/>
                    </a:cubicBezTo>
                    <a:cubicBezTo>
                      <a:pt x="33" y="9"/>
                      <a:pt x="46" y="7"/>
                      <a:pt x="60" y="7"/>
                    </a:cubicBezTo>
                    <a:cubicBezTo>
                      <a:pt x="74" y="7"/>
                      <a:pt x="87" y="9"/>
                      <a:pt x="98" y="11"/>
                    </a:cubicBezTo>
                    <a:cubicBezTo>
                      <a:pt x="102" y="12"/>
                      <a:pt x="106" y="14"/>
                      <a:pt x="109" y="15"/>
                    </a:cubicBezTo>
                    <a:cubicBezTo>
                      <a:pt x="111" y="16"/>
                      <a:pt x="112" y="17"/>
                      <a:pt x="113" y="18"/>
                    </a:cubicBezTo>
                    <a:cubicBezTo>
                      <a:pt x="112" y="18"/>
                      <a:pt x="111" y="19"/>
                      <a:pt x="109" y="20"/>
                    </a:cubicBezTo>
                    <a:cubicBezTo>
                      <a:pt x="106" y="22"/>
                      <a:pt x="102" y="23"/>
                      <a:pt x="98" y="24"/>
                    </a:cubicBezTo>
                    <a:cubicBezTo>
                      <a:pt x="87" y="27"/>
                      <a:pt x="74" y="28"/>
                      <a:pt x="60" y="28"/>
                    </a:cubicBezTo>
                    <a:cubicBezTo>
                      <a:pt x="46" y="28"/>
                      <a:pt x="33" y="27"/>
                      <a:pt x="22" y="24"/>
                    </a:cubicBezTo>
                    <a:cubicBezTo>
                      <a:pt x="17" y="23"/>
                      <a:pt x="13" y="22"/>
                      <a:pt x="10" y="20"/>
                    </a:cubicBezTo>
                    <a:cubicBezTo>
                      <a:pt x="9" y="19"/>
                      <a:pt x="8" y="18"/>
                      <a:pt x="7" y="18"/>
                    </a:cubicBezTo>
                    <a:cubicBezTo>
                      <a:pt x="8" y="17"/>
                      <a:pt x="9" y="16"/>
                      <a:pt x="10" y="15"/>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26" name="Freeform 33"/>
              <p:cNvSpPr>
                <a:spLocks noEditPoints="1"/>
              </p:cNvSpPr>
              <p:nvPr/>
            </p:nvSpPr>
            <p:spPr bwMode="auto">
              <a:xfrm>
                <a:off x="2395" y="1926"/>
                <a:ext cx="473" cy="566"/>
              </a:xfrm>
              <a:custGeom>
                <a:avLst/>
                <a:gdLst>
                  <a:gd name="T0" fmla="*/ 198 w 199"/>
                  <a:gd name="T1" fmla="*/ 11 h 238"/>
                  <a:gd name="T2" fmla="*/ 191 w 199"/>
                  <a:gd name="T3" fmla="*/ 5 h 238"/>
                  <a:gd name="T4" fmla="*/ 160 w 199"/>
                  <a:gd name="T5" fmla="*/ 5 h 238"/>
                  <a:gd name="T6" fmla="*/ 160 w 199"/>
                  <a:gd name="T7" fmla="*/ 0 h 238"/>
                  <a:gd name="T8" fmla="*/ 141 w 199"/>
                  <a:gd name="T9" fmla="*/ 9 h 238"/>
                  <a:gd name="T10" fmla="*/ 100 w 199"/>
                  <a:gd name="T11" fmla="*/ 14 h 238"/>
                  <a:gd name="T12" fmla="*/ 59 w 199"/>
                  <a:gd name="T13" fmla="*/ 9 h 238"/>
                  <a:gd name="T14" fmla="*/ 40 w 199"/>
                  <a:gd name="T15" fmla="*/ 0 h 238"/>
                  <a:gd name="T16" fmla="*/ 40 w 199"/>
                  <a:gd name="T17" fmla="*/ 5 h 238"/>
                  <a:gd name="T18" fmla="*/ 8 w 199"/>
                  <a:gd name="T19" fmla="*/ 5 h 238"/>
                  <a:gd name="T20" fmla="*/ 1 w 199"/>
                  <a:gd name="T21" fmla="*/ 11 h 238"/>
                  <a:gd name="T22" fmla="*/ 1 w 199"/>
                  <a:gd name="T23" fmla="*/ 38 h 238"/>
                  <a:gd name="T24" fmla="*/ 7 w 199"/>
                  <a:gd name="T25" fmla="*/ 62 h 238"/>
                  <a:gd name="T26" fmla="*/ 20 w 199"/>
                  <a:gd name="T27" fmla="*/ 85 h 238"/>
                  <a:gd name="T28" fmla="*/ 60 w 199"/>
                  <a:gd name="T29" fmla="*/ 102 h 238"/>
                  <a:gd name="T30" fmla="*/ 90 w 199"/>
                  <a:gd name="T31" fmla="*/ 125 h 238"/>
                  <a:gd name="T32" fmla="*/ 90 w 199"/>
                  <a:gd name="T33" fmla="*/ 150 h 238"/>
                  <a:gd name="T34" fmla="*/ 68 w 199"/>
                  <a:gd name="T35" fmla="*/ 150 h 238"/>
                  <a:gd name="T36" fmla="*/ 59 w 199"/>
                  <a:gd name="T37" fmla="*/ 158 h 238"/>
                  <a:gd name="T38" fmla="*/ 56 w 199"/>
                  <a:gd name="T39" fmla="*/ 161 h 238"/>
                  <a:gd name="T40" fmla="*/ 49 w 199"/>
                  <a:gd name="T41" fmla="*/ 161 h 238"/>
                  <a:gd name="T42" fmla="*/ 41 w 199"/>
                  <a:gd name="T43" fmla="*/ 169 h 238"/>
                  <a:gd name="T44" fmla="*/ 41 w 199"/>
                  <a:gd name="T45" fmla="*/ 230 h 238"/>
                  <a:gd name="T46" fmla="*/ 49 w 199"/>
                  <a:gd name="T47" fmla="*/ 238 h 238"/>
                  <a:gd name="T48" fmla="*/ 149 w 199"/>
                  <a:gd name="T49" fmla="*/ 238 h 238"/>
                  <a:gd name="T50" fmla="*/ 157 w 199"/>
                  <a:gd name="T51" fmla="*/ 230 h 238"/>
                  <a:gd name="T52" fmla="*/ 157 w 199"/>
                  <a:gd name="T53" fmla="*/ 169 h 238"/>
                  <a:gd name="T54" fmla="*/ 149 w 199"/>
                  <a:gd name="T55" fmla="*/ 161 h 238"/>
                  <a:gd name="T56" fmla="*/ 144 w 199"/>
                  <a:gd name="T57" fmla="*/ 161 h 238"/>
                  <a:gd name="T58" fmla="*/ 139 w 199"/>
                  <a:gd name="T59" fmla="*/ 158 h 238"/>
                  <a:gd name="T60" fmla="*/ 131 w 199"/>
                  <a:gd name="T61" fmla="*/ 150 h 238"/>
                  <a:gd name="T62" fmla="*/ 110 w 199"/>
                  <a:gd name="T63" fmla="*/ 150 h 238"/>
                  <a:gd name="T64" fmla="*/ 110 w 199"/>
                  <a:gd name="T65" fmla="*/ 125 h 238"/>
                  <a:gd name="T66" fmla="*/ 140 w 199"/>
                  <a:gd name="T67" fmla="*/ 102 h 238"/>
                  <a:gd name="T68" fmla="*/ 178 w 199"/>
                  <a:gd name="T69" fmla="*/ 85 h 238"/>
                  <a:gd name="T70" fmla="*/ 192 w 199"/>
                  <a:gd name="T71" fmla="*/ 62 h 238"/>
                  <a:gd name="T72" fmla="*/ 197 w 199"/>
                  <a:gd name="T73" fmla="*/ 38 h 238"/>
                  <a:gd name="T74" fmla="*/ 198 w 199"/>
                  <a:gd name="T75" fmla="*/ 11 h 238"/>
                  <a:gd name="T76" fmla="*/ 43 w 199"/>
                  <a:gd name="T77" fmla="*/ 84 h 238"/>
                  <a:gd name="T78" fmla="*/ 31 w 199"/>
                  <a:gd name="T79" fmla="*/ 76 h 238"/>
                  <a:gd name="T80" fmla="*/ 15 w 199"/>
                  <a:gd name="T81" fmla="*/ 19 h 238"/>
                  <a:gd name="T82" fmla="*/ 40 w 199"/>
                  <a:gd name="T83" fmla="*/ 19 h 238"/>
                  <a:gd name="T84" fmla="*/ 52 w 199"/>
                  <a:gd name="T85" fmla="*/ 87 h 238"/>
                  <a:gd name="T86" fmla="*/ 43 w 199"/>
                  <a:gd name="T87" fmla="*/ 84 h 238"/>
                  <a:gd name="T88" fmla="*/ 135 w 199"/>
                  <a:gd name="T89" fmla="*/ 177 h 238"/>
                  <a:gd name="T90" fmla="*/ 135 w 199"/>
                  <a:gd name="T91" fmla="*/ 219 h 238"/>
                  <a:gd name="T92" fmla="*/ 64 w 199"/>
                  <a:gd name="T93" fmla="*/ 219 h 238"/>
                  <a:gd name="T94" fmla="*/ 64 w 199"/>
                  <a:gd name="T95" fmla="*/ 177 h 238"/>
                  <a:gd name="T96" fmla="*/ 135 w 199"/>
                  <a:gd name="T97" fmla="*/ 177 h 238"/>
                  <a:gd name="T98" fmla="*/ 168 w 199"/>
                  <a:gd name="T99" fmla="*/ 76 h 238"/>
                  <a:gd name="T100" fmla="*/ 156 w 199"/>
                  <a:gd name="T101" fmla="*/ 84 h 238"/>
                  <a:gd name="T102" fmla="*/ 148 w 199"/>
                  <a:gd name="T103" fmla="*/ 87 h 238"/>
                  <a:gd name="T104" fmla="*/ 159 w 199"/>
                  <a:gd name="T105" fmla="*/ 19 h 238"/>
                  <a:gd name="T106" fmla="*/ 184 w 199"/>
                  <a:gd name="T107" fmla="*/ 19 h 238"/>
                  <a:gd name="T108" fmla="*/ 168 w 199"/>
                  <a:gd name="T109" fmla="*/ 76 h 2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99" h="238">
                    <a:moveTo>
                      <a:pt x="198" y="11"/>
                    </a:moveTo>
                    <a:cubicBezTo>
                      <a:pt x="198" y="8"/>
                      <a:pt x="194" y="5"/>
                      <a:pt x="191" y="5"/>
                    </a:cubicBezTo>
                    <a:cubicBezTo>
                      <a:pt x="160" y="5"/>
                      <a:pt x="160" y="5"/>
                      <a:pt x="160" y="5"/>
                    </a:cubicBezTo>
                    <a:cubicBezTo>
                      <a:pt x="160" y="3"/>
                      <a:pt x="160" y="1"/>
                      <a:pt x="160" y="0"/>
                    </a:cubicBezTo>
                    <a:cubicBezTo>
                      <a:pt x="156" y="3"/>
                      <a:pt x="150" y="6"/>
                      <a:pt x="141" y="9"/>
                    </a:cubicBezTo>
                    <a:cubicBezTo>
                      <a:pt x="130" y="12"/>
                      <a:pt x="115" y="14"/>
                      <a:pt x="100" y="14"/>
                    </a:cubicBezTo>
                    <a:cubicBezTo>
                      <a:pt x="85" y="14"/>
                      <a:pt x="70" y="12"/>
                      <a:pt x="59" y="9"/>
                    </a:cubicBezTo>
                    <a:cubicBezTo>
                      <a:pt x="50" y="6"/>
                      <a:pt x="44" y="3"/>
                      <a:pt x="40" y="0"/>
                    </a:cubicBezTo>
                    <a:cubicBezTo>
                      <a:pt x="40" y="1"/>
                      <a:pt x="40" y="3"/>
                      <a:pt x="40" y="5"/>
                    </a:cubicBezTo>
                    <a:cubicBezTo>
                      <a:pt x="8" y="5"/>
                      <a:pt x="8" y="5"/>
                      <a:pt x="8" y="5"/>
                    </a:cubicBezTo>
                    <a:cubicBezTo>
                      <a:pt x="4" y="5"/>
                      <a:pt x="1" y="8"/>
                      <a:pt x="1" y="11"/>
                    </a:cubicBezTo>
                    <a:cubicBezTo>
                      <a:pt x="1" y="12"/>
                      <a:pt x="0" y="23"/>
                      <a:pt x="1" y="38"/>
                    </a:cubicBezTo>
                    <a:cubicBezTo>
                      <a:pt x="3" y="47"/>
                      <a:pt x="4" y="55"/>
                      <a:pt x="7" y="62"/>
                    </a:cubicBezTo>
                    <a:cubicBezTo>
                      <a:pt x="10" y="71"/>
                      <a:pt x="15" y="79"/>
                      <a:pt x="20" y="85"/>
                    </a:cubicBezTo>
                    <a:cubicBezTo>
                      <a:pt x="30" y="96"/>
                      <a:pt x="43" y="102"/>
                      <a:pt x="60" y="102"/>
                    </a:cubicBezTo>
                    <a:cubicBezTo>
                      <a:pt x="67" y="113"/>
                      <a:pt x="77" y="122"/>
                      <a:pt x="90" y="125"/>
                    </a:cubicBezTo>
                    <a:cubicBezTo>
                      <a:pt x="91" y="133"/>
                      <a:pt x="91" y="142"/>
                      <a:pt x="90" y="150"/>
                    </a:cubicBezTo>
                    <a:cubicBezTo>
                      <a:pt x="68" y="150"/>
                      <a:pt x="68" y="150"/>
                      <a:pt x="68" y="150"/>
                    </a:cubicBezTo>
                    <a:cubicBezTo>
                      <a:pt x="63" y="150"/>
                      <a:pt x="60" y="154"/>
                      <a:pt x="59" y="158"/>
                    </a:cubicBezTo>
                    <a:cubicBezTo>
                      <a:pt x="58" y="159"/>
                      <a:pt x="57" y="160"/>
                      <a:pt x="56" y="161"/>
                    </a:cubicBezTo>
                    <a:cubicBezTo>
                      <a:pt x="49" y="161"/>
                      <a:pt x="49" y="161"/>
                      <a:pt x="49" y="161"/>
                    </a:cubicBezTo>
                    <a:cubicBezTo>
                      <a:pt x="45" y="161"/>
                      <a:pt x="41" y="165"/>
                      <a:pt x="41" y="169"/>
                    </a:cubicBezTo>
                    <a:cubicBezTo>
                      <a:pt x="41" y="230"/>
                      <a:pt x="41" y="230"/>
                      <a:pt x="41" y="230"/>
                    </a:cubicBezTo>
                    <a:cubicBezTo>
                      <a:pt x="41" y="234"/>
                      <a:pt x="45" y="238"/>
                      <a:pt x="49" y="238"/>
                    </a:cubicBezTo>
                    <a:cubicBezTo>
                      <a:pt x="149" y="238"/>
                      <a:pt x="149" y="238"/>
                      <a:pt x="149" y="238"/>
                    </a:cubicBezTo>
                    <a:cubicBezTo>
                      <a:pt x="154" y="238"/>
                      <a:pt x="157" y="234"/>
                      <a:pt x="157" y="230"/>
                    </a:cubicBezTo>
                    <a:cubicBezTo>
                      <a:pt x="157" y="169"/>
                      <a:pt x="157" y="169"/>
                      <a:pt x="157" y="169"/>
                    </a:cubicBezTo>
                    <a:cubicBezTo>
                      <a:pt x="157" y="165"/>
                      <a:pt x="154" y="161"/>
                      <a:pt x="149" y="161"/>
                    </a:cubicBezTo>
                    <a:cubicBezTo>
                      <a:pt x="144" y="161"/>
                      <a:pt x="144" y="161"/>
                      <a:pt x="144" y="161"/>
                    </a:cubicBezTo>
                    <a:cubicBezTo>
                      <a:pt x="143" y="160"/>
                      <a:pt x="141" y="159"/>
                      <a:pt x="139" y="158"/>
                    </a:cubicBezTo>
                    <a:cubicBezTo>
                      <a:pt x="138" y="154"/>
                      <a:pt x="135" y="150"/>
                      <a:pt x="131" y="150"/>
                    </a:cubicBezTo>
                    <a:cubicBezTo>
                      <a:pt x="110" y="150"/>
                      <a:pt x="110" y="150"/>
                      <a:pt x="110" y="150"/>
                    </a:cubicBezTo>
                    <a:cubicBezTo>
                      <a:pt x="109" y="142"/>
                      <a:pt x="109" y="133"/>
                      <a:pt x="110" y="125"/>
                    </a:cubicBezTo>
                    <a:cubicBezTo>
                      <a:pt x="123" y="122"/>
                      <a:pt x="133" y="113"/>
                      <a:pt x="140" y="102"/>
                    </a:cubicBezTo>
                    <a:cubicBezTo>
                      <a:pt x="156" y="101"/>
                      <a:pt x="169" y="96"/>
                      <a:pt x="178" y="85"/>
                    </a:cubicBezTo>
                    <a:cubicBezTo>
                      <a:pt x="184" y="79"/>
                      <a:pt x="189" y="71"/>
                      <a:pt x="192" y="62"/>
                    </a:cubicBezTo>
                    <a:cubicBezTo>
                      <a:pt x="194" y="55"/>
                      <a:pt x="196" y="47"/>
                      <a:pt x="197" y="38"/>
                    </a:cubicBezTo>
                    <a:cubicBezTo>
                      <a:pt x="199" y="23"/>
                      <a:pt x="198" y="12"/>
                      <a:pt x="198" y="11"/>
                    </a:cubicBezTo>
                    <a:close/>
                    <a:moveTo>
                      <a:pt x="43" y="84"/>
                    </a:moveTo>
                    <a:cubicBezTo>
                      <a:pt x="38" y="82"/>
                      <a:pt x="34" y="79"/>
                      <a:pt x="31" y="76"/>
                    </a:cubicBezTo>
                    <a:cubicBezTo>
                      <a:pt x="16" y="60"/>
                      <a:pt x="15" y="32"/>
                      <a:pt x="15" y="19"/>
                    </a:cubicBezTo>
                    <a:cubicBezTo>
                      <a:pt x="40" y="19"/>
                      <a:pt x="40" y="19"/>
                      <a:pt x="40" y="19"/>
                    </a:cubicBezTo>
                    <a:cubicBezTo>
                      <a:pt x="41" y="39"/>
                      <a:pt x="44" y="65"/>
                      <a:pt x="52" y="87"/>
                    </a:cubicBezTo>
                    <a:cubicBezTo>
                      <a:pt x="49" y="86"/>
                      <a:pt x="46" y="85"/>
                      <a:pt x="43" y="84"/>
                    </a:cubicBezTo>
                    <a:close/>
                    <a:moveTo>
                      <a:pt x="135" y="177"/>
                    </a:moveTo>
                    <a:cubicBezTo>
                      <a:pt x="135" y="219"/>
                      <a:pt x="135" y="219"/>
                      <a:pt x="135" y="219"/>
                    </a:cubicBezTo>
                    <a:cubicBezTo>
                      <a:pt x="64" y="219"/>
                      <a:pt x="64" y="219"/>
                      <a:pt x="64" y="219"/>
                    </a:cubicBezTo>
                    <a:cubicBezTo>
                      <a:pt x="64" y="177"/>
                      <a:pt x="64" y="177"/>
                      <a:pt x="64" y="177"/>
                    </a:cubicBezTo>
                    <a:lnTo>
                      <a:pt x="135" y="177"/>
                    </a:lnTo>
                    <a:close/>
                    <a:moveTo>
                      <a:pt x="168" y="76"/>
                    </a:moveTo>
                    <a:cubicBezTo>
                      <a:pt x="164" y="79"/>
                      <a:pt x="160" y="82"/>
                      <a:pt x="156" y="84"/>
                    </a:cubicBezTo>
                    <a:cubicBezTo>
                      <a:pt x="153" y="85"/>
                      <a:pt x="151" y="86"/>
                      <a:pt x="148" y="87"/>
                    </a:cubicBezTo>
                    <a:cubicBezTo>
                      <a:pt x="156" y="65"/>
                      <a:pt x="159" y="39"/>
                      <a:pt x="159" y="19"/>
                    </a:cubicBezTo>
                    <a:cubicBezTo>
                      <a:pt x="184" y="19"/>
                      <a:pt x="184" y="19"/>
                      <a:pt x="184" y="19"/>
                    </a:cubicBezTo>
                    <a:cubicBezTo>
                      <a:pt x="184" y="32"/>
                      <a:pt x="182" y="60"/>
                      <a:pt x="168" y="76"/>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cxnSp>
          <p:nvCxnSpPr>
            <p:cNvPr id="19" name="直接连接符 18"/>
            <p:cNvCxnSpPr/>
            <p:nvPr/>
          </p:nvCxnSpPr>
          <p:spPr>
            <a:xfrm>
              <a:off x="5048079" y="3532765"/>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367268" y="3994956"/>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4367268" y="4096329"/>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074143" y="4542189"/>
              <a:ext cx="1947870"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城基荣获三十多项公园</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行业国家专利</a:t>
              </a:r>
            </a:p>
          </p:txBody>
        </p:sp>
      </p:grpSp>
      <p:grpSp>
        <p:nvGrpSpPr>
          <p:cNvPr id="27" name="组合 26"/>
          <p:cNvGrpSpPr/>
          <p:nvPr/>
        </p:nvGrpSpPr>
        <p:grpSpPr>
          <a:xfrm>
            <a:off x="6220157" y="1988845"/>
            <a:ext cx="1947871" cy="3390343"/>
            <a:chOff x="6124741" y="1765541"/>
            <a:chExt cx="1947870" cy="3390342"/>
          </a:xfrm>
        </p:grpSpPr>
        <p:sp>
          <p:nvSpPr>
            <p:cNvPr id="28" name="椭圆 27"/>
            <p:cNvSpPr/>
            <p:nvPr/>
          </p:nvSpPr>
          <p:spPr>
            <a:xfrm>
              <a:off x="6199928" y="1765541"/>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Group 24"/>
            <p:cNvGrpSpPr>
              <a:grpSpLocks noChangeAspect="1"/>
            </p:cNvGrpSpPr>
            <p:nvPr/>
          </p:nvGrpSpPr>
          <p:grpSpPr bwMode="auto">
            <a:xfrm>
              <a:off x="6302546" y="1864758"/>
              <a:ext cx="1597025" cy="1597025"/>
              <a:chOff x="3337" y="1657"/>
              <a:chExt cx="1006" cy="1006"/>
            </a:xfrm>
          </p:grpSpPr>
          <p:sp>
            <p:nvSpPr>
              <p:cNvPr id="34" name="AutoShape 23"/>
              <p:cNvSpPr>
                <a:spLocks noChangeAspect="1" noChangeArrowheads="1" noTextEdit="1"/>
              </p:cNvSpPr>
              <p:nvPr/>
            </p:nvSpPr>
            <p:spPr bwMode="auto">
              <a:xfrm>
                <a:off x="3337" y="1657"/>
                <a:ext cx="1006" cy="1006"/>
              </a:xfrm>
              <a:prstGeom prst="rect">
                <a:avLst/>
              </a:prstGeom>
              <a:noFill/>
              <a:ln>
                <a:noFill/>
              </a:ln>
            </p:spPr>
            <p:txBody>
              <a:bodyPr vert="horz" wrap="square" lIns="91440" tIns="45720" rIns="91440" bIns="45720" numCol="1" anchor="t" anchorCtr="0" compatLnSpc="1"/>
              <a:lstStyle/>
              <a:p>
                <a:endParaRPr lang="zh-CN" altLang="en-US"/>
              </a:p>
            </p:txBody>
          </p:sp>
          <p:sp>
            <p:nvSpPr>
              <p:cNvPr id="35" name="Oval 25"/>
              <p:cNvSpPr>
                <a:spLocks noChangeArrowheads="1"/>
              </p:cNvSpPr>
              <p:nvPr/>
            </p:nvSpPr>
            <p:spPr bwMode="auto">
              <a:xfrm>
                <a:off x="3337" y="1657"/>
                <a:ext cx="1006" cy="1006"/>
              </a:xfrm>
              <a:prstGeom prst="ellipse">
                <a:avLst/>
              </a:prstGeom>
              <a:solidFill>
                <a:srgbClr val="669EFA"/>
              </a:solidFill>
              <a:ln>
                <a:noFill/>
              </a:ln>
            </p:spPr>
            <p:txBody>
              <a:bodyPr vert="horz" wrap="square" lIns="91440" tIns="45720" rIns="91440" bIns="45720" numCol="1" anchor="t" anchorCtr="0" compatLnSpc="1"/>
              <a:lstStyle/>
              <a:p>
                <a:endParaRPr lang="zh-CN" altLang="en-US"/>
              </a:p>
            </p:txBody>
          </p:sp>
          <p:sp>
            <p:nvSpPr>
              <p:cNvPr id="36" name="Freeform 26"/>
              <p:cNvSpPr>
                <a:spLocks noEditPoints="1"/>
              </p:cNvSpPr>
              <p:nvPr/>
            </p:nvSpPr>
            <p:spPr bwMode="auto">
              <a:xfrm>
                <a:off x="3675" y="1876"/>
                <a:ext cx="328" cy="95"/>
              </a:xfrm>
              <a:custGeom>
                <a:avLst/>
                <a:gdLst>
                  <a:gd name="T0" fmla="*/ 69 w 138"/>
                  <a:gd name="T1" fmla="*/ 40 h 40"/>
                  <a:gd name="T2" fmla="*/ 138 w 138"/>
                  <a:gd name="T3" fmla="*/ 22 h 40"/>
                  <a:gd name="T4" fmla="*/ 138 w 138"/>
                  <a:gd name="T5" fmla="*/ 20 h 40"/>
                  <a:gd name="T6" fmla="*/ 69 w 138"/>
                  <a:gd name="T7" fmla="*/ 0 h 40"/>
                  <a:gd name="T8" fmla="*/ 0 w 138"/>
                  <a:gd name="T9" fmla="*/ 20 h 40"/>
                  <a:gd name="T10" fmla="*/ 1 w 138"/>
                  <a:gd name="T11" fmla="*/ 22 h 40"/>
                  <a:gd name="T12" fmla="*/ 69 w 138"/>
                  <a:gd name="T13" fmla="*/ 40 h 40"/>
                  <a:gd name="T14" fmla="*/ 12 w 138"/>
                  <a:gd name="T15" fmla="*/ 17 h 40"/>
                  <a:gd name="T16" fmla="*/ 26 w 138"/>
                  <a:gd name="T17" fmla="*/ 13 h 40"/>
                  <a:gd name="T18" fmla="*/ 69 w 138"/>
                  <a:gd name="T19" fmla="*/ 8 h 40"/>
                  <a:gd name="T20" fmla="*/ 113 w 138"/>
                  <a:gd name="T21" fmla="*/ 13 h 40"/>
                  <a:gd name="T22" fmla="*/ 126 w 138"/>
                  <a:gd name="T23" fmla="*/ 17 h 40"/>
                  <a:gd name="T24" fmla="*/ 130 w 138"/>
                  <a:gd name="T25" fmla="*/ 20 h 40"/>
                  <a:gd name="T26" fmla="*/ 126 w 138"/>
                  <a:gd name="T27" fmla="*/ 23 h 40"/>
                  <a:gd name="T28" fmla="*/ 113 w 138"/>
                  <a:gd name="T29" fmla="*/ 28 h 40"/>
                  <a:gd name="T30" fmla="*/ 69 w 138"/>
                  <a:gd name="T31" fmla="*/ 32 h 40"/>
                  <a:gd name="T32" fmla="*/ 26 w 138"/>
                  <a:gd name="T33" fmla="*/ 28 h 40"/>
                  <a:gd name="T34" fmla="*/ 12 w 138"/>
                  <a:gd name="T35" fmla="*/ 23 h 40"/>
                  <a:gd name="T36" fmla="*/ 8 w 138"/>
                  <a:gd name="T37" fmla="*/ 20 h 40"/>
                  <a:gd name="T38" fmla="*/ 12 w 138"/>
                  <a:gd name="T39" fmla="*/ 17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38" h="40">
                    <a:moveTo>
                      <a:pt x="69" y="40"/>
                    </a:moveTo>
                    <a:cubicBezTo>
                      <a:pt x="105" y="40"/>
                      <a:pt x="134" y="32"/>
                      <a:pt x="138" y="22"/>
                    </a:cubicBezTo>
                    <a:cubicBezTo>
                      <a:pt x="138" y="21"/>
                      <a:pt x="138" y="21"/>
                      <a:pt x="138" y="20"/>
                    </a:cubicBezTo>
                    <a:cubicBezTo>
                      <a:pt x="138" y="9"/>
                      <a:pt x="107" y="0"/>
                      <a:pt x="69" y="0"/>
                    </a:cubicBezTo>
                    <a:cubicBezTo>
                      <a:pt x="31" y="0"/>
                      <a:pt x="0" y="9"/>
                      <a:pt x="0" y="20"/>
                    </a:cubicBezTo>
                    <a:cubicBezTo>
                      <a:pt x="0" y="21"/>
                      <a:pt x="0" y="21"/>
                      <a:pt x="1" y="22"/>
                    </a:cubicBezTo>
                    <a:cubicBezTo>
                      <a:pt x="4" y="32"/>
                      <a:pt x="33" y="40"/>
                      <a:pt x="69" y="40"/>
                    </a:cubicBezTo>
                    <a:close/>
                    <a:moveTo>
                      <a:pt x="12" y="17"/>
                    </a:moveTo>
                    <a:cubicBezTo>
                      <a:pt x="15" y="16"/>
                      <a:pt x="20" y="14"/>
                      <a:pt x="26" y="13"/>
                    </a:cubicBezTo>
                    <a:cubicBezTo>
                      <a:pt x="38" y="9"/>
                      <a:pt x="53" y="8"/>
                      <a:pt x="69" y="8"/>
                    </a:cubicBezTo>
                    <a:cubicBezTo>
                      <a:pt x="85" y="8"/>
                      <a:pt x="101" y="9"/>
                      <a:pt x="113" y="13"/>
                    </a:cubicBezTo>
                    <a:cubicBezTo>
                      <a:pt x="118" y="14"/>
                      <a:pt x="123" y="16"/>
                      <a:pt x="126" y="17"/>
                    </a:cubicBezTo>
                    <a:cubicBezTo>
                      <a:pt x="128" y="19"/>
                      <a:pt x="130" y="19"/>
                      <a:pt x="130" y="20"/>
                    </a:cubicBezTo>
                    <a:cubicBezTo>
                      <a:pt x="130" y="21"/>
                      <a:pt x="128" y="22"/>
                      <a:pt x="126" y="23"/>
                    </a:cubicBezTo>
                    <a:cubicBezTo>
                      <a:pt x="123" y="25"/>
                      <a:pt x="118" y="26"/>
                      <a:pt x="113" y="28"/>
                    </a:cubicBezTo>
                    <a:cubicBezTo>
                      <a:pt x="101" y="31"/>
                      <a:pt x="85" y="32"/>
                      <a:pt x="69" y="32"/>
                    </a:cubicBezTo>
                    <a:cubicBezTo>
                      <a:pt x="53" y="32"/>
                      <a:pt x="38" y="31"/>
                      <a:pt x="26" y="28"/>
                    </a:cubicBezTo>
                    <a:cubicBezTo>
                      <a:pt x="20" y="26"/>
                      <a:pt x="15" y="25"/>
                      <a:pt x="12" y="23"/>
                    </a:cubicBezTo>
                    <a:cubicBezTo>
                      <a:pt x="10" y="22"/>
                      <a:pt x="9" y="21"/>
                      <a:pt x="8" y="20"/>
                    </a:cubicBezTo>
                    <a:cubicBezTo>
                      <a:pt x="9" y="19"/>
                      <a:pt x="10" y="19"/>
                      <a:pt x="12" y="17"/>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37" name="Freeform 27"/>
              <p:cNvSpPr>
                <a:spLocks noEditPoints="1"/>
              </p:cNvSpPr>
              <p:nvPr/>
            </p:nvSpPr>
            <p:spPr bwMode="auto">
              <a:xfrm>
                <a:off x="3539" y="1942"/>
                <a:ext cx="599" cy="502"/>
              </a:xfrm>
              <a:custGeom>
                <a:avLst/>
                <a:gdLst>
                  <a:gd name="T0" fmla="*/ 236 w 252"/>
                  <a:gd name="T1" fmla="*/ 8 h 211"/>
                  <a:gd name="T2" fmla="*/ 220 w 252"/>
                  <a:gd name="T3" fmla="*/ 6 h 211"/>
                  <a:gd name="T4" fmla="*/ 195 w 252"/>
                  <a:gd name="T5" fmla="*/ 0 h 211"/>
                  <a:gd name="T6" fmla="*/ 126 w 252"/>
                  <a:gd name="T7" fmla="*/ 16 h 211"/>
                  <a:gd name="T8" fmla="*/ 57 w 252"/>
                  <a:gd name="T9" fmla="*/ 0 h 211"/>
                  <a:gd name="T10" fmla="*/ 32 w 252"/>
                  <a:gd name="T11" fmla="*/ 6 h 211"/>
                  <a:gd name="T12" fmla="*/ 16 w 252"/>
                  <a:gd name="T13" fmla="*/ 8 h 211"/>
                  <a:gd name="T14" fmla="*/ 1 w 252"/>
                  <a:gd name="T15" fmla="*/ 32 h 211"/>
                  <a:gd name="T16" fmla="*/ 23 w 252"/>
                  <a:gd name="T17" fmla="*/ 53 h 211"/>
                  <a:gd name="T18" fmla="*/ 58 w 252"/>
                  <a:gd name="T19" fmla="*/ 91 h 211"/>
                  <a:gd name="T20" fmla="*/ 46 w 252"/>
                  <a:gd name="T21" fmla="*/ 97 h 211"/>
                  <a:gd name="T22" fmla="*/ 40 w 252"/>
                  <a:gd name="T23" fmla="*/ 95 h 211"/>
                  <a:gd name="T24" fmla="*/ 28 w 252"/>
                  <a:gd name="T25" fmla="*/ 101 h 211"/>
                  <a:gd name="T26" fmla="*/ 42 w 252"/>
                  <a:gd name="T27" fmla="*/ 112 h 211"/>
                  <a:gd name="T28" fmla="*/ 59 w 252"/>
                  <a:gd name="T29" fmla="*/ 109 h 211"/>
                  <a:gd name="T30" fmla="*/ 112 w 252"/>
                  <a:gd name="T31" fmla="*/ 144 h 211"/>
                  <a:gd name="T32" fmla="*/ 96 w 252"/>
                  <a:gd name="T33" fmla="*/ 184 h 211"/>
                  <a:gd name="T34" fmla="*/ 86 w 252"/>
                  <a:gd name="T35" fmla="*/ 194 h 211"/>
                  <a:gd name="T36" fmla="*/ 75 w 252"/>
                  <a:gd name="T37" fmla="*/ 211 h 211"/>
                  <a:gd name="T38" fmla="*/ 177 w 252"/>
                  <a:gd name="T39" fmla="*/ 204 h 211"/>
                  <a:gd name="T40" fmla="*/ 167 w 252"/>
                  <a:gd name="T41" fmla="*/ 194 h 211"/>
                  <a:gd name="T42" fmla="*/ 144 w 252"/>
                  <a:gd name="T43" fmla="*/ 184 h 211"/>
                  <a:gd name="T44" fmla="*/ 182 w 252"/>
                  <a:gd name="T45" fmla="*/ 98 h 211"/>
                  <a:gd name="T46" fmla="*/ 206 w 252"/>
                  <a:gd name="T47" fmla="*/ 111 h 211"/>
                  <a:gd name="T48" fmla="*/ 222 w 252"/>
                  <a:gd name="T49" fmla="*/ 108 h 211"/>
                  <a:gd name="T50" fmla="*/ 222 w 252"/>
                  <a:gd name="T51" fmla="*/ 96 h 211"/>
                  <a:gd name="T52" fmla="*/ 210 w 252"/>
                  <a:gd name="T53" fmla="*/ 98 h 211"/>
                  <a:gd name="T54" fmla="*/ 199 w 252"/>
                  <a:gd name="T55" fmla="*/ 96 h 211"/>
                  <a:gd name="T56" fmla="*/ 205 w 252"/>
                  <a:gd name="T57" fmla="*/ 71 h 211"/>
                  <a:gd name="T58" fmla="*/ 245 w 252"/>
                  <a:gd name="T59" fmla="*/ 42 h 211"/>
                  <a:gd name="T60" fmla="*/ 250 w 252"/>
                  <a:gd name="T61" fmla="*/ 19 h 211"/>
                  <a:gd name="T62" fmla="*/ 29 w 252"/>
                  <a:gd name="T63" fmla="*/ 40 h 211"/>
                  <a:gd name="T64" fmla="*/ 15 w 252"/>
                  <a:gd name="T65" fmla="*/ 25 h 211"/>
                  <a:gd name="T66" fmla="*/ 32 w 252"/>
                  <a:gd name="T67" fmla="*/ 19 h 211"/>
                  <a:gd name="T68" fmla="*/ 49 w 252"/>
                  <a:gd name="T69" fmla="*/ 27 h 211"/>
                  <a:gd name="T70" fmla="*/ 58 w 252"/>
                  <a:gd name="T71" fmla="*/ 36 h 211"/>
                  <a:gd name="T72" fmla="*/ 58 w 252"/>
                  <a:gd name="T73" fmla="*/ 62 h 211"/>
                  <a:gd name="T74" fmla="*/ 223 w 252"/>
                  <a:gd name="T75" fmla="*/ 40 h 211"/>
                  <a:gd name="T76" fmla="*/ 190 w 252"/>
                  <a:gd name="T77" fmla="*/ 66 h 211"/>
                  <a:gd name="T78" fmla="*/ 199 w 252"/>
                  <a:gd name="T79" fmla="*/ 36 h 211"/>
                  <a:gd name="T80" fmla="*/ 204 w 252"/>
                  <a:gd name="T81" fmla="*/ 24 h 211"/>
                  <a:gd name="T82" fmla="*/ 220 w 252"/>
                  <a:gd name="T83" fmla="*/ 19 h 211"/>
                  <a:gd name="T84" fmla="*/ 235 w 252"/>
                  <a:gd name="T85" fmla="*/ 32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52" h="211">
                    <a:moveTo>
                      <a:pt x="250" y="19"/>
                    </a:moveTo>
                    <a:cubicBezTo>
                      <a:pt x="248" y="16"/>
                      <a:pt x="245" y="11"/>
                      <a:pt x="236" y="8"/>
                    </a:cubicBezTo>
                    <a:cubicBezTo>
                      <a:pt x="231" y="6"/>
                      <a:pt x="226" y="6"/>
                      <a:pt x="220" y="6"/>
                    </a:cubicBezTo>
                    <a:cubicBezTo>
                      <a:pt x="220" y="6"/>
                      <a:pt x="220" y="6"/>
                      <a:pt x="220" y="6"/>
                    </a:cubicBezTo>
                    <a:cubicBezTo>
                      <a:pt x="209" y="6"/>
                      <a:pt x="200" y="8"/>
                      <a:pt x="195" y="13"/>
                    </a:cubicBezTo>
                    <a:cubicBezTo>
                      <a:pt x="195" y="8"/>
                      <a:pt x="195" y="3"/>
                      <a:pt x="195" y="0"/>
                    </a:cubicBezTo>
                    <a:cubicBezTo>
                      <a:pt x="191" y="4"/>
                      <a:pt x="184" y="8"/>
                      <a:pt x="173" y="11"/>
                    </a:cubicBezTo>
                    <a:cubicBezTo>
                      <a:pt x="160" y="14"/>
                      <a:pt x="144" y="16"/>
                      <a:pt x="126" y="16"/>
                    </a:cubicBezTo>
                    <a:cubicBezTo>
                      <a:pt x="109" y="16"/>
                      <a:pt x="92" y="14"/>
                      <a:pt x="79" y="11"/>
                    </a:cubicBezTo>
                    <a:cubicBezTo>
                      <a:pt x="69" y="8"/>
                      <a:pt x="61" y="4"/>
                      <a:pt x="57" y="0"/>
                    </a:cubicBezTo>
                    <a:cubicBezTo>
                      <a:pt x="57" y="3"/>
                      <a:pt x="57" y="8"/>
                      <a:pt x="57" y="13"/>
                    </a:cubicBezTo>
                    <a:cubicBezTo>
                      <a:pt x="52" y="8"/>
                      <a:pt x="44" y="6"/>
                      <a:pt x="32" y="6"/>
                    </a:cubicBezTo>
                    <a:cubicBezTo>
                      <a:pt x="32" y="6"/>
                      <a:pt x="32" y="6"/>
                      <a:pt x="32" y="6"/>
                    </a:cubicBezTo>
                    <a:cubicBezTo>
                      <a:pt x="26" y="6"/>
                      <a:pt x="21" y="6"/>
                      <a:pt x="16" y="8"/>
                    </a:cubicBezTo>
                    <a:cubicBezTo>
                      <a:pt x="8" y="11"/>
                      <a:pt x="4" y="16"/>
                      <a:pt x="2" y="20"/>
                    </a:cubicBezTo>
                    <a:cubicBezTo>
                      <a:pt x="0" y="24"/>
                      <a:pt x="0" y="28"/>
                      <a:pt x="1" y="32"/>
                    </a:cubicBezTo>
                    <a:cubicBezTo>
                      <a:pt x="2" y="36"/>
                      <a:pt x="5" y="39"/>
                      <a:pt x="7" y="42"/>
                    </a:cubicBezTo>
                    <a:cubicBezTo>
                      <a:pt x="12" y="47"/>
                      <a:pt x="18" y="50"/>
                      <a:pt x="23" y="53"/>
                    </a:cubicBezTo>
                    <a:cubicBezTo>
                      <a:pt x="33" y="58"/>
                      <a:pt x="41" y="64"/>
                      <a:pt x="48" y="71"/>
                    </a:cubicBezTo>
                    <a:cubicBezTo>
                      <a:pt x="54" y="78"/>
                      <a:pt x="58" y="86"/>
                      <a:pt x="58" y="91"/>
                    </a:cubicBezTo>
                    <a:cubicBezTo>
                      <a:pt x="57" y="92"/>
                      <a:pt x="57" y="94"/>
                      <a:pt x="53" y="96"/>
                    </a:cubicBezTo>
                    <a:cubicBezTo>
                      <a:pt x="52" y="96"/>
                      <a:pt x="50" y="97"/>
                      <a:pt x="46" y="97"/>
                    </a:cubicBezTo>
                    <a:cubicBezTo>
                      <a:pt x="44" y="98"/>
                      <a:pt x="43" y="98"/>
                      <a:pt x="42" y="98"/>
                    </a:cubicBezTo>
                    <a:cubicBezTo>
                      <a:pt x="41" y="97"/>
                      <a:pt x="41" y="96"/>
                      <a:pt x="40" y="95"/>
                    </a:cubicBezTo>
                    <a:cubicBezTo>
                      <a:pt x="37" y="92"/>
                      <a:pt x="32" y="93"/>
                      <a:pt x="30" y="96"/>
                    </a:cubicBezTo>
                    <a:cubicBezTo>
                      <a:pt x="29" y="98"/>
                      <a:pt x="28" y="99"/>
                      <a:pt x="28" y="101"/>
                    </a:cubicBezTo>
                    <a:cubicBezTo>
                      <a:pt x="28" y="104"/>
                      <a:pt x="28" y="106"/>
                      <a:pt x="30" y="108"/>
                    </a:cubicBezTo>
                    <a:cubicBezTo>
                      <a:pt x="32" y="110"/>
                      <a:pt x="36" y="112"/>
                      <a:pt x="42" y="112"/>
                    </a:cubicBezTo>
                    <a:cubicBezTo>
                      <a:pt x="43" y="112"/>
                      <a:pt x="45" y="112"/>
                      <a:pt x="46" y="111"/>
                    </a:cubicBezTo>
                    <a:cubicBezTo>
                      <a:pt x="50" y="111"/>
                      <a:pt x="56" y="110"/>
                      <a:pt x="59" y="109"/>
                    </a:cubicBezTo>
                    <a:cubicBezTo>
                      <a:pt x="65" y="106"/>
                      <a:pt x="69" y="101"/>
                      <a:pt x="70" y="98"/>
                    </a:cubicBezTo>
                    <a:cubicBezTo>
                      <a:pt x="78" y="120"/>
                      <a:pt x="91" y="138"/>
                      <a:pt x="112" y="144"/>
                    </a:cubicBezTo>
                    <a:cubicBezTo>
                      <a:pt x="113" y="147"/>
                      <a:pt x="116" y="174"/>
                      <a:pt x="108" y="184"/>
                    </a:cubicBezTo>
                    <a:cubicBezTo>
                      <a:pt x="96" y="184"/>
                      <a:pt x="96" y="184"/>
                      <a:pt x="96" y="184"/>
                    </a:cubicBezTo>
                    <a:cubicBezTo>
                      <a:pt x="90" y="184"/>
                      <a:pt x="86" y="188"/>
                      <a:pt x="86" y="194"/>
                    </a:cubicBezTo>
                    <a:cubicBezTo>
                      <a:pt x="86" y="194"/>
                      <a:pt x="86" y="194"/>
                      <a:pt x="86" y="194"/>
                    </a:cubicBezTo>
                    <a:cubicBezTo>
                      <a:pt x="80" y="194"/>
                      <a:pt x="75" y="199"/>
                      <a:pt x="75" y="204"/>
                    </a:cubicBezTo>
                    <a:cubicBezTo>
                      <a:pt x="75" y="211"/>
                      <a:pt x="75" y="211"/>
                      <a:pt x="75" y="211"/>
                    </a:cubicBezTo>
                    <a:cubicBezTo>
                      <a:pt x="177" y="211"/>
                      <a:pt x="177" y="211"/>
                      <a:pt x="177" y="211"/>
                    </a:cubicBezTo>
                    <a:cubicBezTo>
                      <a:pt x="177" y="204"/>
                      <a:pt x="177" y="204"/>
                      <a:pt x="177" y="204"/>
                    </a:cubicBezTo>
                    <a:cubicBezTo>
                      <a:pt x="177" y="199"/>
                      <a:pt x="173" y="195"/>
                      <a:pt x="167" y="194"/>
                    </a:cubicBezTo>
                    <a:cubicBezTo>
                      <a:pt x="167" y="194"/>
                      <a:pt x="167" y="194"/>
                      <a:pt x="167" y="194"/>
                    </a:cubicBezTo>
                    <a:cubicBezTo>
                      <a:pt x="167" y="188"/>
                      <a:pt x="162" y="184"/>
                      <a:pt x="157" y="184"/>
                    </a:cubicBezTo>
                    <a:cubicBezTo>
                      <a:pt x="144" y="184"/>
                      <a:pt x="144" y="184"/>
                      <a:pt x="144" y="184"/>
                    </a:cubicBezTo>
                    <a:cubicBezTo>
                      <a:pt x="136" y="174"/>
                      <a:pt x="140" y="147"/>
                      <a:pt x="140" y="144"/>
                    </a:cubicBezTo>
                    <a:cubicBezTo>
                      <a:pt x="161" y="138"/>
                      <a:pt x="174" y="120"/>
                      <a:pt x="182" y="98"/>
                    </a:cubicBezTo>
                    <a:cubicBezTo>
                      <a:pt x="184" y="101"/>
                      <a:pt x="187" y="106"/>
                      <a:pt x="193" y="109"/>
                    </a:cubicBezTo>
                    <a:cubicBezTo>
                      <a:pt x="196" y="110"/>
                      <a:pt x="203" y="111"/>
                      <a:pt x="206" y="111"/>
                    </a:cubicBezTo>
                    <a:cubicBezTo>
                      <a:pt x="208" y="112"/>
                      <a:pt x="209" y="112"/>
                      <a:pt x="210" y="112"/>
                    </a:cubicBezTo>
                    <a:cubicBezTo>
                      <a:pt x="216" y="112"/>
                      <a:pt x="220" y="110"/>
                      <a:pt x="222" y="108"/>
                    </a:cubicBezTo>
                    <a:cubicBezTo>
                      <a:pt x="224" y="106"/>
                      <a:pt x="225" y="104"/>
                      <a:pt x="224" y="101"/>
                    </a:cubicBezTo>
                    <a:cubicBezTo>
                      <a:pt x="224" y="99"/>
                      <a:pt x="223" y="98"/>
                      <a:pt x="222" y="96"/>
                    </a:cubicBezTo>
                    <a:cubicBezTo>
                      <a:pt x="220" y="93"/>
                      <a:pt x="216" y="92"/>
                      <a:pt x="213" y="95"/>
                    </a:cubicBezTo>
                    <a:cubicBezTo>
                      <a:pt x="212" y="96"/>
                      <a:pt x="211" y="97"/>
                      <a:pt x="210" y="98"/>
                    </a:cubicBezTo>
                    <a:cubicBezTo>
                      <a:pt x="209" y="98"/>
                      <a:pt x="208" y="98"/>
                      <a:pt x="206" y="97"/>
                    </a:cubicBezTo>
                    <a:cubicBezTo>
                      <a:pt x="203" y="97"/>
                      <a:pt x="200" y="96"/>
                      <a:pt x="199" y="96"/>
                    </a:cubicBezTo>
                    <a:cubicBezTo>
                      <a:pt x="196" y="94"/>
                      <a:pt x="195" y="92"/>
                      <a:pt x="195" y="91"/>
                    </a:cubicBezTo>
                    <a:cubicBezTo>
                      <a:pt x="194" y="86"/>
                      <a:pt x="198" y="78"/>
                      <a:pt x="205" y="71"/>
                    </a:cubicBezTo>
                    <a:cubicBezTo>
                      <a:pt x="212" y="64"/>
                      <a:pt x="219" y="58"/>
                      <a:pt x="229" y="53"/>
                    </a:cubicBezTo>
                    <a:cubicBezTo>
                      <a:pt x="234" y="50"/>
                      <a:pt x="240" y="47"/>
                      <a:pt x="245" y="42"/>
                    </a:cubicBezTo>
                    <a:cubicBezTo>
                      <a:pt x="248" y="39"/>
                      <a:pt x="250" y="36"/>
                      <a:pt x="251" y="32"/>
                    </a:cubicBezTo>
                    <a:cubicBezTo>
                      <a:pt x="252" y="28"/>
                      <a:pt x="252" y="24"/>
                      <a:pt x="250" y="19"/>
                    </a:cubicBezTo>
                    <a:close/>
                    <a:moveTo>
                      <a:pt x="58" y="62"/>
                    </a:moveTo>
                    <a:cubicBezTo>
                      <a:pt x="50" y="53"/>
                      <a:pt x="41" y="46"/>
                      <a:pt x="29" y="40"/>
                    </a:cubicBezTo>
                    <a:cubicBezTo>
                      <a:pt x="26" y="38"/>
                      <a:pt x="21" y="35"/>
                      <a:pt x="17" y="32"/>
                    </a:cubicBezTo>
                    <a:cubicBezTo>
                      <a:pt x="14" y="28"/>
                      <a:pt x="15" y="26"/>
                      <a:pt x="15" y="25"/>
                    </a:cubicBezTo>
                    <a:cubicBezTo>
                      <a:pt x="17" y="21"/>
                      <a:pt x="25" y="19"/>
                      <a:pt x="32" y="19"/>
                    </a:cubicBezTo>
                    <a:cubicBezTo>
                      <a:pt x="32" y="19"/>
                      <a:pt x="32" y="19"/>
                      <a:pt x="32" y="19"/>
                    </a:cubicBezTo>
                    <a:cubicBezTo>
                      <a:pt x="40" y="19"/>
                      <a:pt x="46" y="21"/>
                      <a:pt x="48" y="24"/>
                    </a:cubicBezTo>
                    <a:cubicBezTo>
                      <a:pt x="49" y="25"/>
                      <a:pt x="49" y="27"/>
                      <a:pt x="49" y="27"/>
                    </a:cubicBezTo>
                    <a:cubicBezTo>
                      <a:pt x="48" y="31"/>
                      <a:pt x="50" y="35"/>
                      <a:pt x="53" y="36"/>
                    </a:cubicBezTo>
                    <a:cubicBezTo>
                      <a:pt x="55" y="37"/>
                      <a:pt x="57" y="36"/>
                      <a:pt x="58" y="36"/>
                    </a:cubicBezTo>
                    <a:cubicBezTo>
                      <a:pt x="59" y="45"/>
                      <a:pt x="60" y="56"/>
                      <a:pt x="62" y="67"/>
                    </a:cubicBezTo>
                    <a:cubicBezTo>
                      <a:pt x="61" y="65"/>
                      <a:pt x="59" y="63"/>
                      <a:pt x="58" y="62"/>
                    </a:cubicBezTo>
                    <a:close/>
                    <a:moveTo>
                      <a:pt x="235" y="32"/>
                    </a:moveTo>
                    <a:cubicBezTo>
                      <a:pt x="232" y="35"/>
                      <a:pt x="227" y="38"/>
                      <a:pt x="223" y="40"/>
                    </a:cubicBezTo>
                    <a:cubicBezTo>
                      <a:pt x="211" y="46"/>
                      <a:pt x="203" y="53"/>
                      <a:pt x="194" y="62"/>
                    </a:cubicBezTo>
                    <a:cubicBezTo>
                      <a:pt x="193" y="63"/>
                      <a:pt x="192" y="65"/>
                      <a:pt x="190" y="66"/>
                    </a:cubicBezTo>
                    <a:cubicBezTo>
                      <a:pt x="192" y="56"/>
                      <a:pt x="193" y="45"/>
                      <a:pt x="194" y="36"/>
                    </a:cubicBezTo>
                    <a:cubicBezTo>
                      <a:pt x="196" y="36"/>
                      <a:pt x="197" y="37"/>
                      <a:pt x="199" y="36"/>
                    </a:cubicBezTo>
                    <a:cubicBezTo>
                      <a:pt x="203" y="35"/>
                      <a:pt x="205" y="31"/>
                      <a:pt x="203" y="27"/>
                    </a:cubicBezTo>
                    <a:cubicBezTo>
                      <a:pt x="203" y="27"/>
                      <a:pt x="203" y="25"/>
                      <a:pt x="204" y="24"/>
                    </a:cubicBezTo>
                    <a:cubicBezTo>
                      <a:pt x="206" y="21"/>
                      <a:pt x="212" y="19"/>
                      <a:pt x="220" y="19"/>
                    </a:cubicBezTo>
                    <a:cubicBezTo>
                      <a:pt x="220" y="19"/>
                      <a:pt x="220" y="19"/>
                      <a:pt x="220" y="19"/>
                    </a:cubicBezTo>
                    <a:cubicBezTo>
                      <a:pt x="227" y="19"/>
                      <a:pt x="235" y="21"/>
                      <a:pt x="237" y="25"/>
                    </a:cubicBezTo>
                    <a:cubicBezTo>
                      <a:pt x="238" y="26"/>
                      <a:pt x="239" y="28"/>
                      <a:pt x="235" y="32"/>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cxnSp>
          <p:nvCxnSpPr>
            <p:cNvPr id="30" name="直接连接符 29"/>
            <p:cNvCxnSpPr/>
            <p:nvPr/>
          </p:nvCxnSpPr>
          <p:spPr>
            <a:xfrm>
              <a:off x="7098677" y="3513147"/>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417866" y="4008789"/>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6417866" y="4110162"/>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a:off x="6124741" y="4542189"/>
              <a:ext cx="1947870" cy="613694"/>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城基荣获公园行业</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31</a:t>
              </a: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项荣誉证书</a:t>
              </a:r>
            </a:p>
          </p:txBody>
        </p:sp>
      </p:grpSp>
      <p:grpSp>
        <p:nvGrpSpPr>
          <p:cNvPr id="38" name="组合 37"/>
          <p:cNvGrpSpPr/>
          <p:nvPr/>
        </p:nvGrpSpPr>
        <p:grpSpPr>
          <a:xfrm>
            <a:off x="8308399" y="2003357"/>
            <a:ext cx="1947871" cy="3652826"/>
            <a:chOff x="8212984" y="1780055"/>
            <a:chExt cx="1947870" cy="3652827"/>
          </a:xfrm>
        </p:grpSpPr>
        <p:sp>
          <p:nvSpPr>
            <p:cNvPr id="39" name="椭圆 38"/>
            <p:cNvSpPr/>
            <p:nvPr/>
          </p:nvSpPr>
          <p:spPr>
            <a:xfrm>
              <a:off x="8272179" y="1780055"/>
              <a:ext cx="1782082" cy="1782082"/>
            </a:xfrm>
            <a:prstGeom prst="ellips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0" name="Group 36"/>
            <p:cNvGrpSpPr>
              <a:grpSpLocks noChangeAspect="1"/>
            </p:cNvGrpSpPr>
            <p:nvPr/>
          </p:nvGrpSpPr>
          <p:grpSpPr bwMode="auto">
            <a:xfrm>
              <a:off x="8366296" y="1864758"/>
              <a:ext cx="1598612" cy="1600200"/>
              <a:chOff x="4637" y="1657"/>
              <a:chExt cx="1007" cy="1008"/>
            </a:xfrm>
          </p:grpSpPr>
          <p:sp>
            <p:nvSpPr>
              <p:cNvPr id="45" name="AutoShape 35"/>
              <p:cNvSpPr>
                <a:spLocks noChangeAspect="1" noChangeArrowheads="1" noTextEdit="1"/>
              </p:cNvSpPr>
              <p:nvPr/>
            </p:nvSpPr>
            <p:spPr bwMode="auto">
              <a:xfrm>
                <a:off x="4637" y="1657"/>
                <a:ext cx="1007" cy="1006"/>
              </a:xfrm>
              <a:prstGeom prst="rect">
                <a:avLst/>
              </a:prstGeom>
              <a:noFill/>
              <a:ln>
                <a:noFill/>
              </a:ln>
            </p:spPr>
            <p:txBody>
              <a:bodyPr vert="horz" wrap="square" lIns="91440" tIns="45720" rIns="91440" bIns="45720" numCol="1" anchor="t" anchorCtr="0" compatLnSpc="1"/>
              <a:lstStyle/>
              <a:p>
                <a:endParaRPr lang="zh-CN" altLang="en-US"/>
              </a:p>
            </p:txBody>
          </p:sp>
          <p:sp>
            <p:nvSpPr>
              <p:cNvPr id="46" name="Oval 37"/>
              <p:cNvSpPr>
                <a:spLocks noChangeArrowheads="1"/>
              </p:cNvSpPr>
              <p:nvPr/>
            </p:nvSpPr>
            <p:spPr bwMode="auto">
              <a:xfrm>
                <a:off x="4637" y="1659"/>
                <a:ext cx="1007" cy="1006"/>
              </a:xfrm>
              <a:prstGeom prst="ellipse">
                <a:avLst/>
              </a:prstGeom>
              <a:solidFill>
                <a:schemeClr val="accent1"/>
              </a:solidFill>
              <a:ln>
                <a:noFill/>
              </a:ln>
            </p:spPr>
            <p:txBody>
              <a:bodyPr vert="horz" wrap="square" lIns="91440" tIns="45720" rIns="91440" bIns="45720" numCol="1" anchor="t" anchorCtr="0" compatLnSpc="1"/>
              <a:lstStyle/>
              <a:p>
                <a:endParaRPr lang="zh-CN" altLang="en-US"/>
              </a:p>
            </p:txBody>
          </p:sp>
          <p:sp>
            <p:nvSpPr>
              <p:cNvPr id="47" name="Freeform 38"/>
              <p:cNvSpPr/>
              <p:nvPr/>
            </p:nvSpPr>
            <p:spPr bwMode="auto">
              <a:xfrm>
                <a:off x="4932" y="1888"/>
                <a:ext cx="414" cy="325"/>
              </a:xfrm>
              <a:custGeom>
                <a:avLst/>
                <a:gdLst>
                  <a:gd name="T0" fmla="*/ 16 w 174"/>
                  <a:gd name="T1" fmla="*/ 137 h 137"/>
                  <a:gd name="T2" fmla="*/ 24 w 174"/>
                  <a:gd name="T3" fmla="*/ 133 h 137"/>
                  <a:gd name="T4" fmla="*/ 28 w 174"/>
                  <a:gd name="T5" fmla="*/ 133 h 137"/>
                  <a:gd name="T6" fmla="*/ 12 w 174"/>
                  <a:gd name="T7" fmla="*/ 87 h 137"/>
                  <a:gd name="T8" fmla="*/ 34 w 174"/>
                  <a:gd name="T9" fmla="*/ 34 h 137"/>
                  <a:gd name="T10" fmla="*/ 87 w 174"/>
                  <a:gd name="T11" fmla="*/ 12 h 137"/>
                  <a:gd name="T12" fmla="*/ 140 w 174"/>
                  <a:gd name="T13" fmla="*/ 34 h 137"/>
                  <a:gd name="T14" fmla="*/ 162 w 174"/>
                  <a:gd name="T15" fmla="*/ 87 h 137"/>
                  <a:gd name="T16" fmla="*/ 146 w 174"/>
                  <a:gd name="T17" fmla="*/ 133 h 137"/>
                  <a:gd name="T18" fmla="*/ 151 w 174"/>
                  <a:gd name="T19" fmla="*/ 133 h 137"/>
                  <a:gd name="T20" fmla="*/ 159 w 174"/>
                  <a:gd name="T21" fmla="*/ 137 h 137"/>
                  <a:gd name="T22" fmla="*/ 168 w 174"/>
                  <a:gd name="T23" fmla="*/ 121 h 137"/>
                  <a:gd name="T24" fmla="*/ 174 w 174"/>
                  <a:gd name="T25" fmla="*/ 87 h 137"/>
                  <a:gd name="T26" fmla="*/ 168 w 174"/>
                  <a:gd name="T27" fmla="*/ 53 h 137"/>
                  <a:gd name="T28" fmla="*/ 149 w 174"/>
                  <a:gd name="T29" fmla="*/ 25 h 137"/>
                  <a:gd name="T30" fmla="*/ 121 w 174"/>
                  <a:gd name="T31" fmla="*/ 6 h 137"/>
                  <a:gd name="T32" fmla="*/ 87 w 174"/>
                  <a:gd name="T33" fmla="*/ 0 h 137"/>
                  <a:gd name="T34" fmla="*/ 53 w 174"/>
                  <a:gd name="T35" fmla="*/ 6 h 137"/>
                  <a:gd name="T36" fmla="*/ 26 w 174"/>
                  <a:gd name="T37" fmla="*/ 25 h 137"/>
                  <a:gd name="T38" fmla="*/ 7 w 174"/>
                  <a:gd name="T39" fmla="*/ 53 h 137"/>
                  <a:gd name="T40" fmla="*/ 0 w 174"/>
                  <a:gd name="T41" fmla="*/ 87 h 137"/>
                  <a:gd name="T42" fmla="*/ 7 w 174"/>
                  <a:gd name="T43" fmla="*/ 121 h 137"/>
                  <a:gd name="T44" fmla="*/ 16 w 174"/>
                  <a:gd name="T45" fmla="*/ 137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74" h="137">
                    <a:moveTo>
                      <a:pt x="16" y="137"/>
                    </a:moveTo>
                    <a:cubicBezTo>
                      <a:pt x="18" y="134"/>
                      <a:pt x="20" y="133"/>
                      <a:pt x="24" y="133"/>
                    </a:cubicBezTo>
                    <a:cubicBezTo>
                      <a:pt x="28" y="133"/>
                      <a:pt x="28" y="133"/>
                      <a:pt x="28" y="133"/>
                    </a:cubicBezTo>
                    <a:cubicBezTo>
                      <a:pt x="18" y="120"/>
                      <a:pt x="12" y="104"/>
                      <a:pt x="12" y="87"/>
                    </a:cubicBezTo>
                    <a:cubicBezTo>
                      <a:pt x="12" y="67"/>
                      <a:pt x="20" y="48"/>
                      <a:pt x="34" y="34"/>
                    </a:cubicBezTo>
                    <a:cubicBezTo>
                      <a:pt x="48" y="20"/>
                      <a:pt x="67" y="12"/>
                      <a:pt x="87" y="12"/>
                    </a:cubicBezTo>
                    <a:cubicBezTo>
                      <a:pt x="107" y="12"/>
                      <a:pt x="126" y="20"/>
                      <a:pt x="140" y="34"/>
                    </a:cubicBezTo>
                    <a:cubicBezTo>
                      <a:pt x="154" y="48"/>
                      <a:pt x="162" y="67"/>
                      <a:pt x="162" y="87"/>
                    </a:cubicBezTo>
                    <a:cubicBezTo>
                      <a:pt x="162" y="104"/>
                      <a:pt x="157" y="120"/>
                      <a:pt x="146" y="133"/>
                    </a:cubicBezTo>
                    <a:cubicBezTo>
                      <a:pt x="151" y="133"/>
                      <a:pt x="151" y="133"/>
                      <a:pt x="151" y="133"/>
                    </a:cubicBezTo>
                    <a:cubicBezTo>
                      <a:pt x="154" y="133"/>
                      <a:pt x="157" y="134"/>
                      <a:pt x="159" y="137"/>
                    </a:cubicBezTo>
                    <a:cubicBezTo>
                      <a:pt x="162" y="132"/>
                      <a:pt x="165" y="126"/>
                      <a:pt x="168" y="121"/>
                    </a:cubicBezTo>
                    <a:cubicBezTo>
                      <a:pt x="172" y="110"/>
                      <a:pt x="174" y="99"/>
                      <a:pt x="174" y="87"/>
                    </a:cubicBezTo>
                    <a:cubicBezTo>
                      <a:pt x="174" y="75"/>
                      <a:pt x="172" y="64"/>
                      <a:pt x="168" y="53"/>
                    </a:cubicBezTo>
                    <a:cubicBezTo>
                      <a:pt x="163" y="42"/>
                      <a:pt x="157" y="33"/>
                      <a:pt x="149" y="25"/>
                    </a:cubicBezTo>
                    <a:cubicBezTo>
                      <a:pt x="141" y="17"/>
                      <a:pt x="132" y="11"/>
                      <a:pt x="121" y="6"/>
                    </a:cubicBezTo>
                    <a:cubicBezTo>
                      <a:pt x="110" y="2"/>
                      <a:pt x="99" y="0"/>
                      <a:pt x="87" y="0"/>
                    </a:cubicBezTo>
                    <a:cubicBezTo>
                      <a:pt x="75" y="0"/>
                      <a:pt x="64" y="2"/>
                      <a:pt x="53" y="6"/>
                    </a:cubicBezTo>
                    <a:cubicBezTo>
                      <a:pt x="43" y="11"/>
                      <a:pt x="34" y="17"/>
                      <a:pt x="26" y="25"/>
                    </a:cubicBezTo>
                    <a:cubicBezTo>
                      <a:pt x="18" y="33"/>
                      <a:pt x="11" y="42"/>
                      <a:pt x="7" y="53"/>
                    </a:cubicBezTo>
                    <a:cubicBezTo>
                      <a:pt x="2" y="64"/>
                      <a:pt x="0" y="75"/>
                      <a:pt x="0" y="87"/>
                    </a:cubicBezTo>
                    <a:cubicBezTo>
                      <a:pt x="0" y="99"/>
                      <a:pt x="2" y="110"/>
                      <a:pt x="7" y="121"/>
                    </a:cubicBezTo>
                    <a:cubicBezTo>
                      <a:pt x="9" y="126"/>
                      <a:pt x="12" y="132"/>
                      <a:pt x="16" y="137"/>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48" name="Freeform 39"/>
              <p:cNvSpPr/>
              <p:nvPr/>
            </p:nvSpPr>
            <p:spPr bwMode="auto">
              <a:xfrm>
                <a:off x="4975" y="1930"/>
                <a:ext cx="329" cy="274"/>
              </a:xfrm>
              <a:custGeom>
                <a:avLst/>
                <a:gdLst>
                  <a:gd name="T0" fmla="*/ 110 w 138"/>
                  <a:gd name="T1" fmla="*/ 115 h 115"/>
                  <a:gd name="T2" fmla="*/ 121 w 138"/>
                  <a:gd name="T3" fmla="*/ 115 h 115"/>
                  <a:gd name="T4" fmla="*/ 138 w 138"/>
                  <a:gd name="T5" fmla="*/ 69 h 115"/>
                  <a:gd name="T6" fmla="*/ 118 w 138"/>
                  <a:gd name="T7" fmla="*/ 20 h 115"/>
                  <a:gd name="T8" fmla="*/ 69 w 138"/>
                  <a:gd name="T9" fmla="*/ 0 h 115"/>
                  <a:gd name="T10" fmla="*/ 20 w 138"/>
                  <a:gd name="T11" fmla="*/ 20 h 115"/>
                  <a:gd name="T12" fmla="*/ 0 w 138"/>
                  <a:gd name="T13" fmla="*/ 69 h 115"/>
                  <a:gd name="T14" fmla="*/ 18 w 138"/>
                  <a:gd name="T15" fmla="*/ 115 h 115"/>
                  <a:gd name="T16" fmla="*/ 28 w 138"/>
                  <a:gd name="T17" fmla="*/ 115 h 115"/>
                  <a:gd name="T18" fmla="*/ 26 w 138"/>
                  <a:gd name="T19" fmla="*/ 112 h 115"/>
                  <a:gd name="T20" fmla="*/ 8 w 138"/>
                  <a:gd name="T21" fmla="*/ 69 h 115"/>
                  <a:gd name="T22" fmla="*/ 26 w 138"/>
                  <a:gd name="T23" fmla="*/ 25 h 115"/>
                  <a:gd name="T24" fmla="*/ 69 w 138"/>
                  <a:gd name="T25" fmla="*/ 7 h 115"/>
                  <a:gd name="T26" fmla="*/ 113 w 138"/>
                  <a:gd name="T27" fmla="*/ 25 h 115"/>
                  <a:gd name="T28" fmla="*/ 131 w 138"/>
                  <a:gd name="T29" fmla="*/ 69 h 115"/>
                  <a:gd name="T30" fmla="*/ 113 w 138"/>
                  <a:gd name="T31" fmla="*/ 112 h 115"/>
                  <a:gd name="T32" fmla="*/ 110 w 138"/>
                  <a:gd name="T33"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8" h="115">
                    <a:moveTo>
                      <a:pt x="110" y="115"/>
                    </a:moveTo>
                    <a:cubicBezTo>
                      <a:pt x="121" y="115"/>
                      <a:pt x="121" y="115"/>
                      <a:pt x="121" y="115"/>
                    </a:cubicBezTo>
                    <a:cubicBezTo>
                      <a:pt x="132" y="102"/>
                      <a:pt x="138" y="86"/>
                      <a:pt x="138" y="69"/>
                    </a:cubicBezTo>
                    <a:cubicBezTo>
                      <a:pt x="138" y="50"/>
                      <a:pt x="131" y="33"/>
                      <a:pt x="118" y="20"/>
                    </a:cubicBezTo>
                    <a:cubicBezTo>
                      <a:pt x="105" y="7"/>
                      <a:pt x="88" y="0"/>
                      <a:pt x="69" y="0"/>
                    </a:cubicBezTo>
                    <a:cubicBezTo>
                      <a:pt x="51" y="0"/>
                      <a:pt x="33" y="7"/>
                      <a:pt x="20" y="20"/>
                    </a:cubicBezTo>
                    <a:cubicBezTo>
                      <a:pt x="7" y="33"/>
                      <a:pt x="0" y="50"/>
                      <a:pt x="0" y="69"/>
                    </a:cubicBezTo>
                    <a:cubicBezTo>
                      <a:pt x="0" y="86"/>
                      <a:pt x="6" y="102"/>
                      <a:pt x="18" y="115"/>
                    </a:cubicBezTo>
                    <a:cubicBezTo>
                      <a:pt x="28" y="115"/>
                      <a:pt x="28" y="115"/>
                      <a:pt x="28" y="115"/>
                    </a:cubicBezTo>
                    <a:cubicBezTo>
                      <a:pt x="27" y="114"/>
                      <a:pt x="26" y="113"/>
                      <a:pt x="26" y="112"/>
                    </a:cubicBezTo>
                    <a:cubicBezTo>
                      <a:pt x="14" y="101"/>
                      <a:pt x="8" y="85"/>
                      <a:pt x="8" y="69"/>
                    </a:cubicBezTo>
                    <a:cubicBezTo>
                      <a:pt x="8" y="52"/>
                      <a:pt x="14" y="37"/>
                      <a:pt x="26" y="25"/>
                    </a:cubicBezTo>
                    <a:cubicBezTo>
                      <a:pt x="37" y="14"/>
                      <a:pt x="53" y="7"/>
                      <a:pt x="69" y="7"/>
                    </a:cubicBezTo>
                    <a:cubicBezTo>
                      <a:pt x="86" y="7"/>
                      <a:pt x="101" y="14"/>
                      <a:pt x="113" y="25"/>
                    </a:cubicBezTo>
                    <a:cubicBezTo>
                      <a:pt x="124" y="37"/>
                      <a:pt x="131" y="52"/>
                      <a:pt x="131" y="69"/>
                    </a:cubicBezTo>
                    <a:cubicBezTo>
                      <a:pt x="131" y="85"/>
                      <a:pt x="124" y="101"/>
                      <a:pt x="113" y="112"/>
                    </a:cubicBezTo>
                    <a:cubicBezTo>
                      <a:pt x="112" y="113"/>
                      <a:pt x="111" y="114"/>
                      <a:pt x="110" y="115"/>
                    </a:cubicBez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49" name="Freeform 40"/>
              <p:cNvSpPr>
                <a:spLocks noEditPoints="1"/>
              </p:cNvSpPr>
              <p:nvPr/>
            </p:nvSpPr>
            <p:spPr bwMode="auto">
              <a:xfrm>
                <a:off x="4827" y="2211"/>
                <a:ext cx="624" cy="226"/>
              </a:xfrm>
              <a:custGeom>
                <a:avLst/>
                <a:gdLst>
                  <a:gd name="T0" fmla="*/ 259 w 262"/>
                  <a:gd name="T1" fmla="*/ 84 h 95"/>
                  <a:gd name="T2" fmla="*/ 224 w 262"/>
                  <a:gd name="T3" fmla="*/ 59 h 95"/>
                  <a:gd name="T4" fmla="*/ 259 w 262"/>
                  <a:gd name="T5" fmla="*/ 35 h 95"/>
                  <a:gd name="T6" fmla="*/ 261 w 262"/>
                  <a:gd name="T7" fmla="*/ 28 h 95"/>
                  <a:gd name="T8" fmla="*/ 256 w 262"/>
                  <a:gd name="T9" fmla="*/ 23 h 95"/>
                  <a:gd name="T10" fmla="*/ 201 w 262"/>
                  <a:gd name="T11" fmla="*/ 23 h 95"/>
                  <a:gd name="T12" fmla="*/ 201 w 262"/>
                  <a:gd name="T13" fmla="*/ 6 h 95"/>
                  <a:gd name="T14" fmla="*/ 195 w 262"/>
                  <a:gd name="T15" fmla="*/ 0 h 95"/>
                  <a:gd name="T16" fmla="*/ 68 w 262"/>
                  <a:gd name="T17" fmla="*/ 0 h 95"/>
                  <a:gd name="T18" fmla="*/ 62 w 262"/>
                  <a:gd name="T19" fmla="*/ 6 h 95"/>
                  <a:gd name="T20" fmla="*/ 62 w 262"/>
                  <a:gd name="T21" fmla="*/ 23 h 95"/>
                  <a:gd name="T22" fmla="*/ 7 w 262"/>
                  <a:gd name="T23" fmla="*/ 23 h 95"/>
                  <a:gd name="T24" fmla="*/ 1 w 262"/>
                  <a:gd name="T25" fmla="*/ 28 h 95"/>
                  <a:gd name="T26" fmla="*/ 3 w 262"/>
                  <a:gd name="T27" fmla="*/ 35 h 95"/>
                  <a:gd name="T28" fmla="*/ 39 w 262"/>
                  <a:gd name="T29" fmla="*/ 59 h 95"/>
                  <a:gd name="T30" fmla="*/ 4 w 262"/>
                  <a:gd name="T31" fmla="*/ 84 h 95"/>
                  <a:gd name="T32" fmla="*/ 1 w 262"/>
                  <a:gd name="T33" fmla="*/ 91 h 95"/>
                  <a:gd name="T34" fmla="*/ 7 w 262"/>
                  <a:gd name="T35" fmla="*/ 95 h 95"/>
                  <a:gd name="T36" fmla="*/ 84 w 262"/>
                  <a:gd name="T37" fmla="*/ 95 h 95"/>
                  <a:gd name="T38" fmla="*/ 90 w 262"/>
                  <a:gd name="T39" fmla="*/ 89 h 95"/>
                  <a:gd name="T40" fmla="*/ 90 w 262"/>
                  <a:gd name="T41" fmla="*/ 72 h 95"/>
                  <a:gd name="T42" fmla="*/ 172 w 262"/>
                  <a:gd name="T43" fmla="*/ 72 h 95"/>
                  <a:gd name="T44" fmla="*/ 172 w 262"/>
                  <a:gd name="T45" fmla="*/ 89 h 95"/>
                  <a:gd name="T46" fmla="*/ 179 w 262"/>
                  <a:gd name="T47" fmla="*/ 95 h 95"/>
                  <a:gd name="T48" fmla="*/ 255 w 262"/>
                  <a:gd name="T49" fmla="*/ 95 h 95"/>
                  <a:gd name="T50" fmla="*/ 261 w 262"/>
                  <a:gd name="T51" fmla="*/ 91 h 95"/>
                  <a:gd name="T52" fmla="*/ 259 w 262"/>
                  <a:gd name="T53" fmla="*/ 84 h 95"/>
                  <a:gd name="T54" fmla="*/ 78 w 262"/>
                  <a:gd name="T55" fmla="*/ 83 h 95"/>
                  <a:gd name="T56" fmla="*/ 27 w 262"/>
                  <a:gd name="T57" fmla="*/ 83 h 95"/>
                  <a:gd name="T58" fmla="*/ 53 w 262"/>
                  <a:gd name="T59" fmla="*/ 64 h 95"/>
                  <a:gd name="T60" fmla="*/ 56 w 262"/>
                  <a:gd name="T61" fmla="*/ 59 h 95"/>
                  <a:gd name="T62" fmla="*/ 53 w 262"/>
                  <a:gd name="T63" fmla="*/ 54 h 95"/>
                  <a:gd name="T64" fmla="*/ 27 w 262"/>
                  <a:gd name="T65" fmla="*/ 36 h 95"/>
                  <a:gd name="T66" fmla="*/ 62 w 262"/>
                  <a:gd name="T67" fmla="*/ 36 h 95"/>
                  <a:gd name="T68" fmla="*/ 62 w 262"/>
                  <a:gd name="T69" fmla="*/ 66 h 95"/>
                  <a:gd name="T70" fmla="*/ 68 w 262"/>
                  <a:gd name="T71" fmla="*/ 72 h 95"/>
                  <a:gd name="T72" fmla="*/ 78 w 262"/>
                  <a:gd name="T73" fmla="*/ 72 h 95"/>
                  <a:gd name="T74" fmla="*/ 78 w 262"/>
                  <a:gd name="T75" fmla="*/ 83 h 95"/>
                  <a:gd name="T76" fmla="*/ 74 w 262"/>
                  <a:gd name="T77" fmla="*/ 60 h 95"/>
                  <a:gd name="T78" fmla="*/ 74 w 262"/>
                  <a:gd name="T79" fmla="*/ 12 h 95"/>
                  <a:gd name="T80" fmla="*/ 188 w 262"/>
                  <a:gd name="T81" fmla="*/ 12 h 95"/>
                  <a:gd name="T82" fmla="*/ 188 w 262"/>
                  <a:gd name="T83" fmla="*/ 60 h 95"/>
                  <a:gd name="T84" fmla="*/ 74 w 262"/>
                  <a:gd name="T85" fmla="*/ 60 h 95"/>
                  <a:gd name="T86" fmla="*/ 185 w 262"/>
                  <a:gd name="T87" fmla="*/ 83 h 95"/>
                  <a:gd name="T88" fmla="*/ 185 w 262"/>
                  <a:gd name="T89" fmla="*/ 72 h 95"/>
                  <a:gd name="T90" fmla="*/ 195 w 262"/>
                  <a:gd name="T91" fmla="*/ 72 h 95"/>
                  <a:gd name="T92" fmla="*/ 201 w 262"/>
                  <a:gd name="T93" fmla="*/ 66 h 95"/>
                  <a:gd name="T94" fmla="*/ 201 w 262"/>
                  <a:gd name="T95" fmla="*/ 36 h 95"/>
                  <a:gd name="T96" fmla="*/ 236 w 262"/>
                  <a:gd name="T97" fmla="*/ 36 h 95"/>
                  <a:gd name="T98" fmla="*/ 209 w 262"/>
                  <a:gd name="T99" fmla="*/ 54 h 95"/>
                  <a:gd name="T100" fmla="*/ 207 w 262"/>
                  <a:gd name="T101" fmla="*/ 59 h 95"/>
                  <a:gd name="T102" fmla="*/ 209 w 262"/>
                  <a:gd name="T103" fmla="*/ 64 h 95"/>
                  <a:gd name="T104" fmla="*/ 236 w 262"/>
                  <a:gd name="T105" fmla="*/ 83 h 95"/>
                  <a:gd name="T106" fmla="*/ 185 w 262"/>
                  <a:gd name="T107" fmla="*/ 8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62" h="95">
                    <a:moveTo>
                      <a:pt x="259" y="84"/>
                    </a:moveTo>
                    <a:cubicBezTo>
                      <a:pt x="224" y="59"/>
                      <a:pt x="224" y="59"/>
                      <a:pt x="224" y="59"/>
                    </a:cubicBezTo>
                    <a:cubicBezTo>
                      <a:pt x="259" y="35"/>
                      <a:pt x="259" y="35"/>
                      <a:pt x="259" y="35"/>
                    </a:cubicBezTo>
                    <a:cubicBezTo>
                      <a:pt x="261" y="33"/>
                      <a:pt x="262" y="30"/>
                      <a:pt x="261" y="28"/>
                    </a:cubicBezTo>
                    <a:cubicBezTo>
                      <a:pt x="261" y="25"/>
                      <a:pt x="258" y="23"/>
                      <a:pt x="256" y="23"/>
                    </a:cubicBezTo>
                    <a:cubicBezTo>
                      <a:pt x="201" y="23"/>
                      <a:pt x="201" y="23"/>
                      <a:pt x="201" y="23"/>
                    </a:cubicBezTo>
                    <a:cubicBezTo>
                      <a:pt x="201" y="6"/>
                      <a:pt x="201" y="6"/>
                      <a:pt x="201" y="6"/>
                    </a:cubicBezTo>
                    <a:cubicBezTo>
                      <a:pt x="201" y="3"/>
                      <a:pt x="198" y="0"/>
                      <a:pt x="195" y="0"/>
                    </a:cubicBezTo>
                    <a:cubicBezTo>
                      <a:pt x="68" y="0"/>
                      <a:pt x="68" y="0"/>
                      <a:pt x="68" y="0"/>
                    </a:cubicBezTo>
                    <a:cubicBezTo>
                      <a:pt x="64" y="0"/>
                      <a:pt x="62" y="3"/>
                      <a:pt x="62" y="6"/>
                    </a:cubicBezTo>
                    <a:cubicBezTo>
                      <a:pt x="62" y="23"/>
                      <a:pt x="62" y="23"/>
                      <a:pt x="62" y="23"/>
                    </a:cubicBezTo>
                    <a:cubicBezTo>
                      <a:pt x="7" y="23"/>
                      <a:pt x="7" y="23"/>
                      <a:pt x="7" y="23"/>
                    </a:cubicBezTo>
                    <a:cubicBezTo>
                      <a:pt x="4" y="23"/>
                      <a:pt x="2" y="25"/>
                      <a:pt x="1" y="28"/>
                    </a:cubicBezTo>
                    <a:cubicBezTo>
                      <a:pt x="0" y="30"/>
                      <a:pt x="1" y="33"/>
                      <a:pt x="3" y="35"/>
                    </a:cubicBezTo>
                    <a:cubicBezTo>
                      <a:pt x="39" y="59"/>
                      <a:pt x="39" y="59"/>
                      <a:pt x="39" y="59"/>
                    </a:cubicBezTo>
                    <a:cubicBezTo>
                      <a:pt x="4" y="84"/>
                      <a:pt x="4" y="84"/>
                      <a:pt x="4" y="84"/>
                    </a:cubicBezTo>
                    <a:cubicBezTo>
                      <a:pt x="2" y="85"/>
                      <a:pt x="1" y="88"/>
                      <a:pt x="1" y="91"/>
                    </a:cubicBezTo>
                    <a:cubicBezTo>
                      <a:pt x="2" y="93"/>
                      <a:pt x="5" y="95"/>
                      <a:pt x="7" y="95"/>
                    </a:cubicBezTo>
                    <a:cubicBezTo>
                      <a:pt x="84" y="95"/>
                      <a:pt x="84" y="95"/>
                      <a:pt x="84" y="95"/>
                    </a:cubicBezTo>
                    <a:cubicBezTo>
                      <a:pt x="87" y="95"/>
                      <a:pt x="90" y="92"/>
                      <a:pt x="90" y="89"/>
                    </a:cubicBezTo>
                    <a:cubicBezTo>
                      <a:pt x="90" y="72"/>
                      <a:pt x="90" y="72"/>
                      <a:pt x="90" y="72"/>
                    </a:cubicBezTo>
                    <a:cubicBezTo>
                      <a:pt x="172" y="72"/>
                      <a:pt x="172" y="72"/>
                      <a:pt x="172" y="72"/>
                    </a:cubicBezTo>
                    <a:cubicBezTo>
                      <a:pt x="172" y="89"/>
                      <a:pt x="172" y="89"/>
                      <a:pt x="172" y="89"/>
                    </a:cubicBezTo>
                    <a:cubicBezTo>
                      <a:pt x="172" y="92"/>
                      <a:pt x="175" y="95"/>
                      <a:pt x="179" y="95"/>
                    </a:cubicBezTo>
                    <a:cubicBezTo>
                      <a:pt x="255" y="95"/>
                      <a:pt x="255" y="95"/>
                      <a:pt x="255" y="95"/>
                    </a:cubicBezTo>
                    <a:cubicBezTo>
                      <a:pt x="258" y="95"/>
                      <a:pt x="260" y="93"/>
                      <a:pt x="261" y="91"/>
                    </a:cubicBezTo>
                    <a:cubicBezTo>
                      <a:pt x="262" y="88"/>
                      <a:pt x="261" y="85"/>
                      <a:pt x="259" y="84"/>
                    </a:cubicBezTo>
                    <a:close/>
                    <a:moveTo>
                      <a:pt x="78" y="83"/>
                    </a:moveTo>
                    <a:cubicBezTo>
                      <a:pt x="27" y="83"/>
                      <a:pt x="27" y="83"/>
                      <a:pt x="27" y="83"/>
                    </a:cubicBezTo>
                    <a:cubicBezTo>
                      <a:pt x="53" y="64"/>
                      <a:pt x="53" y="64"/>
                      <a:pt x="53" y="64"/>
                    </a:cubicBezTo>
                    <a:cubicBezTo>
                      <a:pt x="55" y="63"/>
                      <a:pt x="56" y="61"/>
                      <a:pt x="56" y="59"/>
                    </a:cubicBezTo>
                    <a:cubicBezTo>
                      <a:pt x="56" y="57"/>
                      <a:pt x="55" y="56"/>
                      <a:pt x="53" y="54"/>
                    </a:cubicBezTo>
                    <a:cubicBezTo>
                      <a:pt x="27" y="36"/>
                      <a:pt x="27" y="36"/>
                      <a:pt x="27" y="36"/>
                    </a:cubicBezTo>
                    <a:cubicBezTo>
                      <a:pt x="62" y="36"/>
                      <a:pt x="62" y="36"/>
                      <a:pt x="62" y="36"/>
                    </a:cubicBezTo>
                    <a:cubicBezTo>
                      <a:pt x="62" y="66"/>
                      <a:pt x="62" y="66"/>
                      <a:pt x="62" y="66"/>
                    </a:cubicBezTo>
                    <a:cubicBezTo>
                      <a:pt x="62" y="69"/>
                      <a:pt x="64" y="72"/>
                      <a:pt x="68" y="72"/>
                    </a:cubicBezTo>
                    <a:cubicBezTo>
                      <a:pt x="78" y="72"/>
                      <a:pt x="78" y="72"/>
                      <a:pt x="78" y="72"/>
                    </a:cubicBezTo>
                    <a:lnTo>
                      <a:pt x="78" y="83"/>
                    </a:lnTo>
                    <a:close/>
                    <a:moveTo>
                      <a:pt x="74" y="60"/>
                    </a:moveTo>
                    <a:cubicBezTo>
                      <a:pt x="74" y="12"/>
                      <a:pt x="74" y="12"/>
                      <a:pt x="74" y="12"/>
                    </a:cubicBezTo>
                    <a:cubicBezTo>
                      <a:pt x="188" y="12"/>
                      <a:pt x="188" y="12"/>
                      <a:pt x="188" y="12"/>
                    </a:cubicBezTo>
                    <a:cubicBezTo>
                      <a:pt x="188" y="60"/>
                      <a:pt x="188" y="60"/>
                      <a:pt x="188" y="60"/>
                    </a:cubicBezTo>
                    <a:lnTo>
                      <a:pt x="74" y="60"/>
                    </a:lnTo>
                    <a:close/>
                    <a:moveTo>
                      <a:pt x="185" y="83"/>
                    </a:moveTo>
                    <a:cubicBezTo>
                      <a:pt x="185" y="72"/>
                      <a:pt x="185" y="72"/>
                      <a:pt x="185" y="72"/>
                    </a:cubicBezTo>
                    <a:cubicBezTo>
                      <a:pt x="195" y="72"/>
                      <a:pt x="195" y="72"/>
                      <a:pt x="195" y="72"/>
                    </a:cubicBezTo>
                    <a:cubicBezTo>
                      <a:pt x="198" y="72"/>
                      <a:pt x="201" y="69"/>
                      <a:pt x="201" y="66"/>
                    </a:cubicBezTo>
                    <a:cubicBezTo>
                      <a:pt x="201" y="36"/>
                      <a:pt x="201" y="36"/>
                      <a:pt x="201" y="36"/>
                    </a:cubicBezTo>
                    <a:cubicBezTo>
                      <a:pt x="236" y="36"/>
                      <a:pt x="236" y="36"/>
                      <a:pt x="236" y="36"/>
                    </a:cubicBezTo>
                    <a:cubicBezTo>
                      <a:pt x="209" y="54"/>
                      <a:pt x="209" y="54"/>
                      <a:pt x="209" y="54"/>
                    </a:cubicBezTo>
                    <a:cubicBezTo>
                      <a:pt x="208" y="56"/>
                      <a:pt x="207" y="57"/>
                      <a:pt x="207" y="59"/>
                    </a:cubicBezTo>
                    <a:cubicBezTo>
                      <a:pt x="207" y="61"/>
                      <a:pt x="208" y="63"/>
                      <a:pt x="209" y="64"/>
                    </a:cubicBezTo>
                    <a:cubicBezTo>
                      <a:pt x="236" y="83"/>
                      <a:pt x="236" y="83"/>
                      <a:pt x="236" y="83"/>
                    </a:cubicBezTo>
                    <a:lnTo>
                      <a:pt x="185" y="83"/>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grpSp>
        <p:cxnSp>
          <p:nvCxnSpPr>
            <p:cNvPr id="41" name="直接连接符 40"/>
            <p:cNvCxnSpPr/>
            <p:nvPr/>
          </p:nvCxnSpPr>
          <p:spPr>
            <a:xfrm>
              <a:off x="9186919" y="3537072"/>
              <a:ext cx="0" cy="46015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2" name="矩形 41"/>
            <p:cNvSpPr/>
            <p:nvPr/>
          </p:nvSpPr>
          <p:spPr>
            <a:xfrm>
              <a:off x="8510420" y="3994956"/>
              <a:ext cx="1361621" cy="1013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p:nvSpPr>
          <p:spPr>
            <a:xfrm>
              <a:off x="8510420" y="4096329"/>
              <a:ext cx="1361621" cy="101373"/>
            </a:xfrm>
            <a:prstGeom prst="rect">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8212984" y="4542189"/>
              <a:ext cx="1947870" cy="890693"/>
            </a:xfrm>
            <a:prstGeom prst="rect">
              <a:avLst/>
            </a:prstGeom>
            <a:noFill/>
          </p:spPr>
          <p:txBody>
            <a:bodyPr wrap="square" rtlCol="0">
              <a:spAutoFit/>
            </a:bodyPr>
            <a:lstStyle/>
            <a:p>
              <a:pPr>
                <a:lnSpc>
                  <a:spcPct val="150000"/>
                </a:lnSpc>
              </a:pP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植城已荣获</a:t>
              </a: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5</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项软著权，</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并且已成为中国城市环</a:t>
              </a:r>
              <a:endPar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en-US" altLang="zh-CN"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境卫生团体会员单位</a:t>
              </a:r>
            </a:p>
          </p:txBody>
        </p:sp>
      </p:grpSp>
      <p:sp>
        <p:nvSpPr>
          <p:cNvPr id="50" name="Freeform 47"/>
          <p:cNvSpPr>
            <a:spLocks noEditPoints="1"/>
          </p:cNvSpPr>
          <p:nvPr/>
        </p:nvSpPr>
        <p:spPr bwMode="auto">
          <a:xfrm>
            <a:off x="9055417" y="2560410"/>
            <a:ext cx="420987" cy="399212"/>
          </a:xfrm>
          <a:custGeom>
            <a:avLst/>
            <a:gdLst>
              <a:gd name="T0" fmla="*/ 170 w 171"/>
              <a:gd name="T1" fmla="*/ 61 h 162"/>
              <a:gd name="T2" fmla="*/ 163 w 171"/>
              <a:gd name="T3" fmla="*/ 55 h 162"/>
              <a:gd name="T4" fmla="*/ 115 w 171"/>
              <a:gd name="T5" fmla="*/ 48 h 162"/>
              <a:gd name="T6" fmla="*/ 93 w 171"/>
              <a:gd name="T7" fmla="*/ 5 h 162"/>
              <a:gd name="T8" fmla="*/ 86 w 171"/>
              <a:gd name="T9" fmla="*/ 0 h 162"/>
              <a:gd name="T10" fmla="*/ 78 w 171"/>
              <a:gd name="T11" fmla="*/ 5 h 162"/>
              <a:gd name="T12" fmla="*/ 56 w 171"/>
              <a:gd name="T13" fmla="*/ 48 h 162"/>
              <a:gd name="T14" fmla="*/ 8 w 171"/>
              <a:gd name="T15" fmla="*/ 55 h 162"/>
              <a:gd name="T16" fmla="*/ 1 w 171"/>
              <a:gd name="T17" fmla="*/ 61 h 162"/>
              <a:gd name="T18" fmla="*/ 4 w 171"/>
              <a:gd name="T19" fmla="*/ 70 h 162"/>
              <a:gd name="T20" fmla="*/ 38 w 171"/>
              <a:gd name="T21" fmla="*/ 104 h 162"/>
              <a:gd name="T22" fmla="*/ 30 w 171"/>
              <a:gd name="T23" fmla="*/ 151 h 162"/>
              <a:gd name="T24" fmla="*/ 34 w 171"/>
              <a:gd name="T25" fmla="*/ 160 h 162"/>
              <a:gd name="T26" fmla="*/ 43 w 171"/>
              <a:gd name="T27" fmla="*/ 161 h 162"/>
              <a:gd name="T28" fmla="*/ 86 w 171"/>
              <a:gd name="T29" fmla="*/ 138 h 162"/>
              <a:gd name="T30" fmla="*/ 129 w 171"/>
              <a:gd name="T31" fmla="*/ 160 h 162"/>
              <a:gd name="T32" fmla="*/ 133 w 171"/>
              <a:gd name="T33" fmla="*/ 161 h 162"/>
              <a:gd name="T34" fmla="*/ 133 w 171"/>
              <a:gd name="T35" fmla="*/ 161 h 162"/>
              <a:gd name="T36" fmla="*/ 141 w 171"/>
              <a:gd name="T37" fmla="*/ 153 h 162"/>
              <a:gd name="T38" fmla="*/ 141 w 171"/>
              <a:gd name="T39" fmla="*/ 151 h 162"/>
              <a:gd name="T40" fmla="*/ 133 w 171"/>
              <a:gd name="T41" fmla="*/ 104 h 162"/>
              <a:gd name="T42" fmla="*/ 168 w 171"/>
              <a:gd name="T43" fmla="*/ 70 h 162"/>
              <a:gd name="T44" fmla="*/ 170 w 171"/>
              <a:gd name="T45" fmla="*/ 61 h 162"/>
              <a:gd name="T46" fmla="*/ 118 w 171"/>
              <a:gd name="T47" fmla="*/ 94 h 162"/>
              <a:gd name="T48" fmla="*/ 115 w 171"/>
              <a:gd name="T49" fmla="*/ 102 h 162"/>
              <a:gd name="T50" fmla="*/ 121 w 171"/>
              <a:gd name="T51" fmla="*/ 137 h 162"/>
              <a:gd name="T52" fmla="*/ 90 w 171"/>
              <a:gd name="T53" fmla="*/ 121 h 162"/>
              <a:gd name="T54" fmla="*/ 82 w 171"/>
              <a:gd name="T55" fmla="*/ 121 h 162"/>
              <a:gd name="T56" fmla="*/ 50 w 171"/>
              <a:gd name="T57" fmla="*/ 137 h 162"/>
              <a:gd name="T58" fmla="*/ 56 w 171"/>
              <a:gd name="T59" fmla="*/ 102 h 162"/>
              <a:gd name="T60" fmla="*/ 54 w 171"/>
              <a:gd name="T61" fmla="*/ 94 h 162"/>
              <a:gd name="T62" fmla="*/ 28 w 171"/>
              <a:gd name="T63" fmla="*/ 70 h 162"/>
              <a:gd name="T64" fmla="*/ 63 w 171"/>
              <a:gd name="T65" fmla="*/ 65 h 162"/>
              <a:gd name="T66" fmla="*/ 70 w 171"/>
              <a:gd name="T67" fmla="*/ 60 h 162"/>
              <a:gd name="T68" fmla="*/ 86 w 171"/>
              <a:gd name="T69" fmla="*/ 28 h 162"/>
              <a:gd name="T70" fmla="*/ 101 w 171"/>
              <a:gd name="T71" fmla="*/ 60 h 162"/>
              <a:gd name="T72" fmla="*/ 108 w 171"/>
              <a:gd name="T73" fmla="*/ 65 h 162"/>
              <a:gd name="T74" fmla="*/ 143 w 171"/>
              <a:gd name="T75" fmla="*/ 70 h 162"/>
              <a:gd name="T76" fmla="*/ 118 w 171"/>
              <a:gd name="T77" fmla="*/ 94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71" h="162">
                <a:moveTo>
                  <a:pt x="170" y="61"/>
                </a:moveTo>
                <a:cubicBezTo>
                  <a:pt x="169" y="58"/>
                  <a:pt x="166" y="56"/>
                  <a:pt x="163" y="55"/>
                </a:cubicBezTo>
                <a:cubicBezTo>
                  <a:pt x="115" y="48"/>
                  <a:pt x="115" y="48"/>
                  <a:pt x="115" y="48"/>
                </a:cubicBezTo>
                <a:cubicBezTo>
                  <a:pt x="93" y="5"/>
                  <a:pt x="93" y="5"/>
                  <a:pt x="93" y="5"/>
                </a:cubicBezTo>
                <a:cubicBezTo>
                  <a:pt x="92" y="2"/>
                  <a:pt x="89" y="0"/>
                  <a:pt x="86" y="0"/>
                </a:cubicBezTo>
                <a:cubicBezTo>
                  <a:pt x="82" y="0"/>
                  <a:pt x="79" y="2"/>
                  <a:pt x="78" y="5"/>
                </a:cubicBezTo>
                <a:cubicBezTo>
                  <a:pt x="56" y="48"/>
                  <a:pt x="56" y="48"/>
                  <a:pt x="56" y="48"/>
                </a:cubicBezTo>
                <a:cubicBezTo>
                  <a:pt x="8" y="55"/>
                  <a:pt x="8" y="55"/>
                  <a:pt x="8" y="55"/>
                </a:cubicBezTo>
                <a:cubicBezTo>
                  <a:pt x="5" y="56"/>
                  <a:pt x="3" y="58"/>
                  <a:pt x="1" y="61"/>
                </a:cubicBezTo>
                <a:cubicBezTo>
                  <a:pt x="0" y="64"/>
                  <a:pt x="1" y="68"/>
                  <a:pt x="4" y="70"/>
                </a:cubicBezTo>
                <a:cubicBezTo>
                  <a:pt x="38" y="104"/>
                  <a:pt x="38" y="104"/>
                  <a:pt x="38" y="104"/>
                </a:cubicBezTo>
                <a:cubicBezTo>
                  <a:pt x="30" y="151"/>
                  <a:pt x="30" y="151"/>
                  <a:pt x="30" y="151"/>
                </a:cubicBezTo>
                <a:cubicBezTo>
                  <a:pt x="30" y="155"/>
                  <a:pt x="31" y="158"/>
                  <a:pt x="34" y="160"/>
                </a:cubicBezTo>
                <a:cubicBezTo>
                  <a:pt x="36" y="162"/>
                  <a:pt x="40" y="162"/>
                  <a:pt x="43" y="161"/>
                </a:cubicBezTo>
                <a:cubicBezTo>
                  <a:pt x="86" y="138"/>
                  <a:pt x="86" y="138"/>
                  <a:pt x="86" y="138"/>
                </a:cubicBezTo>
                <a:cubicBezTo>
                  <a:pt x="129" y="160"/>
                  <a:pt x="129" y="160"/>
                  <a:pt x="129" y="160"/>
                </a:cubicBezTo>
                <a:cubicBezTo>
                  <a:pt x="130" y="161"/>
                  <a:pt x="131" y="161"/>
                  <a:pt x="133" y="161"/>
                </a:cubicBezTo>
                <a:cubicBezTo>
                  <a:pt x="133" y="161"/>
                  <a:pt x="133" y="161"/>
                  <a:pt x="133" y="161"/>
                </a:cubicBezTo>
                <a:cubicBezTo>
                  <a:pt x="137" y="161"/>
                  <a:pt x="141" y="158"/>
                  <a:pt x="141" y="153"/>
                </a:cubicBezTo>
                <a:cubicBezTo>
                  <a:pt x="141" y="152"/>
                  <a:pt x="141" y="152"/>
                  <a:pt x="141" y="151"/>
                </a:cubicBezTo>
                <a:cubicBezTo>
                  <a:pt x="133" y="104"/>
                  <a:pt x="133" y="104"/>
                  <a:pt x="133" y="104"/>
                </a:cubicBezTo>
                <a:cubicBezTo>
                  <a:pt x="168" y="70"/>
                  <a:pt x="168" y="70"/>
                  <a:pt x="168" y="70"/>
                </a:cubicBezTo>
                <a:cubicBezTo>
                  <a:pt x="170" y="68"/>
                  <a:pt x="171" y="64"/>
                  <a:pt x="170" y="61"/>
                </a:cubicBezTo>
                <a:close/>
                <a:moveTo>
                  <a:pt x="118" y="94"/>
                </a:moveTo>
                <a:cubicBezTo>
                  <a:pt x="116" y="96"/>
                  <a:pt x="115" y="99"/>
                  <a:pt x="115" y="102"/>
                </a:cubicBezTo>
                <a:cubicBezTo>
                  <a:pt x="121" y="137"/>
                  <a:pt x="121" y="137"/>
                  <a:pt x="121" y="137"/>
                </a:cubicBezTo>
                <a:cubicBezTo>
                  <a:pt x="90" y="121"/>
                  <a:pt x="90" y="121"/>
                  <a:pt x="90" y="121"/>
                </a:cubicBezTo>
                <a:cubicBezTo>
                  <a:pt x="87" y="119"/>
                  <a:pt x="84" y="119"/>
                  <a:pt x="82" y="121"/>
                </a:cubicBezTo>
                <a:cubicBezTo>
                  <a:pt x="50" y="137"/>
                  <a:pt x="50" y="137"/>
                  <a:pt x="50" y="137"/>
                </a:cubicBezTo>
                <a:cubicBezTo>
                  <a:pt x="56" y="102"/>
                  <a:pt x="56" y="102"/>
                  <a:pt x="56" y="102"/>
                </a:cubicBezTo>
                <a:cubicBezTo>
                  <a:pt x="57" y="99"/>
                  <a:pt x="56" y="96"/>
                  <a:pt x="54" y="94"/>
                </a:cubicBezTo>
                <a:cubicBezTo>
                  <a:pt x="28" y="70"/>
                  <a:pt x="28" y="70"/>
                  <a:pt x="28" y="70"/>
                </a:cubicBezTo>
                <a:cubicBezTo>
                  <a:pt x="63" y="65"/>
                  <a:pt x="63" y="65"/>
                  <a:pt x="63" y="65"/>
                </a:cubicBezTo>
                <a:cubicBezTo>
                  <a:pt x="66" y="64"/>
                  <a:pt x="69" y="62"/>
                  <a:pt x="70" y="60"/>
                </a:cubicBezTo>
                <a:cubicBezTo>
                  <a:pt x="86" y="28"/>
                  <a:pt x="86" y="28"/>
                  <a:pt x="86" y="28"/>
                </a:cubicBezTo>
                <a:cubicBezTo>
                  <a:pt x="101" y="60"/>
                  <a:pt x="101" y="60"/>
                  <a:pt x="101" y="60"/>
                </a:cubicBezTo>
                <a:cubicBezTo>
                  <a:pt x="103" y="62"/>
                  <a:pt x="105" y="64"/>
                  <a:pt x="108" y="65"/>
                </a:cubicBezTo>
                <a:cubicBezTo>
                  <a:pt x="143" y="70"/>
                  <a:pt x="143" y="70"/>
                  <a:pt x="143" y="70"/>
                </a:cubicBezTo>
                <a:lnTo>
                  <a:pt x="118" y="94"/>
                </a:lnTo>
                <a:close/>
              </a:path>
            </a:pathLst>
          </a:custGeom>
          <a:solidFill>
            <a:srgbClr val="FFFFFF"/>
          </a:solidFill>
          <a:ln>
            <a:noFill/>
          </a:ln>
        </p:spPr>
        <p:txBody>
          <a:bodyPr vert="horz" wrap="square" lIns="91440" tIns="45720" rIns="91440" bIns="45720" numCol="1" anchor="t" anchorCtr="0" compatLnSpc="1"/>
          <a:lstStyle/>
          <a:p>
            <a:endParaRPr lang="zh-CN" altLang="en-US"/>
          </a:p>
        </p:txBody>
      </p:sp>
      <p:sp>
        <p:nvSpPr>
          <p:cNvPr id="51" name="文本框 11"/>
          <p:cNvSpPr txBox="1">
            <a:spLocks noChangeArrowheads="1"/>
          </p:cNvSpPr>
          <p:nvPr/>
        </p:nvSpPr>
        <p:spPr bwMode="auto">
          <a:xfrm>
            <a:off x="10965748" y="262374"/>
            <a:ext cx="1223457" cy="369332"/>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荣誉资质</a:t>
            </a:r>
          </a:p>
        </p:txBody>
      </p:sp>
      <p:sp>
        <p:nvSpPr>
          <p:cNvPr id="3" name="灯片编号占位符 2"/>
          <p:cNvSpPr>
            <a:spLocks noGrp="1"/>
          </p:cNvSpPr>
          <p:nvPr>
            <p:ph type="sldNum" sz="quarter" idx="10"/>
          </p:nvPr>
        </p:nvSpPr>
        <p:spPr/>
        <p:txBody>
          <a:bodyPr/>
          <a:lstStyle/>
          <a:p>
            <a:fld id="{85BC0CA1-3571-4BD4-9253-723F5D1C3D94}" type="slidenum">
              <a:rPr lang="zh-CN" altLang="en-US" smtClean="0"/>
              <a:t>58</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11"/>
          <p:cNvSpPr txBox="1">
            <a:spLocks noChangeArrowheads="1"/>
          </p:cNvSpPr>
          <p:nvPr/>
        </p:nvSpPr>
        <p:spPr bwMode="auto">
          <a:xfrm>
            <a:off x="10978698" y="270482"/>
            <a:ext cx="1210507"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荣誉证书</a:t>
            </a:r>
          </a:p>
        </p:txBody>
      </p:sp>
      <p:pic>
        <p:nvPicPr>
          <p:cNvPr id="4102" name="Picture 6" descr="https://static.dingtalk.com/media/lADPDgQ9qr-3s-jNBW_NB7U_1973_1391.jpg_620x10000q90g.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9999" y="4155495"/>
            <a:ext cx="3188472" cy="2247358"/>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0"/>
          </p:nvPr>
        </p:nvSpPr>
        <p:spPr/>
        <p:txBody>
          <a:bodyPr/>
          <a:lstStyle/>
          <a:p>
            <a:fld id="{85BC0CA1-3571-4BD4-9253-723F5D1C3D94}" type="slidenum">
              <a:rPr lang="zh-CN" altLang="en-US" smtClean="0"/>
              <a:t>59</a:t>
            </a:fld>
            <a:endParaRPr lang="zh-CN" altLang="en-US"/>
          </a:p>
        </p:txBody>
      </p:sp>
      <p:pic>
        <p:nvPicPr>
          <p:cNvPr id="8" name="图片 7">
            <a:extLst>
              <a:ext uri="{FF2B5EF4-FFF2-40B4-BE49-F238E27FC236}">
                <a16:creationId xmlns:a16="http://schemas.microsoft.com/office/drawing/2014/main" id="{62CAFE23-3568-45E3-86C1-614BD8AF12B2}"/>
              </a:ext>
            </a:extLst>
          </p:cNvPr>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60747" y="4049227"/>
            <a:ext cx="3565104" cy="2411172"/>
          </a:xfrm>
          <a:prstGeom prst="rect">
            <a:avLst/>
          </a:prstGeom>
          <a:noFill/>
          <a:ln>
            <a:noFill/>
          </a:ln>
        </p:spPr>
      </p:pic>
      <p:pic>
        <p:nvPicPr>
          <p:cNvPr id="4" name="图片 3">
            <a:extLst>
              <a:ext uri="{FF2B5EF4-FFF2-40B4-BE49-F238E27FC236}">
                <a16:creationId xmlns:a16="http://schemas.microsoft.com/office/drawing/2014/main" id="{D7584E1A-5FEB-4982-8233-D85AB2F39CC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6354" y="4213042"/>
            <a:ext cx="3527103" cy="2247357"/>
          </a:xfrm>
          <a:prstGeom prst="rect">
            <a:avLst/>
          </a:prstGeom>
        </p:spPr>
      </p:pic>
      <p:grpSp>
        <p:nvGrpSpPr>
          <p:cNvPr id="2" name="组合 1">
            <a:extLst>
              <a:ext uri="{FF2B5EF4-FFF2-40B4-BE49-F238E27FC236}">
                <a16:creationId xmlns:a16="http://schemas.microsoft.com/office/drawing/2014/main" id="{C66B9D46-F605-4EC2-91D3-F1ED08A93CEA}"/>
              </a:ext>
            </a:extLst>
          </p:cNvPr>
          <p:cNvGrpSpPr/>
          <p:nvPr/>
        </p:nvGrpSpPr>
        <p:grpSpPr>
          <a:xfrm>
            <a:off x="2124235" y="455147"/>
            <a:ext cx="7943530" cy="3495250"/>
            <a:chOff x="2124235" y="455147"/>
            <a:chExt cx="7943530" cy="3495250"/>
          </a:xfrm>
        </p:grpSpPr>
        <p:pic>
          <p:nvPicPr>
            <p:cNvPr id="4098" name="Picture 2" descr="https://static.dingtalk.com/media/lADPDgQ9qr-57F7ND8DNC9A_3024_4032.jpg_620x10000q90g.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99068" y="798072"/>
              <a:ext cx="2193863" cy="292605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static.dingtalk.com/media/lADPDgQ9qr-3s-bNCcDNBuQ_1764_2496.jpg_620x10000q90g.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124235" y="455147"/>
              <a:ext cx="2401080" cy="3396420"/>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descr="http://www.cjyuanlin.com/upimg/2017120414231083.jpg">
              <a:extLst>
                <a:ext uri="{FF2B5EF4-FFF2-40B4-BE49-F238E27FC236}">
                  <a16:creationId xmlns:a16="http://schemas.microsoft.com/office/drawing/2014/main" id="{0FF54F5E-C213-454D-BD24-24FFB3AFB91D}"/>
                </a:ext>
              </a:extLst>
            </p:cNvPr>
            <p:cNvPicPr/>
            <p:nvPr/>
          </p:nvPicPr>
          <p:blipFill>
            <a:blip r:embed="rId8">
              <a:extLst>
                <a:ext uri="{28A0092B-C50C-407E-A947-70E740481C1C}">
                  <a14:useLocalDpi xmlns:a14="http://schemas.microsoft.com/office/drawing/2010/main" val="0"/>
                </a:ext>
              </a:extLst>
            </a:blip>
            <a:srcRect/>
            <a:stretch>
              <a:fillRect/>
            </a:stretch>
          </p:blipFill>
          <p:spPr bwMode="auto">
            <a:xfrm>
              <a:off x="7482931" y="553977"/>
              <a:ext cx="2584834" cy="339642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9699010" y="204726"/>
            <a:ext cx="2492990"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当前公园景区的现状</a:t>
            </a:r>
          </a:p>
        </p:txBody>
      </p:sp>
      <p:sp>
        <p:nvSpPr>
          <p:cNvPr id="4" name="灯片编号占位符 3"/>
          <p:cNvSpPr>
            <a:spLocks noGrp="1"/>
          </p:cNvSpPr>
          <p:nvPr>
            <p:ph type="sldNum" sz="quarter" idx="10"/>
          </p:nvPr>
        </p:nvSpPr>
        <p:spPr/>
        <p:txBody>
          <a:bodyPr/>
          <a:lstStyle/>
          <a:p>
            <a:fld id="{85BC0CA1-3571-4BD4-9253-723F5D1C3D94}" type="slidenum">
              <a:rPr lang="zh-CN" altLang="en-US" smtClean="0">
                <a:latin typeface="微软雅黑" panose="020B0503020204020204" pitchFamily="34" charset="-122"/>
                <a:ea typeface="微软雅黑" panose="020B0503020204020204" pitchFamily="34" charset="-122"/>
              </a:rPr>
              <a:t>6</a:t>
            </a:fld>
            <a:endParaRPr lang="zh-CN" altLang="en-US"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8AAC9CC9-0F0F-45D8-BE9C-B8DE26B1437F}"/>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1426" y="833830"/>
            <a:ext cx="7392974" cy="5502991"/>
          </a:xfrm>
          <a:prstGeom prst="rect">
            <a:avLst/>
          </a:prstGeom>
          <a:noFill/>
          <a:ln>
            <a:noFill/>
          </a:ln>
        </p:spPr>
      </p:pic>
      <p:grpSp>
        <p:nvGrpSpPr>
          <p:cNvPr id="5" name="组合 4">
            <a:extLst>
              <a:ext uri="{FF2B5EF4-FFF2-40B4-BE49-F238E27FC236}">
                <a16:creationId xmlns:a16="http://schemas.microsoft.com/office/drawing/2014/main" id="{A5D511CE-1773-4D11-80F8-44B811454CF4}"/>
              </a:ext>
            </a:extLst>
          </p:cNvPr>
          <p:cNvGrpSpPr/>
          <p:nvPr/>
        </p:nvGrpSpPr>
        <p:grpSpPr>
          <a:xfrm>
            <a:off x="8504842" y="1286689"/>
            <a:ext cx="2513796" cy="400433"/>
            <a:chOff x="8259938" y="1146013"/>
            <a:chExt cx="2513796" cy="400433"/>
          </a:xfrm>
        </p:grpSpPr>
        <p:pic>
          <p:nvPicPr>
            <p:cNvPr id="23" name="图片 22">
              <a:extLst>
                <a:ext uri="{FF2B5EF4-FFF2-40B4-BE49-F238E27FC236}">
                  <a16:creationId xmlns:a16="http://schemas.microsoft.com/office/drawing/2014/main" id="{0ABBA48A-9B67-4A82-B433-A126520114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59938" y="1146013"/>
              <a:ext cx="405779" cy="400433"/>
            </a:xfrm>
            <a:prstGeom prst="rect">
              <a:avLst/>
            </a:prstGeom>
          </p:spPr>
        </p:pic>
        <p:sp>
          <p:nvSpPr>
            <p:cNvPr id="24" name="矩形 23">
              <a:extLst>
                <a:ext uri="{FF2B5EF4-FFF2-40B4-BE49-F238E27FC236}">
                  <a16:creationId xmlns:a16="http://schemas.microsoft.com/office/drawing/2014/main" id="{CBCBCC25-CECF-47D1-8B17-72EB276F2471}"/>
                </a:ext>
              </a:extLst>
            </p:cNvPr>
            <p:cNvSpPr/>
            <p:nvPr/>
          </p:nvSpPr>
          <p:spPr>
            <a:xfrm>
              <a:off x="8742409" y="1177882"/>
              <a:ext cx="2031325" cy="336695"/>
            </a:xfrm>
            <a:prstGeom prst="rect">
              <a:avLst/>
            </a:prstGeom>
          </p:spPr>
          <p:txBody>
            <a:bodyPr wrap="none">
              <a:spAutoFit/>
            </a:bodyPr>
            <a:lstStyle/>
            <a:p>
              <a:pPr algn="just">
                <a:lnSpc>
                  <a:spcPct val="150000"/>
                </a:lnSpc>
                <a:spcAft>
                  <a:spcPts val="0"/>
                </a:spcAft>
              </a:pP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公园景区定位雷同，无差异</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8" name="组合 7">
            <a:extLst>
              <a:ext uri="{FF2B5EF4-FFF2-40B4-BE49-F238E27FC236}">
                <a16:creationId xmlns:a16="http://schemas.microsoft.com/office/drawing/2014/main" id="{1FE61CD4-EE81-4A07-A6E4-821AC0E4CEEE}"/>
              </a:ext>
            </a:extLst>
          </p:cNvPr>
          <p:cNvGrpSpPr/>
          <p:nvPr/>
        </p:nvGrpSpPr>
        <p:grpSpPr>
          <a:xfrm>
            <a:off x="8504842" y="3810402"/>
            <a:ext cx="2513798" cy="372554"/>
            <a:chOff x="8259937" y="2784650"/>
            <a:chExt cx="2513798" cy="372554"/>
          </a:xfrm>
        </p:grpSpPr>
        <p:pic>
          <p:nvPicPr>
            <p:cNvPr id="19" name="图片 18">
              <a:extLst>
                <a:ext uri="{FF2B5EF4-FFF2-40B4-BE49-F238E27FC236}">
                  <a16:creationId xmlns:a16="http://schemas.microsoft.com/office/drawing/2014/main" id="{04B4DDC8-9D6B-4390-AD4F-767AB7E3A87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59937" y="2784650"/>
              <a:ext cx="405780" cy="372554"/>
            </a:xfrm>
            <a:prstGeom prst="rect">
              <a:avLst/>
            </a:prstGeom>
          </p:spPr>
        </p:pic>
        <p:sp>
          <p:nvSpPr>
            <p:cNvPr id="20" name="矩形 19">
              <a:extLst>
                <a:ext uri="{FF2B5EF4-FFF2-40B4-BE49-F238E27FC236}">
                  <a16:creationId xmlns:a16="http://schemas.microsoft.com/office/drawing/2014/main" id="{F3B91BB6-7F40-40F3-BDE0-4EAE04CC4983}"/>
                </a:ext>
              </a:extLst>
            </p:cNvPr>
            <p:cNvSpPr/>
            <p:nvPr/>
          </p:nvSpPr>
          <p:spPr>
            <a:xfrm>
              <a:off x="8742409" y="2793788"/>
              <a:ext cx="2031326" cy="336695"/>
            </a:xfrm>
            <a:prstGeom prst="rect">
              <a:avLst/>
            </a:prstGeom>
          </p:spPr>
          <p:txBody>
            <a:bodyPr wrap="none">
              <a:spAutoFit/>
            </a:bodyPr>
            <a:lstStyle/>
            <a:p>
              <a:pPr algn="just">
                <a:lnSpc>
                  <a:spcPct val="150000"/>
                </a:lnSpc>
                <a:spcAft>
                  <a:spcPts val="0"/>
                </a:spcAft>
              </a:pP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人、车、物缺少精细化管理</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8" name="组合 27">
            <a:extLst>
              <a:ext uri="{FF2B5EF4-FFF2-40B4-BE49-F238E27FC236}">
                <a16:creationId xmlns:a16="http://schemas.microsoft.com/office/drawing/2014/main" id="{169AAB1A-4A96-42D6-A757-6DBB31C23B68}"/>
              </a:ext>
            </a:extLst>
          </p:cNvPr>
          <p:cNvGrpSpPr/>
          <p:nvPr/>
        </p:nvGrpSpPr>
        <p:grpSpPr>
          <a:xfrm>
            <a:off x="8434506" y="4552694"/>
            <a:ext cx="2402693" cy="500062"/>
            <a:chOff x="8183245" y="3534014"/>
            <a:chExt cx="2436601" cy="500062"/>
          </a:xfrm>
        </p:grpSpPr>
        <p:pic>
          <p:nvPicPr>
            <p:cNvPr id="16" name="图片 15">
              <a:extLst>
                <a:ext uri="{FF2B5EF4-FFF2-40B4-BE49-F238E27FC236}">
                  <a16:creationId xmlns:a16="http://schemas.microsoft.com/office/drawing/2014/main" id="{ED9E0ABB-852B-43F3-B6C0-147031DCF2C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183245" y="3534014"/>
              <a:ext cx="559164" cy="500062"/>
            </a:xfrm>
            <a:prstGeom prst="rect">
              <a:avLst/>
            </a:prstGeom>
          </p:spPr>
        </p:pic>
        <p:sp>
          <p:nvSpPr>
            <p:cNvPr id="18" name="矩形 17">
              <a:extLst>
                <a:ext uri="{FF2B5EF4-FFF2-40B4-BE49-F238E27FC236}">
                  <a16:creationId xmlns:a16="http://schemas.microsoft.com/office/drawing/2014/main" id="{F6C98F24-E802-4156-9DC7-85B70A0955CE}"/>
                </a:ext>
              </a:extLst>
            </p:cNvPr>
            <p:cNvSpPr/>
            <p:nvPr/>
          </p:nvSpPr>
          <p:spPr>
            <a:xfrm>
              <a:off x="8742409" y="3615698"/>
              <a:ext cx="1877437" cy="336695"/>
            </a:xfrm>
            <a:prstGeom prst="rect">
              <a:avLst/>
            </a:prstGeom>
          </p:spPr>
          <p:txBody>
            <a:bodyPr wrap="none">
              <a:spAutoFit/>
            </a:bodyPr>
            <a:lstStyle/>
            <a:p>
              <a:pPr algn="just">
                <a:lnSpc>
                  <a:spcPct val="150000"/>
                </a:lnSpc>
                <a:spcAft>
                  <a:spcPts val="0"/>
                </a:spcAft>
              </a:pP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游客与管理方信息不对称</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30" name="组合 29">
            <a:extLst>
              <a:ext uri="{FF2B5EF4-FFF2-40B4-BE49-F238E27FC236}">
                <a16:creationId xmlns:a16="http://schemas.microsoft.com/office/drawing/2014/main" id="{5B783A54-3D28-4D5C-B55C-6E768D904A74}"/>
              </a:ext>
            </a:extLst>
          </p:cNvPr>
          <p:cNvGrpSpPr/>
          <p:nvPr/>
        </p:nvGrpSpPr>
        <p:grpSpPr>
          <a:xfrm>
            <a:off x="8548802" y="5422496"/>
            <a:ext cx="2486163" cy="355081"/>
            <a:chOff x="8287571" y="5281820"/>
            <a:chExt cx="2486163" cy="355081"/>
          </a:xfrm>
        </p:grpSpPr>
        <p:pic>
          <p:nvPicPr>
            <p:cNvPr id="14" name="图片 13">
              <a:extLst>
                <a:ext uri="{FF2B5EF4-FFF2-40B4-BE49-F238E27FC236}">
                  <a16:creationId xmlns:a16="http://schemas.microsoft.com/office/drawing/2014/main" id="{434F6CA3-0FF1-4185-A2A8-78E55EC856E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287571" y="5281820"/>
              <a:ext cx="350513" cy="355081"/>
            </a:xfrm>
            <a:prstGeom prst="rect">
              <a:avLst/>
            </a:prstGeom>
          </p:spPr>
        </p:pic>
        <p:sp>
          <p:nvSpPr>
            <p:cNvPr id="15" name="矩形 14">
              <a:extLst>
                <a:ext uri="{FF2B5EF4-FFF2-40B4-BE49-F238E27FC236}">
                  <a16:creationId xmlns:a16="http://schemas.microsoft.com/office/drawing/2014/main" id="{05CCDFFB-7ED2-4770-AC91-F0A89111DDF4}"/>
                </a:ext>
              </a:extLst>
            </p:cNvPr>
            <p:cNvSpPr/>
            <p:nvPr/>
          </p:nvSpPr>
          <p:spPr>
            <a:xfrm>
              <a:off x="8742409" y="5291013"/>
              <a:ext cx="2031325" cy="336695"/>
            </a:xfrm>
            <a:prstGeom prst="rect">
              <a:avLst/>
            </a:prstGeom>
          </p:spPr>
          <p:txBody>
            <a:bodyPr wrap="none">
              <a:spAutoFit/>
            </a:bodyPr>
            <a:lstStyle/>
            <a:p>
              <a:pPr algn="just">
                <a:lnSpc>
                  <a:spcPct val="150000"/>
                </a:lnSpc>
                <a:spcAft>
                  <a:spcPts val="0"/>
                </a:spcAft>
              </a:pP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烟囱式建设，形成数据孤岛</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6" name="组合 5">
            <a:extLst>
              <a:ext uri="{FF2B5EF4-FFF2-40B4-BE49-F238E27FC236}">
                <a16:creationId xmlns:a16="http://schemas.microsoft.com/office/drawing/2014/main" id="{633BE3A6-1777-4B84-AA64-689053B87F84}"/>
              </a:ext>
            </a:extLst>
          </p:cNvPr>
          <p:cNvGrpSpPr/>
          <p:nvPr/>
        </p:nvGrpSpPr>
        <p:grpSpPr>
          <a:xfrm>
            <a:off x="8504842" y="2056860"/>
            <a:ext cx="2535913" cy="514004"/>
            <a:chOff x="8237823" y="1922506"/>
            <a:chExt cx="2535913" cy="514004"/>
          </a:xfrm>
        </p:grpSpPr>
        <p:pic>
          <p:nvPicPr>
            <p:cNvPr id="26" name="图片 25" descr="图标2">
              <a:extLst>
                <a:ext uri="{FF2B5EF4-FFF2-40B4-BE49-F238E27FC236}">
                  <a16:creationId xmlns:a16="http://schemas.microsoft.com/office/drawing/2014/main" id="{18418C33-C584-4C61-9373-3F5199546AAA}"/>
                </a:ext>
              </a:extLst>
            </p:cNvPr>
            <p:cNvPicPr>
              <a:picLocks noChangeAspect="1"/>
            </p:cNvPicPr>
            <p:nvPr/>
          </p:nvPicPr>
          <p:blipFill>
            <a:blip r:embed="rId8"/>
            <a:stretch>
              <a:fillRect/>
            </a:stretch>
          </p:blipFill>
          <p:spPr>
            <a:xfrm>
              <a:off x="8237823" y="1922506"/>
              <a:ext cx="450008" cy="514004"/>
            </a:xfrm>
            <a:prstGeom prst="rect">
              <a:avLst/>
            </a:prstGeom>
          </p:spPr>
        </p:pic>
        <p:sp>
          <p:nvSpPr>
            <p:cNvPr id="27" name="矩形 26">
              <a:extLst>
                <a:ext uri="{FF2B5EF4-FFF2-40B4-BE49-F238E27FC236}">
                  <a16:creationId xmlns:a16="http://schemas.microsoft.com/office/drawing/2014/main" id="{E780131C-791F-4E85-8BD0-02B9C1EA8D28}"/>
                </a:ext>
              </a:extLst>
            </p:cNvPr>
            <p:cNvSpPr/>
            <p:nvPr/>
          </p:nvSpPr>
          <p:spPr>
            <a:xfrm>
              <a:off x="8742409" y="1967201"/>
              <a:ext cx="2031327" cy="336695"/>
            </a:xfrm>
            <a:prstGeom prst="rect">
              <a:avLst/>
            </a:prstGeom>
          </p:spPr>
          <p:txBody>
            <a:bodyPr wrap="none">
              <a:spAutoFit/>
            </a:bodyPr>
            <a:lstStyle/>
            <a:p>
              <a:pPr algn="just">
                <a:lnSpc>
                  <a:spcPct val="150000"/>
                </a:lnSpc>
                <a:spcAft>
                  <a:spcPts val="0"/>
                </a:spcAft>
              </a:pPr>
              <a:r>
                <a:rPr lang="zh-CN" sz="1200" kern="100" dirty="0">
                  <a:solidFill>
                    <a:srgbClr val="000000"/>
                  </a:solidFill>
                  <a:effectLst/>
                  <a:latin typeface="微软雅黑" panose="020B0503020204020204" pitchFamily="34" charset="-122"/>
                  <a:ea typeface="微软雅黑" panose="020B0503020204020204" pitchFamily="34" charset="-122"/>
                  <a:cs typeface="Times New Roman" panose="02020603050405020304" pitchFamily="18" charset="0"/>
                </a:rPr>
                <a:t>缺失互联网基因，无法传播</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grpSp>
        <p:nvGrpSpPr>
          <p:cNvPr id="29" name="组合 28">
            <a:extLst>
              <a:ext uri="{FF2B5EF4-FFF2-40B4-BE49-F238E27FC236}">
                <a16:creationId xmlns:a16="http://schemas.microsoft.com/office/drawing/2014/main" id="{85D63D3B-8B35-460C-A376-D90706CD85AF}"/>
              </a:ext>
            </a:extLst>
          </p:cNvPr>
          <p:cNvGrpSpPr/>
          <p:nvPr/>
        </p:nvGrpSpPr>
        <p:grpSpPr>
          <a:xfrm>
            <a:off x="8452090" y="2940602"/>
            <a:ext cx="2745463" cy="500062"/>
            <a:chOff x="8212796" y="4396551"/>
            <a:chExt cx="2745463" cy="500062"/>
          </a:xfrm>
        </p:grpSpPr>
        <p:sp>
          <p:nvSpPr>
            <p:cNvPr id="21" name="矩形 20">
              <a:extLst>
                <a:ext uri="{FF2B5EF4-FFF2-40B4-BE49-F238E27FC236}">
                  <a16:creationId xmlns:a16="http://schemas.microsoft.com/office/drawing/2014/main" id="{39C3A83E-2967-479D-BCBE-3A8E6E2F7A9B}"/>
                </a:ext>
              </a:extLst>
            </p:cNvPr>
            <p:cNvSpPr/>
            <p:nvPr/>
          </p:nvSpPr>
          <p:spPr>
            <a:xfrm>
              <a:off x="8773045" y="4469443"/>
              <a:ext cx="2185214" cy="336695"/>
            </a:xfrm>
            <a:prstGeom prst="rect">
              <a:avLst/>
            </a:prstGeom>
          </p:spPr>
          <p:txBody>
            <a:bodyPr wrap="none">
              <a:spAutoFit/>
            </a:bodyPr>
            <a:lstStyle/>
            <a:p>
              <a:pPr algn="just">
                <a:lnSpc>
                  <a:spcPct val="150000"/>
                </a:lnSpc>
                <a:spcAft>
                  <a:spcPts val="0"/>
                </a:spcAft>
              </a:pP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火灾</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200" kern="100" dirty="0">
                  <a:latin typeface="微软雅黑" panose="020B0503020204020204" pitchFamily="34" charset="-122"/>
                  <a:ea typeface="微软雅黑" panose="020B0503020204020204" pitchFamily="34" charset="-122"/>
                  <a:cs typeface="Times New Roman" panose="02020603050405020304" pitchFamily="18" charset="0"/>
                </a:rPr>
                <a:t>溺水、</a:t>
              </a:r>
              <a:r>
                <a:rPr lang="zh-CN" altLang="en-US" sz="1200" kern="100" dirty="0">
                  <a:effectLst/>
                  <a:latin typeface="微软雅黑" panose="020B0503020204020204" pitchFamily="34" charset="-122"/>
                  <a:ea typeface="微软雅黑" panose="020B0503020204020204" pitchFamily="34" charset="-122"/>
                  <a:cs typeface="Times New Roman" panose="02020603050405020304" pitchFamily="18" charset="0"/>
                </a:rPr>
                <a:t>等安全事故频发</a:t>
              </a:r>
              <a:endParaRPr lang="zh-CN" sz="1200" kern="100" dirty="0">
                <a:effectLst/>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 name="图片 2">
              <a:extLst>
                <a:ext uri="{FF2B5EF4-FFF2-40B4-BE49-F238E27FC236}">
                  <a16:creationId xmlns:a16="http://schemas.microsoft.com/office/drawing/2014/main" id="{A62E785B-B5FC-49C3-B130-BDDB3A749CB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212796" y="4396551"/>
              <a:ext cx="500062" cy="500062"/>
            </a:xfrm>
            <a:prstGeom prst="rect">
              <a:avLst/>
            </a:prstGeom>
          </p:spPr>
        </p:pic>
      </p:grpSp>
    </p:spTree>
    <p:extLst>
      <p:ext uri="{BB962C8B-B14F-4D97-AF65-F5344CB8AC3E}">
        <p14:creationId xmlns:p14="http://schemas.microsoft.com/office/powerpoint/2010/main" val="1136900191"/>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4"/>
          <p:cNvSpPr/>
          <p:nvPr/>
        </p:nvSpPr>
        <p:spPr>
          <a:xfrm>
            <a:off x="115031" y="1761154"/>
            <a:ext cx="3393956" cy="4665219"/>
          </a:xfrm>
          <a:prstGeom prst="rect">
            <a:avLst/>
          </a:prstGeom>
          <a:blipFill>
            <a:blip r:embed="rId2" cstate="print"/>
            <a:stretch>
              <a:fillRect/>
            </a:stretch>
          </a:blipFill>
        </p:spPr>
        <p:txBody>
          <a:bodyPr wrap="square" lIns="0" tIns="0" rIns="0" bIns="0" rtlCol="0"/>
          <a:lstStyle/>
          <a:p>
            <a:endParaRPr/>
          </a:p>
        </p:txBody>
      </p:sp>
      <p:sp>
        <p:nvSpPr>
          <p:cNvPr id="3" name="object 5"/>
          <p:cNvSpPr/>
          <p:nvPr/>
        </p:nvSpPr>
        <p:spPr>
          <a:xfrm>
            <a:off x="2307823" y="1618876"/>
            <a:ext cx="3228684" cy="4665212"/>
          </a:xfrm>
          <a:prstGeom prst="rect">
            <a:avLst/>
          </a:prstGeom>
          <a:blipFill>
            <a:blip r:embed="rId3" cstate="print"/>
            <a:stretch>
              <a:fillRect/>
            </a:stretch>
          </a:blipFill>
        </p:spPr>
        <p:txBody>
          <a:bodyPr wrap="square" lIns="0" tIns="0" rIns="0" bIns="0" rtlCol="0"/>
          <a:lstStyle/>
          <a:p>
            <a:endParaRPr/>
          </a:p>
        </p:txBody>
      </p:sp>
      <p:sp>
        <p:nvSpPr>
          <p:cNvPr id="10" name="文本框 11"/>
          <p:cNvSpPr txBox="1">
            <a:spLocks noChangeArrowheads="1"/>
          </p:cNvSpPr>
          <p:nvPr/>
        </p:nvSpPr>
        <p:spPr bwMode="auto">
          <a:xfrm>
            <a:off x="10976944" y="262093"/>
            <a:ext cx="1212262" cy="369330"/>
          </a:xfrm>
          <a:prstGeom prst="rect">
            <a:avLst/>
          </a:prstGeom>
        </p:spPr>
        <p:txBody>
          <a:bodyPr lIns="91439" tIns="45719" rIns="91439" bIns="45719"/>
          <a:lstStyle>
            <a:defPPr>
              <a:defRPr lang="zh-CN"/>
            </a:defPPr>
            <a:lvl1pPr indent="0">
              <a:lnSpc>
                <a:spcPct val="90000"/>
              </a:lnSpc>
              <a:spcBef>
                <a:spcPts val="1000"/>
              </a:spcBef>
              <a:buFontTx/>
              <a:buNone/>
              <a:defRPr sz="2000" b="1">
                <a:solidFill>
                  <a:prstClr val="black"/>
                </a:solidFill>
                <a:latin typeface="微软雅黑" panose="020B0503020204020204" pitchFamily="34" charset="-122"/>
                <a:ea typeface="微软雅黑" panose="020B0503020204020204" pitchFamily="34" charset="-122"/>
              </a:defRPr>
            </a:lvl1pPr>
            <a:lvl2pPr marL="685800" indent="-228600">
              <a:lnSpc>
                <a:spcPct val="90000"/>
              </a:lnSpc>
              <a:spcBef>
                <a:spcPts val="500"/>
              </a:spcBef>
              <a:buFont typeface="Arial" panose="020B0604020202020204" pitchFamily="34" charset="0"/>
              <a:buChar char="•"/>
              <a:defRPr sz="2400"/>
            </a:lvl2pPr>
            <a:lvl3pPr marL="1143000" indent="-228600">
              <a:lnSpc>
                <a:spcPct val="90000"/>
              </a:lnSpc>
              <a:spcBef>
                <a:spcPts val="500"/>
              </a:spcBef>
              <a:buFont typeface="Arial" panose="020B0604020202020204" pitchFamily="34" charset="0"/>
              <a:buChar char="•"/>
              <a:defRPr sz="2000"/>
            </a:lvl3pPr>
            <a:lvl4pPr marL="1600200" indent="-228600">
              <a:lnSpc>
                <a:spcPct val="90000"/>
              </a:lnSpc>
              <a:spcBef>
                <a:spcPts val="500"/>
              </a:spcBef>
              <a:buFont typeface="Arial" panose="020B0604020202020204" pitchFamily="34" charset="0"/>
              <a:buChar char="•"/>
            </a:lvl4pPr>
            <a:lvl5pPr marL="2057400" indent="-228600">
              <a:lnSpc>
                <a:spcPct val="90000"/>
              </a:lnSpc>
              <a:spcBef>
                <a:spcPts val="500"/>
              </a:spcBef>
              <a:buFont typeface="Arial" panose="020B0604020202020204" pitchFamily="34" charset="0"/>
              <a:buChar cha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r>
              <a:rPr lang="zh-CN" altLang="en-US" dirty="0"/>
              <a:t>专利证书</a:t>
            </a:r>
          </a:p>
        </p:txBody>
      </p:sp>
      <p:sp>
        <p:nvSpPr>
          <p:cNvPr id="13" name="灯片编号占位符 12"/>
          <p:cNvSpPr>
            <a:spLocks noGrp="1"/>
          </p:cNvSpPr>
          <p:nvPr>
            <p:ph type="sldNum" sz="quarter" idx="10"/>
          </p:nvPr>
        </p:nvSpPr>
        <p:spPr/>
        <p:txBody>
          <a:bodyPr/>
          <a:lstStyle/>
          <a:p>
            <a:fld id="{85BC0CA1-3571-4BD4-9253-723F5D1C3D94}" type="slidenum">
              <a:rPr lang="zh-CN" altLang="en-US" smtClean="0"/>
              <a:t>60</a:t>
            </a:fld>
            <a:endParaRPr lang="zh-CN" altLang="en-US"/>
          </a:p>
        </p:txBody>
      </p:sp>
      <p:sp>
        <p:nvSpPr>
          <p:cNvPr id="8" name="object 6">
            <a:extLst>
              <a:ext uri="{FF2B5EF4-FFF2-40B4-BE49-F238E27FC236}">
                <a16:creationId xmlns:a16="http://schemas.microsoft.com/office/drawing/2014/main" id="{21C14A6F-C61C-45AC-ADA8-FAEBDBB30845}"/>
              </a:ext>
            </a:extLst>
          </p:cNvPr>
          <p:cNvSpPr/>
          <p:nvPr/>
        </p:nvSpPr>
        <p:spPr>
          <a:xfrm>
            <a:off x="4349076" y="1415048"/>
            <a:ext cx="3493848" cy="4716709"/>
          </a:xfrm>
          <a:prstGeom prst="rect">
            <a:avLst/>
          </a:prstGeom>
          <a:blipFill>
            <a:blip r:embed="rId4" cstate="print"/>
            <a:stretch>
              <a:fillRect/>
            </a:stretch>
          </a:blipFill>
        </p:spPr>
        <p:txBody>
          <a:bodyPr wrap="square" lIns="0" tIns="0" rIns="0" bIns="0" rtlCol="0"/>
          <a:lstStyle/>
          <a:p>
            <a:endParaRPr/>
          </a:p>
        </p:txBody>
      </p:sp>
      <p:sp>
        <p:nvSpPr>
          <p:cNvPr id="9" name="object 5">
            <a:extLst>
              <a:ext uri="{FF2B5EF4-FFF2-40B4-BE49-F238E27FC236}">
                <a16:creationId xmlns:a16="http://schemas.microsoft.com/office/drawing/2014/main" id="{3074F796-1CDB-416F-A1EF-D12FD7E545E6}"/>
              </a:ext>
            </a:extLst>
          </p:cNvPr>
          <p:cNvSpPr/>
          <p:nvPr/>
        </p:nvSpPr>
        <p:spPr>
          <a:xfrm>
            <a:off x="6532978" y="1253922"/>
            <a:ext cx="3493859" cy="4716709"/>
          </a:xfrm>
          <a:prstGeom prst="rect">
            <a:avLst/>
          </a:prstGeom>
          <a:blipFill>
            <a:blip r:embed="rId5" cstate="print"/>
            <a:stretch>
              <a:fillRect/>
            </a:stretch>
          </a:blipFill>
        </p:spPr>
        <p:txBody>
          <a:bodyPr wrap="square" lIns="0" tIns="0" rIns="0" bIns="0" rtlCol="0"/>
          <a:lstStyle/>
          <a:p>
            <a:endParaRPr/>
          </a:p>
        </p:txBody>
      </p:sp>
      <p:sp>
        <p:nvSpPr>
          <p:cNvPr id="11" name="object 4">
            <a:extLst>
              <a:ext uri="{FF2B5EF4-FFF2-40B4-BE49-F238E27FC236}">
                <a16:creationId xmlns:a16="http://schemas.microsoft.com/office/drawing/2014/main" id="{22EBE30C-AA37-4159-96C0-F085DA8D0D60}"/>
              </a:ext>
            </a:extLst>
          </p:cNvPr>
          <p:cNvSpPr/>
          <p:nvPr/>
        </p:nvSpPr>
        <p:spPr>
          <a:xfrm>
            <a:off x="8716883" y="1066421"/>
            <a:ext cx="3493856" cy="4716703"/>
          </a:xfrm>
          <a:prstGeom prst="rect">
            <a:avLst/>
          </a:prstGeom>
          <a:blipFill>
            <a:blip r:embed="rId6" cstate="print"/>
            <a:stretch>
              <a:fillRect/>
            </a:stretch>
          </a:blipFill>
        </p:spPr>
        <p:txBody>
          <a:bodyPr wrap="square" lIns="0" tIns="0" rIns="0" bIns="0" rtlCol="0"/>
          <a:lstStyle/>
          <a:p>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22986"/>
            <a:ext cx="12225868" cy="6880986"/>
          </a:xfrm>
          <a:prstGeom prst="rect">
            <a:avLst/>
          </a:prstGeom>
        </p:spPr>
      </p:pic>
      <p:sp>
        <p:nvSpPr>
          <p:cNvPr id="2" name="任意多边形 1"/>
          <p:cNvSpPr/>
          <p:nvPr/>
        </p:nvSpPr>
        <p:spPr>
          <a:xfrm>
            <a:off x="3759201" y="-33867"/>
            <a:ext cx="8466667" cy="6908800"/>
          </a:xfrm>
          <a:custGeom>
            <a:avLst/>
            <a:gdLst>
              <a:gd name="connsiteX0" fmla="*/ 2882900 w 6324600"/>
              <a:gd name="connsiteY0" fmla="*/ 0 h 5181600"/>
              <a:gd name="connsiteX1" fmla="*/ 2260600 w 6324600"/>
              <a:gd name="connsiteY1" fmla="*/ 1485900 h 5181600"/>
              <a:gd name="connsiteX2" fmla="*/ 0 w 6324600"/>
              <a:gd name="connsiteY2" fmla="*/ 1485900 h 5181600"/>
              <a:gd name="connsiteX3" fmla="*/ 0 w 6324600"/>
              <a:gd name="connsiteY3" fmla="*/ 2019300 h 5181600"/>
              <a:gd name="connsiteX4" fmla="*/ 990600 w 6324600"/>
              <a:gd name="connsiteY4" fmla="*/ 2019300 h 5181600"/>
              <a:gd name="connsiteX5" fmla="*/ 990600 w 6324600"/>
              <a:gd name="connsiteY5" fmla="*/ 2819400 h 5181600"/>
              <a:gd name="connsiteX6" fmla="*/ 1930400 w 6324600"/>
              <a:gd name="connsiteY6" fmla="*/ 2819400 h 5181600"/>
              <a:gd name="connsiteX7" fmla="*/ 952500 w 6324600"/>
              <a:gd name="connsiteY7" fmla="*/ 5181600 h 5181600"/>
              <a:gd name="connsiteX8" fmla="*/ 6324600 w 6324600"/>
              <a:gd name="connsiteY8" fmla="*/ 5168900 h 5181600"/>
              <a:gd name="connsiteX9" fmla="*/ 6235700 w 6324600"/>
              <a:gd name="connsiteY9" fmla="*/ 12700 h 5181600"/>
              <a:gd name="connsiteX10" fmla="*/ 2882900 w 6324600"/>
              <a:gd name="connsiteY10" fmla="*/ 0 h 5181600"/>
              <a:gd name="connsiteX0-1" fmla="*/ 2882900 w 6350000"/>
              <a:gd name="connsiteY0-2" fmla="*/ 0 h 5181600"/>
              <a:gd name="connsiteX1-3" fmla="*/ 2260600 w 6350000"/>
              <a:gd name="connsiteY1-4" fmla="*/ 1485900 h 5181600"/>
              <a:gd name="connsiteX2-5" fmla="*/ 0 w 6350000"/>
              <a:gd name="connsiteY2-6" fmla="*/ 1485900 h 5181600"/>
              <a:gd name="connsiteX3-7" fmla="*/ 0 w 6350000"/>
              <a:gd name="connsiteY3-8" fmla="*/ 2019300 h 5181600"/>
              <a:gd name="connsiteX4-9" fmla="*/ 990600 w 6350000"/>
              <a:gd name="connsiteY4-10" fmla="*/ 2019300 h 5181600"/>
              <a:gd name="connsiteX5-11" fmla="*/ 990600 w 6350000"/>
              <a:gd name="connsiteY5-12" fmla="*/ 2819400 h 5181600"/>
              <a:gd name="connsiteX6-13" fmla="*/ 1930400 w 6350000"/>
              <a:gd name="connsiteY6-14" fmla="*/ 2819400 h 5181600"/>
              <a:gd name="connsiteX7-15" fmla="*/ 952500 w 6350000"/>
              <a:gd name="connsiteY7-16" fmla="*/ 5181600 h 5181600"/>
              <a:gd name="connsiteX8-17" fmla="*/ 6324600 w 6350000"/>
              <a:gd name="connsiteY8-18" fmla="*/ 5168900 h 5181600"/>
              <a:gd name="connsiteX9-19" fmla="*/ 6350000 w 6350000"/>
              <a:gd name="connsiteY9-20" fmla="*/ 12700 h 5181600"/>
              <a:gd name="connsiteX10-21" fmla="*/ 2882900 w 6350000"/>
              <a:gd name="connsiteY10-22" fmla="*/ 0 h 5181600"/>
              <a:gd name="connsiteX0-23" fmla="*/ 2882900 w 6350000"/>
              <a:gd name="connsiteY0-24" fmla="*/ 0 h 5181600"/>
              <a:gd name="connsiteX1-25" fmla="*/ 2260600 w 6350000"/>
              <a:gd name="connsiteY1-26" fmla="*/ 1485900 h 5181600"/>
              <a:gd name="connsiteX2-27" fmla="*/ 0 w 6350000"/>
              <a:gd name="connsiteY2-28" fmla="*/ 1485900 h 5181600"/>
              <a:gd name="connsiteX3-29" fmla="*/ 0 w 6350000"/>
              <a:gd name="connsiteY3-30" fmla="*/ 2019300 h 5181600"/>
              <a:gd name="connsiteX4-31" fmla="*/ 990600 w 6350000"/>
              <a:gd name="connsiteY4-32" fmla="*/ 2019300 h 5181600"/>
              <a:gd name="connsiteX5-33" fmla="*/ 1003300 w 6350000"/>
              <a:gd name="connsiteY5-34" fmla="*/ 2616200 h 5181600"/>
              <a:gd name="connsiteX6-35" fmla="*/ 1930400 w 6350000"/>
              <a:gd name="connsiteY6-36" fmla="*/ 2819400 h 5181600"/>
              <a:gd name="connsiteX7-37" fmla="*/ 952500 w 6350000"/>
              <a:gd name="connsiteY7-38" fmla="*/ 5181600 h 5181600"/>
              <a:gd name="connsiteX8-39" fmla="*/ 6324600 w 6350000"/>
              <a:gd name="connsiteY8-40" fmla="*/ 5168900 h 5181600"/>
              <a:gd name="connsiteX9-41" fmla="*/ 6350000 w 6350000"/>
              <a:gd name="connsiteY9-42" fmla="*/ 12700 h 5181600"/>
              <a:gd name="connsiteX10-43" fmla="*/ 2882900 w 6350000"/>
              <a:gd name="connsiteY10-44" fmla="*/ 0 h 5181600"/>
              <a:gd name="connsiteX0-45" fmla="*/ 2882900 w 6350000"/>
              <a:gd name="connsiteY0-46" fmla="*/ 0 h 5181600"/>
              <a:gd name="connsiteX1-47" fmla="*/ 2260600 w 6350000"/>
              <a:gd name="connsiteY1-48" fmla="*/ 1485900 h 5181600"/>
              <a:gd name="connsiteX2-49" fmla="*/ 0 w 6350000"/>
              <a:gd name="connsiteY2-50" fmla="*/ 1485900 h 5181600"/>
              <a:gd name="connsiteX3-51" fmla="*/ 0 w 6350000"/>
              <a:gd name="connsiteY3-52" fmla="*/ 2019300 h 5181600"/>
              <a:gd name="connsiteX4-53" fmla="*/ 990600 w 6350000"/>
              <a:gd name="connsiteY4-54" fmla="*/ 2019300 h 5181600"/>
              <a:gd name="connsiteX5-55" fmla="*/ 1003300 w 6350000"/>
              <a:gd name="connsiteY5-56" fmla="*/ 2616200 h 5181600"/>
              <a:gd name="connsiteX6-57" fmla="*/ 1968500 w 6350000"/>
              <a:gd name="connsiteY6-58" fmla="*/ 2616200 h 5181600"/>
              <a:gd name="connsiteX7-59" fmla="*/ 952500 w 6350000"/>
              <a:gd name="connsiteY7-60" fmla="*/ 5181600 h 5181600"/>
              <a:gd name="connsiteX8-61" fmla="*/ 6324600 w 6350000"/>
              <a:gd name="connsiteY8-62" fmla="*/ 5168900 h 5181600"/>
              <a:gd name="connsiteX9-63" fmla="*/ 6350000 w 6350000"/>
              <a:gd name="connsiteY9-64" fmla="*/ 12700 h 5181600"/>
              <a:gd name="connsiteX10-65" fmla="*/ 2882900 w 6350000"/>
              <a:gd name="connsiteY10-66" fmla="*/ 0 h 51816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6350000" h="5181600">
                <a:moveTo>
                  <a:pt x="2882900" y="0"/>
                </a:moveTo>
                <a:lnTo>
                  <a:pt x="2260600" y="1485900"/>
                </a:lnTo>
                <a:lnTo>
                  <a:pt x="0" y="1485900"/>
                </a:lnTo>
                <a:lnTo>
                  <a:pt x="0" y="2019300"/>
                </a:lnTo>
                <a:lnTo>
                  <a:pt x="990600" y="2019300"/>
                </a:lnTo>
                <a:lnTo>
                  <a:pt x="1003300" y="2616200"/>
                </a:lnTo>
                <a:lnTo>
                  <a:pt x="1968500" y="2616200"/>
                </a:lnTo>
                <a:lnTo>
                  <a:pt x="952500" y="5181600"/>
                </a:lnTo>
                <a:lnTo>
                  <a:pt x="6324600" y="5168900"/>
                </a:lnTo>
                <a:lnTo>
                  <a:pt x="6350000" y="12700"/>
                </a:lnTo>
                <a:lnTo>
                  <a:pt x="2882900" y="0"/>
                </a:lnTo>
                <a:close/>
              </a:path>
            </a:pathLst>
          </a:custGeom>
          <a:solidFill>
            <a:srgbClr val="0F2C5D">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p>
        </p:txBody>
      </p:sp>
      <p:sp>
        <p:nvSpPr>
          <p:cNvPr id="4" name="TextBox 3"/>
          <p:cNvSpPr txBox="1"/>
          <p:nvPr/>
        </p:nvSpPr>
        <p:spPr>
          <a:xfrm>
            <a:off x="5379099" y="2579425"/>
            <a:ext cx="3753615" cy="707886"/>
          </a:xfrm>
          <a:prstGeom prst="rect">
            <a:avLst/>
          </a:prstGeom>
          <a:noFill/>
        </p:spPr>
        <p:txBody>
          <a:bodyPr wrap="square" rtlCol="0">
            <a:spAutoFit/>
          </a:bodyPr>
          <a:lstStyle/>
          <a:p>
            <a:pPr algn="dist"/>
            <a:r>
              <a:rPr lang="zh-CN" altLang="en-US" sz="4000" b="1" dirty="0">
                <a:solidFill>
                  <a:schemeClr val="bg1"/>
                </a:solidFill>
                <a:latin typeface="微软雅黑" panose="020B0503020204020204" pitchFamily="34" charset="-122"/>
                <a:ea typeface="微软雅黑" panose="020B0503020204020204" pitchFamily="34" charset="-122"/>
              </a:rPr>
              <a:t>感谢聆听</a:t>
            </a:r>
          </a:p>
        </p:txBody>
      </p:sp>
      <p:sp>
        <p:nvSpPr>
          <p:cNvPr id="5" name="任意多边形 4"/>
          <p:cNvSpPr/>
          <p:nvPr/>
        </p:nvSpPr>
        <p:spPr>
          <a:xfrm>
            <a:off x="3855101" y="89636"/>
            <a:ext cx="8240315" cy="6635579"/>
          </a:xfrm>
          <a:custGeom>
            <a:avLst/>
            <a:gdLst>
              <a:gd name="connsiteX0" fmla="*/ 2882900 w 6324600"/>
              <a:gd name="connsiteY0" fmla="*/ 0 h 5181600"/>
              <a:gd name="connsiteX1" fmla="*/ 2260600 w 6324600"/>
              <a:gd name="connsiteY1" fmla="*/ 1485900 h 5181600"/>
              <a:gd name="connsiteX2" fmla="*/ 0 w 6324600"/>
              <a:gd name="connsiteY2" fmla="*/ 1485900 h 5181600"/>
              <a:gd name="connsiteX3" fmla="*/ 0 w 6324600"/>
              <a:gd name="connsiteY3" fmla="*/ 2019300 h 5181600"/>
              <a:gd name="connsiteX4" fmla="*/ 990600 w 6324600"/>
              <a:gd name="connsiteY4" fmla="*/ 2019300 h 5181600"/>
              <a:gd name="connsiteX5" fmla="*/ 990600 w 6324600"/>
              <a:gd name="connsiteY5" fmla="*/ 2819400 h 5181600"/>
              <a:gd name="connsiteX6" fmla="*/ 1930400 w 6324600"/>
              <a:gd name="connsiteY6" fmla="*/ 2819400 h 5181600"/>
              <a:gd name="connsiteX7" fmla="*/ 952500 w 6324600"/>
              <a:gd name="connsiteY7" fmla="*/ 5181600 h 5181600"/>
              <a:gd name="connsiteX8" fmla="*/ 6324600 w 6324600"/>
              <a:gd name="connsiteY8" fmla="*/ 5168900 h 5181600"/>
              <a:gd name="connsiteX9" fmla="*/ 6235700 w 6324600"/>
              <a:gd name="connsiteY9" fmla="*/ 12700 h 5181600"/>
              <a:gd name="connsiteX10" fmla="*/ 2882900 w 6324600"/>
              <a:gd name="connsiteY10" fmla="*/ 0 h 5181600"/>
              <a:gd name="connsiteX0-1" fmla="*/ 2882900 w 6350000"/>
              <a:gd name="connsiteY0-2" fmla="*/ 0 h 5181600"/>
              <a:gd name="connsiteX1-3" fmla="*/ 2260600 w 6350000"/>
              <a:gd name="connsiteY1-4" fmla="*/ 1485900 h 5181600"/>
              <a:gd name="connsiteX2-5" fmla="*/ 0 w 6350000"/>
              <a:gd name="connsiteY2-6" fmla="*/ 1485900 h 5181600"/>
              <a:gd name="connsiteX3-7" fmla="*/ 0 w 6350000"/>
              <a:gd name="connsiteY3-8" fmla="*/ 2019300 h 5181600"/>
              <a:gd name="connsiteX4-9" fmla="*/ 990600 w 6350000"/>
              <a:gd name="connsiteY4-10" fmla="*/ 2019300 h 5181600"/>
              <a:gd name="connsiteX5-11" fmla="*/ 990600 w 6350000"/>
              <a:gd name="connsiteY5-12" fmla="*/ 2819400 h 5181600"/>
              <a:gd name="connsiteX6-13" fmla="*/ 1930400 w 6350000"/>
              <a:gd name="connsiteY6-14" fmla="*/ 2819400 h 5181600"/>
              <a:gd name="connsiteX7-15" fmla="*/ 952500 w 6350000"/>
              <a:gd name="connsiteY7-16" fmla="*/ 5181600 h 5181600"/>
              <a:gd name="connsiteX8-17" fmla="*/ 6324600 w 6350000"/>
              <a:gd name="connsiteY8-18" fmla="*/ 5168900 h 5181600"/>
              <a:gd name="connsiteX9-19" fmla="*/ 6350000 w 6350000"/>
              <a:gd name="connsiteY9-20" fmla="*/ 12700 h 5181600"/>
              <a:gd name="connsiteX10-21" fmla="*/ 2882900 w 6350000"/>
              <a:gd name="connsiteY10-22" fmla="*/ 0 h 5181600"/>
              <a:gd name="connsiteX0-23" fmla="*/ 2882900 w 6350000"/>
              <a:gd name="connsiteY0-24" fmla="*/ 0 h 5181600"/>
              <a:gd name="connsiteX1-25" fmla="*/ 2260600 w 6350000"/>
              <a:gd name="connsiteY1-26" fmla="*/ 1485900 h 5181600"/>
              <a:gd name="connsiteX2-27" fmla="*/ 0 w 6350000"/>
              <a:gd name="connsiteY2-28" fmla="*/ 1485900 h 5181600"/>
              <a:gd name="connsiteX3-29" fmla="*/ 0 w 6350000"/>
              <a:gd name="connsiteY3-30" fmla="*/ 2019300 h 5181600"/>
              <a:gd name="connsiteX4-31" fmla="*/ 990600 w 6350000"/>
              <a:gd name="connsiteY4-32" fmla="*/ 2019300 h 5181600"/>
              <a:gd name="connsiteX5-33" fmla="*/ 1003300 w 6350000"/>
              <a:gd name="connsiteY5-34" fmla="*/ 2616200 h 5181600"/>
              <a:gd name="connsiteX6-35" fmla="*/ 1930400 w 6350000"/>
              <a:gd name="connsiteY6-36" fmla="*/ 2819400 h 5181600"/>
              <a:gd name="connsiteX7-37" fmla="*/ 952500 w 6350000"/>
              <a:gd name="connsiteY7-38" fmla="*/ 5181600 h 5181600"/>
              <a:gd name="connsiteX8-39" fmla="*/ 6324600 w 6350000"/>
              <a:gd name="connsiteY8-40" fmla="*/ 5168900 h 5181600"/>
              <a:gd name="connsiteX9-41" fmla="*/ 6350000 w 6350000"/>
              <a:gd name="connsiteY9-42" fmla="*/ 12700 h 5181600"/>
              <a:gd name="connsiteX10-43" fmla="*/ 2882900 w 6350000"/>
              <a:gd name="connsiteY10-44" fmla="*/ 0 h 5181600"/>
              <a:gd name="connsiteX0-45" fmla="*/ 2882900 w 6350000"/>
              <a:gd name="connsiteY0-46" fmla="*/ 0 h 5181600"/>
              <a:gd name="connsiteX1-47" fmla="*/ 2260600 w 6350000"/>
              <a:gd name="connsiteY1-48" fmla="*/ 1485900 h 5181600"/>
              <a:gd name="connsiteX2-49" fmla="*/ 0 w 6350000"/>
              <a:gd name="connsiteY2-50" fmla="*/ 1485900 h 5181600"/>
              <a:gd name="connsiteX3-51" fmla="*/ 0 w 6350000"/>
              <a:gd name="connsiteY3-52" fmla="*/ 2019300 h 5181600"/>
              <a:gd name="connsiteX4-53" fmla="*/ 990600 w 6350000"/>
              <a:gd name="connsiteY4-54" fmla="*/ 2019300 h 5181600"/>
              <a:gd name="connsiteX5-55" fmla="*/ 1003300 w 6350000"/>
              <a:gd name="connsiteY5-56" fmla="*/ 2616200 h 5181600"/>
              <a:gd name="connsiteX6-57" fmla="*/ 1968500 w 6350000"/>
              <a:gd name="connsiteY6-58" fmla="*/ 2616200 h 5181600"/>
              <a:gd name="connsiteX7-59" fmla="*/ 952500 w 6350000"/>
              <a:gd name="connsiteY7-60" fmla="*/ 5181600 h 5181600"/>
              <a:gd name="connsiteX8-61" fmla="*/ 6324600 w 6350000"/>
              <a:gd name="connsiteY8-62" fmla="*/ 5168900 h 5181600"/>
              <a:gd name="connsiteX9-63" fmla="*/ 6350000 w 6350000"/>
              <a:gd name="connsiteY9-64" fmla="*/ 12700 h 5181600"/>
              <a:gd name="connsiteX10-65" fmla="*/ 2882900 w 6350000"/>
              <a:gd name="connsiteY10-66" fmla="*/ 0 h 5181600"/>
              <a:gd name="connsiteX0-67" fmla="*/ 3134972 w 6350000"/>
              <a:gd name="connsiteY0-68" fmla="*/ 0 h 5181600"/>
              <a:gd name="connsiteX1-69" fmla="*/ 2260600 w 6350000"/>
              <a:gd name="connsiteY1-70" fmla="*/ 1485900 h 5181600"/>
              <a:gd name="connsiteX2-71" fmla="*/ 0 w 6350000"/>
              <a:gd name="connsiteY2-72" fmla="*/ 1485900 h 5181600"/>
              <a:gd name="connsiteX3-73" fmla="*/ 0 w 6350000"/>
              <a:gd name="connsiteY3-74" fmla="*/ 2019300 h 5181600"/>
              <a:gd name="connsiteX4-75" fmla="*/ 990600 w 6350000"/>
              <a:gd name="connsiteY4-76" fmla="*/ 2019300 h 5181600"/>
              <a:gd name="connsiteX5-77" fmla="*/ 1003300 w 6350000"/>
              <a:gd name="connsiteY5-78" fmla="*/ 2616200 h 5181600"/>
              <a:gd name="connsiteX6-79" fmla="*/ 1968500 w 6350000"/>
              <a:gd name="connsiteY6-80" fmla="*/ 2616200 h 5181600"/>
              <a:gd name="connsiteX7-81" fmla="*/ 952500 w 6350000"/>
              <a:gd name="connsiteY7-82" fmla="*/ 5181600 h 5181600"/>
              <a:gd name="connsiteX8-83" fmla="*/ 6324600 w 6350000"/>
              <a:gd name="connsiteY8-84" fmla="*/ 5168900 h 5181600"/>
              <a:gd name="connsiteX9-85" fmla="*/ 6350000 w 6350000"/>
              <a:gd name="connsiteY9-86" fmla="*/ 12700 h 5181600"/>
              <a:gd name="connsiteX10-87" fmla="*/ 3134972 w 6350000"/>
              <a:gd name="connsiteY10-88" fmla="*/ 0 h 5181600"/>
              <a:gd name="connsiteX0-89" fmla="*/ 3134972 w 6522470"/>
              <a:gd name="connsiteY0-90" fmla="*/ 28094 h 5209694"/>
              <a:gd name="connsiteX1-91" fmla="*/ 2260600 w 6522470"/>
              <a:gd name="connsiteY1-92" fmla="*/ 1513994 h 5209694"/>
              <a:gd name="connsiteX2-93" fmla="*/ 0 w 6522470"/>
              <a:gd name="connsiteY2-94" fmla="*/ 1513994 h 5209694"/>
              <a:gd name="connsiteX3-95" fmla="*/ 0 w 6522470"/>
              <a:gd name="connsiteY3-96" fmla="*/ 2047394 h 5209694"/>
              <a:gd name="connsiteX4-97" fmla="*/ 990600 w 6522470"/>
              <a:gd name="connsiteY4-98" fmla="*/ 2047394 h 5209694"/>
              <a:gd name="connsiteX5-99" fmla="*/ 1003300 w 6522470"/>
              <a:gd name="connsiteY5-100" fmla="*/ 2644294 h 5209694"/>
              <a:gd name="connsiteX6-101" fmla="*/ 1968500 w 6522470"/>
              <a:gd name="connsiteY6-102" fmla="*/ 2644294 h 5209694"/>
              <a:gd name="connsiteX7-103" fmla="*/ 952500 w 6522470"/>
              <a:gd name="connsiteY7-104" fmla="*/ 5209694 h 5209694"/>
              <a:gd name="connsiteX8-105" fmla="*/ 6324600 w 6522470"/>
              <a:gd name="connsiteY8-106" fmla="*/ 5196994 h 5209694"/>
              <a:gd name="connsiteX9-107" fmla="*/ 6522470 w 6522470"/>
              <a:gd name="connsiteY9-108" fmla="*/ 0 h 5209694"/>
              <a:gd name="connsiteX10-109" fmla="*/ 3134972 w 6522470"/>
              <a:gd name="connsiteY10-110" fmla="*/ 28094 h 5209694"/>
              <a:gd name="connsiteX0-111" fmla="*/ 3134972 w 6522470"/>
              <a:gd name="connsiteY0-112" fmla="*/ 28094 h 5305778"/>
              <a:gd name="connsiteX1-113" fmla="*/ 2260600 w 6522470"/>
              <a:gd name="connsiteY1-114" fmla="*/ 1513994 h 5305778"/>
              <a:gd name="connsiteX2-115" fmla="*/ 0 w 6522470"/>
              <a:gd name="connsiteY2-116" fmla="*/ 1513994 h 5305778"/>
              <a:gd name="connsiteX3-117" fmla="*/ 0 w 6522470"/>
              <a:gd name="connsiteY3-118" fmla="*/ 2047394 h 5305778"/>
              <a:gd name="connsiteX4-119" fmla="*/ 990600 w 6522470"/>
              <a:gd name="connsiteY4-120" fmla="*/ 2047394 h 5305778"/>
              <a:gd name="connsiteX5-121" fmla="*/ 1003300 w 6522470"/>
              <a:gd name="connsiteY5-122" fmla="*/ 2644294 h 5305778"/>
              <a:gd name="connsiteX6-123" fmla="*/ 1968500 w 6522470"/>
              <a:gd name="connsiteY6-124" fmla="*/ 2644294 h 5305778"/>
              <a:gd name="connsiteX7-125" fmla="*/ 952500 w 6522470"/>
              <a:gd name="connsiteY7-126" fmla="*/ 5209694 h 5305778"/>
              <a:gd name="connsiteX8-127" fmla="*/ 6497071 w 6522470"/>
              <a:gd name="connsiteY8-128" fmla="*/ 5305778 h 5305778"/>
              <a:gd name="connsiteX9-129" fmla="*/ 6522470 w 6522470"/>
              <a:gd name="connsiteY9-130" fmla="*/ 0 h 5305778"/>
              <a:gd name="connsiteX10-131" fmla="*/ 3134972 w 6522470"/>
              <a:gd name="connsiteY10-132" fmla="*/ 28094 h 5305778"/>
              <a:gd name="connsiteX0-133" fmla="*/ 3134972 w 6522470"/>
              <a:gd name="connsiteY0-134" fmla="*/ 28094 h 5305778"/>
              <a:gd name="connsiteX1-135" fmla="*/ 2260600 w 6522470"/>
              <a:gd name="connsiteY1-136" fmla="*/ 1513994 h 5305778"/>
              <a:gd name="connsiteX2-137" fmla="*/ 0 w 6522470"/>
              <a:gd name="connsiteY2-138" fmla="*/ 1513994 h 5305778"/>
              <a:gd name="connsiteX3-139" fmla="*/ 0 w 6522470"/>
              <a:gd name="connsiteY3-140" fmla="*/ 2047394 h 5305778"/>
              <a:gd name="connsiteX4-141" fmla="*/ 990600 w 6522470"/>
              <a:gd name="connsiteY4-142" fmla="*/ 2047394 h 5305778"/>
              <a:gd name="connsiteX5-143" fmla="*/ 1003300 w 6522470"/>
              <a:gd name="connsiteY5-144" fmla="*/ 2644294 h 5305778"/>
              <a:gd name="connsiteX6-145" fmla="*/ 1968500 w 6522470"/>
              <a:gd name="connsiteY6-146" fmla="*/ 2644294 h 5305778"/>
              <a:gd name="connsiteX7-147" fmla="*/ 1244373 w 6522470"/>
              <a:gd name="connsiteY7-148" fmla="*/ 5304880 h 5305778"/>
              <a:gd name="connsiteX8-149" fmla="*/ 6497071 w 6522470"/>
              <a:gd name="connsiteY8-150" fmla="*/ 5305778 h 5305778"/>
              <a:gd name="connsiteX9-151" fmla="*/ 6522470 w 6522470"/>
              <a:gd name="connsiteY9-152" fmla="*/ 0 h 5305778"/>
              <a:gd name="connsiteX10-153" fmla="*/ 3134972 w 6522470"/>
              <a:gd name="connsiteY10-154" fmla="*/ 28094 h 5305778"/>
              <a:gd name="connsiteX0-155" fmla="*/ 3134972 w 6522470"/>
              <a:gd name="connsiteY0-156" fmla="*/ 28094 h 5305778"/>
              <a:gd name="connsiteX1-157" fmla="*/ 2260600 w 6522470"/>
              <a:gd name="connsiteY1-158" fmla="*/ 1513994 h 5305778"/>
              <a:gd name="connsiteX2-159" fmla="*/ 0 w 6522470"/>
              <a:gd name="connsiteY2-160" fmla="*/ 1513994 h 5305778"/>
              <a:gd name="connsiteX3-161" fmla="*/ 0 w 6522470"/>
              <a:gd name="connsiteY3-162" fmla="*/ 2047394 h 5305778"/>
              <a:gd name="connsiteX4-163" fmla="*/ 990600 w 6522470"/>
              <a:gd name="connsiteY4-164" fmla="*/ 2047394 h 5305778"/>
              <a:gd name="connsiteX5-165" fmla="*/ 1003300 w 6522470"/>
              <a:gd name="connsiteY5-166" fmla="*/ 2644294 h 5305778"/>
              <a:gd name="connsiteX6-167" fmla="*/ 2220572 w 6522470"/>
              <a:gd name="connsiteY6-168" fmla="*/ 2589902 h 5305778"/>
              <a:gd name="connsiteX7-169" fmla="*/ 1244373 w 6522470"/>
              <a:gd name="connsiteY7-170" fmla="*/ 5304880 h 5305778"/>
              <a:gd name="connsiteX8-171" fmla="*/ 6497071 w 6522470"/>
              <a:gd name="connsiteY8-172" fmla="*/ 5305778 h 5305778"/>
              <a:gd name="connsiteX9-173" fmla="*/ 6522470 w 6522470"/>
              <a:gd name="connsiteY9-174" fmla="*/ 0 h 5305778"/>
              <a:gd name="connsiteX10-175" fmla="*/ 3134972 w 6522470"/>
              <a:gd name="connsiteY10-176" fmla="*/ 28094 h 5305778"/>
              <a:gd name="connsiteX0-177" fmla="*/ 3134972 w 6522470"/>
              <a:gd name="connsiteY0-178" fmla="*/ 28094 h 5305778"/>
              <a:gd name="connsiteX1-179" fmla="*/ 2260600 w 6522470"/>
              <a:gd name="connsiteY1-180" fmla="*/ 1513994 h 5305778"/>
              <a:gd name="connsiteX2-181" fmla="*/ 0 w 6522470"/>
              <a:gd name="connsiteY2-182" fmla="*/ 1513994 h 5305778"/>
              <a:gd name="connsiteX3-183" fmla="*/ 0 w 6522470"/>
              <a:gd name="connsiteY3-184" fmla="*/ 2047394 h 5305778"/>
              <a:gd name="connsiteX4-185" fmla="*/ 990600 w 6522470"/>
              <a:gd name="connsiteY4-186" fmla="*/ 2047394 h 5305778"/>
              <a:gd name="connsiteX5-187" fmla="*/ 1162504 w 6522470"/>
              <a:gd name="connsiteY5-188" fmla="*/ 2589902 h 5305778"/>
              <a:gd name="connsiteX6-189" fmla="*/ 2220572 w 6522470"/>
              <a:gd name="connsiteY6-190" fmla="*/ 2589902 h 5305778"/>
              <a:gd name="connsiteX7-191" fmla="*/ 1244373 w 6522470"/>
              <a:gd name="connsiteY7-192" fmla="*/ 5304880 h 5305778"/>
              <a:gd name="connsiteX8-193" fmla="*/ 6497071 w 6522470"/>
              <a:gd name="connsiteY8-194" fmla="*/ 5305778 h 5305778"/>
              <a:gd name="connsiteX9-195" fmla="*/ 6522470 w 6522470"/>
              <a:gd name="connsiteY9-196" fmla="*/ 0 h 5305778"/>
              <a:gd name="connsiteX10-197" fmla="*/ 3134972 w 6522470"/>
              <a:gd name="connsiteY10-198" fmla="*/ 28094 h 5305778"/>
              <a:gd name="connsiteX0-199" fmla="*/ 3134972 w 6522470"/>
              <a:gd name="connsiteY0-200" fmla="*/ 28094 h 5305778"/>
              <a:gd name="connsiteX1-201" fmla="*/ 2260600 w 6522470"/>
              <a:gd name="connsiteY1-202" fmla="*/ 1513994 h 5305778"/>
              <a:gd name="connsiteX2-203" fmla="*/ 0 w 6522470"/>
              <a:gd name="connsiteY2-204" fmla="*/ 1513994 h 5305778"/>
              <a:gd name="connsiteX3-205" fmla="*/ 0 w 6522470"/>
              <a:gd name="connsiteY3-206" fmla="*/ 2047394 h 5305778"/>
              <a:gd name="connsiteX4-207" fmla="*/ 1149803 w 6522470"/>
              <a:gd name="connsiteY4-208" fmla="*/ 1952209 h 5305778"/>
              <a:gd name="connsiteX5-209" fmla="*/ 1162504 w 6522470"/>
              <a:gd name="connsiteY5-210" fmla="*/ 2589902 h 5305778"/>
              <a:gd name="connsiteX6-211" fmla="*/ 2220572 w 6522470"/>
              <a:gd name="connsiteY6-212" fmla="*/ 2589902 h 5305778"/>
              <a:gd name="connsiteX7-213" fmla="*/ 1244373 w 6522470"/>
              <a:gd name="connsiteY7-214" fmla="*/ 5304880 h 5305778"/>
              <a:gd name="connsiteX8-215" fmla="*/ 6497071 w 6522470"/>
              <a:gd name="connsiteY8-216" fmla="*/ 5305778 h 5305778"/>
              <a:gd name="connsiteX9-217" fmla="*/ 6522470 w 6522470"/>
              <a:gd name="connsiteY9-218" fmla="*/ 0 h 5305778"/>
              <a:gd name="connsiteX10-219" fmla="*/ 3134972 w 6522470"/>
              <a:gd name="connsiteY10-220" fmla="*/ 28094 h 5305778"/>
              <a:gd name="connsiteX0-221" fmla="*/ 3134972 w 6522470"/>
              <a:gd name="connsiteY0-222" fmla="*/ 28094 h 5305778"/>
              <a:gd name="connsiteX1-223" fmla="*/ 2260600 w 6522470"/>
              <a:gd name="connsiteY1-224" fmla="*/ 1513994 h 5305778"/>
              <a:gd name="connsiteX2-225" fmla="*/ 0 w 6522470"/>
              <a:gd name="connsiteY2-226" fmla="*/ 1513994 h 5305778"/>
              <a:gd name="connsiteX3-227" fmla="*/ 53068 w 6522470"/>
              <a:gd name="connsiteY3-228" fmla="*/ 1965807 h 5305778"/>
              <a:gd name="connsiteX4-229" fmla="*/ 1149803 w 6522470"/>
              <a:gd name="connsiteY4-230" fmla="*/ 1952209 h 5305778"/>
              <a:gd name="connsiteX5-231" fmla="*/ 1162504 w 6522470"/>
              <a:gd name="connsiteY5-232" fmla="*/ 2589902 h 5305778"/>
              <a:gd name="connsiteX6-233" fmla="*/ 2220572 w 6522470"/>
              <a:gd name="connsiteY6-234" fmla="*/ 2589902 h 5305778"/>
              <a:gd name="connsiteX7-235" fmla="*/ 1244373 w 6522470"/>
              <a:gd name="connsiteY7-236" fmla="*/ 5304880 h 5305778"/>
              <a:gd name="connsiteX8-237" fmla="*/ 6497071 w 6522470"/>
              <a:gd name="connsiteY8-238" fmla="*/ 5305778 h 5305778"/>
              <a:gd name="connsiteX9-239" fmla="*/ 6522470 w 6522470"/>
              <a:gd name="connsiteY9-240" fmla="*/ 0 h 5305778"/>
              <a:gd name="connsiteX10-241" fmla="*/ 3134972 w 6522470"/>
              <a:gd name="connsiteY10-242" fmla="*/ 28094 h 5305778"/>
              <a:gd name="connsiteX0-243" fmla="*/ 3081904 w 6469402"/>
              <a:gd name="connsiteY0-244" fmla="*/ 28094 h 5305778"/>
              <a:gd name="connsiteX1-245" fmla="*/ 2207532 w 6469402"/>
              <a:gd name="connsiteY1-246" fmla="*/ 1513994 h 5305778"/>
              <a:gd name="connsiteX2-247" fmla="*/ 13267 w 6469402"/>
              <a:gd name="connsiteY2-248" fmla="*/ 1595581 h 5305778"/>
              <a:gd name="connsiteX3-249" fmla="*/ 0 w 6469402"/>
              <a:gd name="connsiteY3-250" fmla="*/ 1965807 h 5305778"/>
              <a:gd name="connsiteX4-251" fmla="*/ 1096735 w 6469402"/>
              <a:gd name="connsiteY4-252" fmla="*/ 1952209 h 5305778"/>
              <a:gd name="connsiteX5-253" fmla="*/ 1109436 w 6469402"/>
              <a:gd name="connsiteY5-254" fmla="*/ 2589902 h 5305778"/>
              <a:gd name="connsiteX6-255" fmla="*/ 2167504 w 6469402"/>
              <a:gd name="connsiteY6-256" fmla="*/ 2589902 h 5305778"/>
              <a:gd name="connsiteX7-257" fmla="*/ 1191305 w 6469402"/>
              <a:gd name="connsiteY7-258" fmla="*/ 5304880 h 5305778"/>
              <a:gd name="connsiteX8-259" fmla="*/ 6444003 w 6469402"/>
              <a:gd name="connsiteY8-260" fmla="*/ 5305778 h 5305778"/>
              <a:gd name="connsiteX9-261" fmla="*/ 6469402 w 6469402"/>
              <a:gd name="connsiteY9-262" fmla="*/ 0 h 5305778"/>
              <a:gd name="connsiteX10-263" fmla="*/ 3081904 w 6469402"/>
              <a:gd name="connsiteY10-264" fmla="*/ 28094 h 5305778"/>
              <a:gd name="connsiteX0-265" fmla="*/ 3081904 w 6469402"/>
              <a:gd name="connsiteY0-266" fmla="*/ 28094 h 5305778"/>
              <a:gd name="connsiteX1-267" fmla="*/ 2366736 w 6469402"/>
              <a:gd name="connsiteY1-268" fmla="*/ 1622777 h 5305778"/>
              <a:gd name="connsiteX2-269" fmla="*/ 13267 w 6469402"/>
              <a:gd name="connsiteY2-270" fmla="*/ 1595581 h 5305778"/>
              <a:gd name="connsiteX3-271" fmla="*/ 0 w 6469402"/>
              <a:gd name="connsiteY3-272" fmla="*/ 1965807 h 5305778"/>
              <a:gd name="connsiteX4-273" fmla="*/ 1096735 w 6469402"/>
              <a:gd name="connsiteY4-274" fmla="*/ 1952209 h 5305778"/>
              <a:gd name="connsiteX5-275" fmla="*/ 1109436 w 6469402"/>
              <a:gd name="connsiteY5-276" fmla="*/ 2589902 h 5305778"/>
              <a:gd name="connsiteX6-277" fmla="*/ 2167504 w 6469402"/>
              <a:gd name="connsiteY6-278" fmla="*/ 2589902 h 5305778"/>
              <a:gd name="connsiteX7-279" fmla="*/ 1191305 w 6469402"/>
              <a:gd name="connsiteY7-280" fmla="*/ 5304880 h 5305778"/>
              <a:gd name="connsiteX8-281" fmla="*/ 6444003 w 6469402"/>
              <a:gd name="connsiteY8-282" fmla="*/ 5305778 h 5305778"/>
              <a:gd name="connsiteX9-283" fmla="*/ 6469402 w 6469402"/>
              <a:gd name="connsiteY9-284" fmla="*/ 0 h 5305778"/>
              <a:gd name="connsiteX10-285" fmla="*/ 3081904 w 6469402"/>
              <a:gd name="connsiteY10-286" fmla="*/ 28094 h 5305778"/>
              <a:gd name="connsiteX0-287" fmla="*/ 3042103 w 6469402"/>
              <a:gd name="connsiteY0-288" fmla="*/ 898 h 5305778"/>
              <a:gd name="connsiteX1-289" fmla="*/ 2366736 w 6469402"/>
              <a:gd name="connsiteY1-290" fmla="*/ 1622777 h 5305778"/>
              <a:gd name="connsiteX2-291" fmla="*/ 13267 w 6469402"/>
              <a:gd name="connsiteY2-292" fmla="*/ 1595581 h 5305778"/>
              <a:gd name="connsiteX3-293" fmla="*/ 0 w 6469402"/>
              <a:gd name="connsiteY3-294" fmla="*/ 1965807 h 5305778"/>
              <a:gd name="connsiteX4-295" fmla="*/ 1096735 w 6469402"/>
              <a:gd name="connsiteY4-296" fmla="*/ 1952209 h 5305778"/>
              <a:gd name="connsiteX5-297" fmla="*/ 1109436 w 6469402"/>
              <a:gd name="connsiteY5-298" fmla="*/ 2589902 h 5305778"/>
              <a:gd name="connsiteX6-299" fmla="*/ 2167504 w 6469402"/>
              <a:gd name="connsiteY6-300" fmla="*/ 2589902 h 5305778"/>
              <a:gd name="connsiteX7-301" fmla="*/ 1191305 w 6469402"/>
              <a:gd name="connsiteY7-302" fmla="*/ 5304880 h 5305778"/>
              <a:gd name="connsiteX8-303" fmla="*/ 6444003 w 6469402"/>
              <a:gd name="connsiteY8-304" fmla="*/ 5305778 h 5305778"/>
              <a:gd name="connsiteX9-305" fmla="*/ 6469402 w 6469402"/>
              <a:gd name="connsiteY9-306" fmla="*/ 0 h 5305778"/>
              <a:gd name="connsiteX10-307" fmla="*/ 3042103 w 6469402"/>
              <a:gd name="connsiteY10-308" fmla="*/ 898 h 5305778"/>
              <a:gd name="connsiteX0-309" fmla="*/ 3042103 w 6469402"/>
              <a:gd name="connsiteY0-310" fmla="*/ 898 h 5305778"/>
              <a:gd name="connsiteX1-311" fmla="*/ 2400057 w 6469402"/>
              <a:gd name="connsiteY1-312" fmla="*/ 1577239 h 5305778"/>
              <a:gd name="connsiteX2-313" fmla="*/ 13267 w 6469402"/>
              <a:gd name="connsiteY2-314" fmla="*/ 1595581 h 5305778"/>
              <a:gd name="connsiteX3-315" fmla="*/ 0 w 6469402"/>
              <a:gd name="connsiteY3-316" fmla="*/ 1965807 h 5305778"/>
              <a:gd name="connsiteX4-317" fmla="*/ 1096735 w 6469402"/>
              <a:gd name="connsiteY4-318" fmla="*/ 1952209 h 5305778"/>
              <a:gd name="connsiteX5-319" fmla="*/ 1109436 w 6469402"/>
              <a:gd name="connsiteY5-320" fmla="*/ 2589902 h 5305778"/>
              <a:gd name="connsiteX6-321" fmla="*/ 2167504 w 6469402"/>
              <a:gd name="connsiteY6-322" fmla="*/ 2589902 h 5305778"/>
              <a:gd name="connsiteX7-323" fmla="*/ 1191305 w 6469402"/>
              <a:gd name="connsiteY7-324" fmla="*/ 5304880 h 5305778"/>
              <a:gd name="connsiteX8-325" fmla="*/ 6444003 w 6469402"/>
              <a:gd name="connsiteY8-326" fmla="*/ 5305778 h 5305778"/>
              <a:gd name="connsiteX9-327" fmla="*/ 6469402 w 6469402"/>
              <a:gd name="connsiteY9-328" fmla="*/ 0 h 5305778"/>
              <a:gd name="connsiteX10-329" fmla="*/ 3042103 w 6469402"/>
              <a:gd name="connsiteY10-330" fmla="*/ 898 h 5305778"/>
              <a:gd name="connsiteX0-331" fmla="*/ 3051050 w 6478349"/>
              <a:gd name="connsiteY0-332" fmla="*/ 898 h 5305778"/>
              <a:gd name="connsiteX1-333" fmla="*/ 2409004 w 6478349"/>
              <a:gd name="connsiteY1-334" fmla="*/ 1577239 h 5305778"/>
              <a:gd name="connsiteX2-335" fmla="*/ 0 w 6478349"/>
              <a:gd name="connsiteY2-336" fmla="*/ 1595581 h 5305778"/>
              <a:gd name="connsiteX3-337" fmla="*/ 8947 w 6478349"/>
              <a:gd name="connsiteY3-338" fmla="*/ 1965807 h 5305778"/>
              <a:gd name="connsiteX4-339" fmla="*/ 1105682 w 6478349"/>
              <a:gd name="connsiteY4-340" fmla="*/ 1952209 h 5305778"/>
              <a:gd name="connsiteX5-341" fmla="*/ 1118383 w 6478349"/>
              <a:gd name="connsiteY5-342" fmla="*/ 2589902 h 5305778"/>
              <a:gd name="connsiteX6-343" fmla="*/ 2176451 w 6478349"/>
              <a:gd name="connsiteY6-344" fmla="*/ 2589902 h 5305778"/>
              <a:gd name="connsiteX7-345" fmla="*/ 1200252 w 6478349"/>
              <a:gd name="connsiteY7-346" fmla="*/ 5304880 h 5305778"/>
              <a:gd name="connsiteX8-347" fmla="*/ 6452950 w 6478349"/>
              <a:gd name="connsiteY8-348" fmla="*/ 5305778 h 5305778"/>
              <a:gd name="connsiteX9-349" fmla="*/ 6478349 w 6478349"/>
              <a:gd name="connsiteY9-350" fmla="*/ 0 h 5305778"/>
              <a:gd name="connsiteX10-351" fmla="*/ 3051050 w 6478349"/>
              <a:gd name="connsiteY10-352" fmla="*/ 898 h 5305778"/>
              <a:gd name="connsiteX0-353" fmla="*/ 3051050 w 6478349"/>
              <a:gd name="connsiteY0-354" fmla="*/ 898 h 5305778"/>
              <a:gd name="connsiteX1-355" fmla="*/ 2409004 w 6478349"/>
              <a:gd name="connsiteY1-356" fmla="*/ 1577239 h 5305778"/>
              <a:gd name="connsiteX2-357" fmla="*/ 0 w 6478349"/>
              <a:gd name="connsiteY2-358" fmla="*/ 1595581 h 5305778"/>
              <a:gd name="connsiteX3-359" fmla="*/ 8947 w 6478349"/>
              <a:gd name="connsiteY3-360" fmla="*/ 1999960 h 5305778"/>
              <a:gd name="connsiteX4-361" fmla="*/ 1105682 w 6478349"/>
              <a:gd name="connsiteY4-362" fmla="*/ 1952209 h 5305778"/>
              <a:gd name="connsiteX5-363" fmla="*/ 1118383 w 6478349"/>
              <a:gd name="connsiteY5-364" fmla="*/ 2589902 h 5305778"/>
              <a:gd name="connsiteX6-365" fmla="*/ 2176451 w 6478349"/>
              <a:gd name="connsiteY6-366" fmla="*/ 2589902 h 5305778"/>
              <a:gd name="connsiteX7-367" fmla="*/ 1200252 w 6478349"/>
              <a:gd name="connsiteY7-368" fmla="*/ 5304880 h 5305778"/>
              <a:gd name="connsiteX8-369" fmla="*/ 6452950 w 6478349"/>
              <a:gd name="connsiteY8-370" fmla="*/ 5305778 h 5305778"/>
              <a:gd name="connsiteX9-371" fmla="*/ 6478349 w 6478349"/>
              <a:gd name="connsiteY9-372" fmla="*/ 0 h 5305778"/>
              <a:gd name="connsiteX10-373" fmla="*/ 3051050 w 6478349"/>
              <a:gd name="connsiteY10-374" fmla="*/ 898 h 5305778"/>
              <a:gd name="connsiteX0-375" fmla="*/ 3051050 w 6478349"/>
              <a:gd name="connsiteY0-376" fmla="*/ 898 h 5305778"/>
              <a:gd name="connsiteX1-377" fmla="*/ 2409004 w 6478349"/>
              <a:gd name="connsiteY1-378" fmla="*/ 1577239 h 5305778"/>
              <a:gd name="connsiteX2-379" fmla="*/ 0 w 6478349"/>
              <a:gd name="connsiteY2-380" fmla="*/ 1595581 h 5305778"/>
              <a:gd name="connsiteX3-381" fmla="*/ 8947 w 6478349"/>
              <a:gd name="connsiteY3-382" fmla="*/ 1999960 h 5305778"/>
              <a:gd name="connsiteX4-383" fmla="*/ 1116789 w 6478349"/>
              <a:gd name="connsiteY4-384" fmla="*/ 1974977 h 5305778"/>
              <a:gd name="connsiteX5-385" fmla="*/ 1118383 w 6478349"/>
              <a:gd name="connsiteY5-386" fmla="*/ 2589902 h 5305778"/>
              <a:gd name="connsiteX6-387" fmla="*/ 2176451 w 6478349"/>
              <a:gd name="connsiteY6-388" fmla="*/ 2589902 h 5305778"/>
              <a:gd name="connsiteX7-389" fmla="*/ 1200252 w 6478349"/>
              <a:gd name="connsiteY7-390" fmla="*/ 5304880 h 5305778"/>
              <a:gd name="connsiteX8-391" fmla="*/ 6452950 w 6478349"/>
              <a:gd name="connsiteY8-392" fmla="*/ 5305778 h 5305778"/>
              <a:gd name="connsiteX9-393" fmla="*/ 6478349 w 6478349"/>
              <a:gd name="connsiteY9-394" fmla="*/ 0 h 5305778"/>
              <a:gd name="connsiteX10-395" fmla="*/ 3051050 w 6478349"/>
              <a:gd name="connsiteY10-396" fmla="*/ 898 h 5305778"/>
              <a:gd name="connsiteX0-397" fmla="*/ 3051050 w 6478349"/>
              <a:gd name="connsiteY0-398" fmla="*/ 898 h 5305778"/>
              <a:gd name="connsiteX1-399" fmla="*/ 2409004 w 6478349"/>
              <a:gd name="connsiteY1-400" fmla="*/ 1577239 h 5305778"/>
              <a:gd name="connsiteX2-401" fmla="*/ 0 w 6478349"/>
              <a:gd name="connsiteY2-402" fmla="*/ 1595581 h 5305778"/>
              <a:gd name="connsiteX3-403" fmla="*/ 8947 w 6478349"/>
              <a:gd name="connsiteY3-404" fmla="*/ 1999960 h 5305778"/>
              <a:gd name="connsiteX4-405" fmla="*/ 1116789 w 6478349"/>
              <a:gd name="connsiteY4-406" fmla="*/ 1974977 h 5305778"/>
              <a:gd name="connsiteX5-407" fmla="*/ 1118383 w 6478349"/>
              <a:gd name="connsiteY5-408" fmla="*/ 2612671 h 5305778"/>
              <a:gd name="connsiteX6-409" fmla="*/ 2176451 w 6478349"/>
              <a:gd name="connsiteY6-410" fmla="*/ 2589902 h 5305778"/>
              <a:gd name="connsiteX7-411" fmla="*/ 1200252 w 6478349"/>
              <a:gd name="connsiteY7-412" fmla="*/ 5304880 h 5305778"/>
              <a:gd name="connsiteX8-413" fmla="*/ 6452950 w 6478349"/>
              <a:gd name="connsiteY8-414" fmla="*/ 5305778 h 5305778"/>
              <a:gd name="connsiteX9-415" fmla="*/ 6478349 w 6478349"/>
              <a:gd name="connsiteY9-416" fmla="*/ 0 h 5305778"/>
              <a:gd name="connsiteX10-417" fmla="*/ 3051050 w 6478349"/>
              <a:gd name="connsiteY10-418" fmla="*/ 898 h 5305778"/>
              <a:gd name="connsiteX0-419" fmla="*/ 3051050 w 6478349"/>
              <a:gd name="connsiteY0-420" fmla="*/ 898 h 5305778"/>
              <a:gd name="connsiteX1-421" fmla="*/ 2409004 w 6478349"/>
              <a:gd name="connsiteY1-422" fmla="*/ 1577239 h 5305778"/>
              <a:gd name="connsiteX2-423" fmla="*/ 0 w 6478349"/>
              <a:gd name="connsiteY2-424" fmla="*/ 1595581 h 5305778"/>
              <a:gd name="connsiteX3-425" fmla="*/ 8947 w 6478349"/>
              <a:gd name="connsiteY3-426" fmla="*/ 1999960 h 5305778"/>
              <a:gd name="connsiteX4-427" fmla="*/ 1116789 w 6478349"/>
              <a:gd name="connsiteY4-428" fmla="*/ 1974977 h 5305778"/>
              <a:gd name="connsiteX5-429" fmla="*/ 1118383 w 6478349"/>
              <a:gd name="connsiteY5-430" fmla="*/ 2612671 h 5305778"/>
              <a:gd name="connsiteX6-431" fmla="*/ 2176451 w 6478349"/>
              <a:gd name="connsiteY6-432" fmla="*/ 2624054 h 5305778"/>
              <a:gd name="connsiteX7-433" fmla="*/ 1200252 w 6478349"/>
              <a:gd name="connsiteY7-434" fmla="*/ 5304880 h 5305778"/>
              <a:gd name="connsiteX8-435" fmla="*/ 6452950 w 6478349"/>
              <a:gd name="connsiteY8-436" fmla="*/ 5305778 h 5305778"/>
              <a:gd name="connsiteX9-437" fmla="*/ 6478349 w 6478349"/>
              <a:gd name="connsiteY9-438" fmla="*/ 0 h 5305778"/>
              <a:gd name="connsiteX10-439" fmla="*/ 3051050 w 6478349"/>
              <a:gd name="connsiteY10-440" fmla="*/ 898 h 5305778"/>
              <a:gd name="connsiteX0-441" fmla="*/ 3051050 w 6478349"/>
              <a:gd name="connsiteY0-442" fmla="*/ 898 h 5305778"/>
              <a:gd name="connsiteX1-443" fmla="*/ 2409004 w 6478349"/>
              <a:gd name="connsiteY1-444" fmla="*/ 1577239 h 5305778"/>
              <a:gd name="connsiteX2-445" fmla="*/ 0 w 6478349"/>
              <a:gd name="connsiteY2-446" fmla="*/ 1595581 h 5305778"/>
              <a:gd name="connsiteX3-447" fmla="*/ 8947 w 6478349"/>
              <a:gd name="connsiteY3-448" fmla="*/ 1999960 h 5305778"/>
              <a:gd name="connsiteX4-449" fmla="*/ 1116789 w 6478349"/>
              <a:gd name="connsiteY4-450" fmla="*/ 1974977 h 5305778"/>
              <a:gd name="connsiteX5-451" fmla="*/ 1118383 w 6478349"/>
              <a:gd name="connsiteY5-452" fmla="*/ 2612671 h 5305778"/>
              <a:gd name="connsiteX6-453" fmla="*/ 2165344 w 6478349"/>
              <a:gd name="connsiteY6-454" fmla="*/ 2601286 h 5305778"/>
              <a:gd name="connsiteX7-455" fmla="*/ 1200252 w 6478349"/>
              <a:gd name="connsiteY7-456" fmla="*/ 5304880 h 5305778"/>
              <a:gd name="connsiteX8-457" fmla="*/ 6452950 w 6478349"/>
              <a:gd name="connsiteY8-458" fmla="*/ 5305778 h 5305778"/>
              <a:gd name="connsiteX9-459" fmla="*/ 6478349 w 6478349"/>
              <a:gd name="connsiteY9-460" fmla="*/ 0 h 5305778"/>
              <a:gd name="connsiteX10-461" fmla="*/ 3051050 w 6478349"/>
              <a:gd name="connsiteY10-462" fmla="*/ 898 h 5305778"/>
              <a:gd name="connsiteX0-463" fmla="*/ 3051050 w 6478349"/>
              <a:gd name="connsiteY0-464" fmla="*/ 898 h 5305778"/>
              <a:gd name="connsiteX1-465" fmla="*/ 2409004 w 6478349"/>
              <a:gd name="connsiteY1-466" fmla="*/ 1577239 h 5305778"/>
              <a:gd name="connsiteX2-467" fmla="*/ 0 w 6478349"/>
              <a:gd name="connsiteY2-468" fmla="*/ 1595581 h 5305778"/>
              <a:gd name="connsiteX3-469" fmla="*/ 8947 w 6478349"/>
              <a:gd name="connsiteY3-470" fmla="*/ 1999960 h 5305778"/>
              <a:gd name="connsiteX4-471" fmla="*/ 1116789 w 6478349"/>
              <a:gd name="connsiteY4-472" fmla="*/ 1974977 h 5305778"/>
              <a:gd name="connsiteX5-473" fmla="*/ 1118383 w 6478349"/>
              <a:gd name="connsiteY5-474" fmla="*/ 2612671 h 5305778"/>
              <a:gd name="connsiteX6-475" fmla="*/ 2176452 w 6478349"/>
              <a:gd name="connsiteY6-476" fmla="*/ 2612670 h 5305778"/>
              <a:gd name="connsiteX7-477" fmla="*/ 1200252 w 6478349"/>
              <a:gd name="connsiteY7-478" fmla="*/ 5304880 h 5305778"/>
              <a:gd name="connsiteX8-479" fmla="*/ 6452950 w 6478349"/>
              <a:gd name="connsiteY8-480" fmla="*/ 5305778 h 5305778"/>
              <a:gd name="connsiteX9-481" fmla="*/ 6478349 w 6478349"/>
              <a:gd name="connsiteY9-482" fmla="*/ 0 h 5305778"/>
              <a:gd name="connsiteX10-483" fmla="*/ 3051050 w 6478349"/>
              <a:gd name="connsiteY10-484" fmla="*/ 898 h 5305778"/>
              <a:gd name="connsiteX0-485" fmla="*/ 3051050 w 6500563"/>
              <a:gd name="connsiteY0-486" fmla="*/ 898 h 5305778"/>
              <a:gd name="connsiteX1-487" fmla="*/ 2409004 w 6500563"/>
              <a:gd name="connsiteY1-488" fmla="*/ 1577239 h 5305778"/>
              <a:gd name="connsiteX2-489" fmla="*/ 0 w 6500563"/>
              <a:gd name="connsiteY2-490" fmla="*/ 1595581 h 5305778"/>
              <a:gd name="connsiteX3-491" fmla="*/ 8947 w 6500563"/>
              <a:gd name="connsiteY3-492" fmla="*/ 1999960 h 5305778"/>
              <a:gd name="connsiteX4-493" fmla="*/ 1116789 w 6500563"/>
              <a:gd name="connsiteY4-494" fmla="*/ 1974977 h 5305778"/>
              <a:gd name="connsiteX5-495" fmla="*/ 1118383 w 6500563"/>
              <a:gd name="connsiteY5-496" fmla="*/ 2612671 h 5305778"/>
              <a:gd name="connsiteX6-497" fmla="*/ 2176452 w 6500563"/>
              <a:gd name="connsiteY6-498" fmla="*/ 2612670 h 5305778"/>
              <a:gd name="connsiteX7-499" fmla="*/ 1200252 w 6500563"/>
              <a:gd name="connsiteY7-500" fmla="*/ 5304880 h 5305778"/>
              <a:gd name="connsiteX8-501" fmla="*/ 6452950 w 6500563"/>
              <a:gd name="connsiteY8-502" fmla="*/ 5305778 h 5305778"/>
              <a:gd name="connsiteX9-503" fmla="*/ 6500563 w 6500563"/>
              <a:gd name="connsiteY9-504" fmla="*/ 0 h 5305778"/>
              <a:gd name="connsiteX10-505" fmla="*/ 3051050 w 6500563"/>
              <a:gd name="connsiteY10-506" fmla="*/ 898 h 5305778"/>
              <a:gd name="connsiteX0-507" fmla="*/ 3051050 w 6489456"/>
              <a:gd name="connsiteY0-508" fmla="*/ 898 h 5305778"/>
              <a:gd name="connsiteX1-509" fmla="*/ 2409004 w 6489456"/>
              <a:gd name="connsiteY1-510" fmla="*/ 1577239 h 5305778"/>
              <a:gd name="connsiteX2-511" fmla="*/ 0 w 6489456"/>
              <a:gd name="connsiteY2-512" fmla="*/ 1595581 h 5305778"/>
              <a:gd name="connsiteX3-513" fmla="*/ 8947 w 6489456"/>
              <a:gd name="connsiteY3-514" fmla="*/ 1999960 h 5305778"/>
              <a:gd name="connsiteX4-515" fmla="*/ 1116789 w 6489456"/>
              <a:gd name="connsiteY4-516" fmla="*/ 1974977 h 5305778"/>
              <a:gd name="connsiteX5-517" fmla="*/ 1118383 w 6489456"/>
              <a:gd name="connsiteY5-518" fmla="*/ 2612671 h 5305778"/>
              <a:gd name="connsiteX6-519" fmla="*/ 2176452 w 6489456"/>
              <a:gd name="connsiteY6-520" fmla="*/ 2612670 h 5305778"/>
              <a:gd name="connsiteX7-521" fmla="*/ 1200252 w 6489456"/>
              <a:gd name="connsiteY7-522" fmla="*/ 5304880 h 5305778"/>
              <a:gd name="connsiteX8-523" fmla="*/ 6452950 w 6489456"/>
              <a:gd name="connsiteY8-524" fmla="*/ 5305778 h 5305778"/>
              <a:gd name="connsiteX9-525" fmla="*/ 6489456 w 6489456"/>
              <a:gd name="connsiteY9-526" fmla="*/ 0 h 5305778"/>
              <a:gd name="connsiteX10-527" fmla="*/ 3051050 w 6489456"/>
              <a:gd name="connsiteY10-528" fmla="*/ 898 h 5305778"/>
              <a:gd name="connsiteX0-529" fmla="*/ 3051050 w 6489456"/>
              <a:gd name="connsiteY0-530" fmla="*/ 898 h 5305778"/>
              <a:gd name="connsiteX1-531" fmla="*/ 2409004 w 6489456"/>
              <a:gd name="connsiteY1-532" fmla="*/ 1577239 h 5305778"/>
              <a:gd name="connsiteX2-533" fmla="*/ 0 w 6489456"/>
              <a:gd name="connsiteY2-534" fmla="*/ 1595581 h 5305778"/>
              <a:gd name="connsiteX3-535" fmla="*/ 8947 w 6489456"/>
              <a:gd name="connsiteY3-536" fmla="*/ 1999960 h 5305778"/>
              <a:gd name="connsiteX4-537" fmla="*/ 1116789 w 6489456"/>
              <a:gd name="connsiteY4-538" fmla="*/ 2009131 h 5305778"/>
              <a:gd name="connsiteX5-539" fmla="*/ 1118383 w 6489456"/>
              <a:gd name="connsiteY5-540" fmla="*/ 2612671 h 5305778"/>
              <a:gd name="connsiteX6-541" fmla="*/ 2176452 w 6489456"/>
              <a:gd name="connsiteY6-542" fmla="*/ 2612670 h 5305778"/>
              <a:gd name="connsiteX7-543" fmla="*/ 1200252 w 6489456"/>
              <a:gd name="connsiteY7-544" fmla="*/ 5304880 h 5305778"/>
              <a:gd name="connsiteX8-545" fmla="*/ 6452950 w 6489456"/>
              <a:gd name="connsiteY8-546" fmla="*/ 5305778 h 5305778"/>
              <a:gd name="connsiteX9-547" fmla="*/ 6489456 w 6489456"/>
              <a:gd name="connsiteY9-548" fmla="*/ 0 h 5305778"/>
              <a:gd name="connsiteX10-549" fmla="*/ 3051050 w 6489456"/>
              <a:gd name="connsiteY10-550" fmla="*/ 898 h 5305778"/>
              <a:gd name="connsiteX0-551" fmla="*/ 3062157 w 6500563"/>
              <a:gd name="connsiteY0-552" fmla="*/ 898 h 5305778"/>
              <a:gd name="connsiteX1-553" fmla="*/ 2420111 w 6500563"/>
              <a:gd name="connsiteY1-554" fmla="*/ 1577239 h 5305778"/>
              <a:gd name="connsiteX2-555" fmla="*/ 0 w 6500563"/>
              <a:gd name="connsiteY2-556" fmla="*/ 1572813 h 5305778"/>
              <a:gd name="connsiteX3-557" fmla="*/ 20054 w 6500563"/>
              <a:gd name="connsiteY3-558" fmla="*/ 1999960 h 5305778"/>
              <a:gd name="connsiteX4-559" fmla="*/ 1127896 w 6500563"/>
              <a:gd name="connsiteY4-560" fmla="*/ 2009131 h 5305778"/>
              <a:gd name="connsiteX5-561" fmla="*/ 1129490 w 6500563"/>
              <a:gd name="connsiteY5-562" fmla="*/ 2612671 h 5305778"/>
              <a:gd name="connsiteX6-563" fmla="*/ 2187559 w 6500563"/>
              <a:gd name="connsiteY6-564" fmla="*/ 2612670 h 5305778"/>
              <a:gd name="connsiteX7-565" fmla="*/ 1211359 w 6500563"/>
              <a:gd name="connsiteY7-566" fmla="*/ 5304880 h 5305778"/>
              <a:gd name="connsiteX8-567" fmla="*/ 6464057 w 6500563"/>
              <a:gd name="connsiteY8-568" fmla="*/ 5305778 h 5305778"/>
              <a:gd name="connsiteX9-569" fmla="*/ 6500563 w 6500563"/>
              <a:gd name="connsiteY9-570" fmla="*/ 0 h 5305778"/>
              <a:gd name="connsiteX10-571" fmla="*/ 3062157 w 6500563"/>
              <a:gd name="connsiteY10-572" fmla="*/ 898 h 5305778"/>
              <a:gd name="connsiteX0-573" fmla="*/ 3062157 w 6500563"/>
              <a:gd name="connsiteY0-574" fmla="*/ 898 h 5316264"/>
              <a:gd name="connsiteX1-575" fmla="*/ 2420111 w 6500563"/>
              <a:gd name="connsiteY1-576" fmla="*/ 1577239 h 5316264"/>
              <a:gd name="connsiteX2-577" fmla="*/ 0 w 6500563"/>
              <a:gd name="connsiteY2-578" fmla="*/ 1572813 h 5316264"/>
              <a:gd name="connsiteX3-579" fmla="*/ 20054 w 6500563"/>
              <a:gd name="connsiteY3-580" fmla="*/ 1999960 h 5316264"/>
              <a:gd name="connsiteX4-581" fmla="*/ 1127896 w 6500563"/>
              <a:gd name="connsiteY4-582" fmla="*/ 2009131 h 5316264"/>
              <a:gd name="connsiteX5-583" fmla="*/ 1129490 w 6500563"/>
              <a:gd name="connsiteY5-584" fmla="*/ 2612671 h 5316264"/>
              <a:gd name="connsiteX6-585" fmla="*/ 2187559 w 6500563"/>
              <a:gd name="connsiteY6-586" fmla="*/ 2612670 h 5316264"/>
              <a:gd name="connsiteX7-587" fmla="*/ 1133608 w 6500563"/>
              <a:gd name="connsiteY7-588" fmla="*/ 5316264 h 5316264"/>
              <a:gd name="connsiteX8-589" fmla="*/ 6464057 w 6500563"/>
              <a:gd name="connsiteY8-590" fmla="*/ 5305778 h 5316264"/>
              <a:gd name="connsiteX9-591" fmla="*/ 6500563 w 6500563"/>
              <a:gd name="connsiteY9-592" fmla="*/ 0 h 5316264"/>
              <a:gd name="connsiteX10-593" fmla="*/ 3062157 w 6500563"/>
              <a:gd name="connsiteY10-594" fmla="*/ 898 h 5316264"/>
              <a:gd name="connsiteX0-595" fmla="*/ 3062157 w 6500563"/>
              <a:gd name="connsiteY0-596" fmla="*/ 898 h 5316264"/>
              <a:gd name="connsiteX1-597" fmla="*/ 2420111 w 6500563"/>
              <a:gd name="connsiteY1-598" fmla="*/ 1577239 h 5316264"/>
              <a:gd name="connsiteX2-599" fmla="*/ 0 w 6500563"/>
              <a:gd name="connsiteY2-600" fmla="*/ 1572813 h 5316264"/>
              <a:gd name="connsiteX3-601" fmla="*/ 20054 w 6500563"/>
              <a:gd name="connsiteY3-602" fmla="*/ 1999960 h 5316264"/>
              <a:gd name="connsiteX4-603" fmla="*/ 1127896 w 6500563"/>
              <a:gd name="connsiteY4-604" fmla="*/ 2009131 h 5316264"/>
              <a:gd name="connsiteX5-605" fmla="*/ 1129490 w 6500563"/>
              <a:gd name="connsiteY5-606" fmla="*/ 2612671 h 5316264"/>
              <a:gd name="connsiteX6-607" fmla="*/ 2187559 w 6500563"/>
              <a:gd name="connsiteY6-608" fmla="*/ 2612670 h 5316264"/>
              <a:gd name="connsiteX7-609" fmla="*/ 1133608 w 6500563"/>
              <a:gd name="connsiteY7-610" fmla="*/ 5316264 h 5316264"/>
              <a:gd name="connsiteX8-611" fmla="*/ 6441843 w 6500563"/>
              <a:gd name="connsiteY8-612" fmla="*/ 5305779 h 5316264"/>
              <a:gd name="connsiteX9-613" fmla="*/ 6500563 w 6500563"/>
              <a:gd name="connsiteY9-614" fmla="*/ 0 h 5316264"/>
              <a:gd name="connsiteX10-615" fmla="*/ 3062157 w 6500563"/>
              <a:gd name="connsiteY10-616" fmla="*/ 898 h 5316264"/>
              <a:gd name="connsiteX0-617" fmla="*/ 3062157 w 6500563"/>
              <a:gd name="connsiteY0-618" fmla="*/ 898 h 5328548"/>
              <a:gd name="connsiteX1-619" fmla="*/ 2420111 w 6500563"/>
              <a:gd name="connsiteY1-620" fmla="*/ 1577239 h 5328548"/>
              <a:gd name="connsiteX2-621" fmla="*/ 0 w 6500563"/>
              <a:gd name="connsiteY2-622" fmla="*/ 1572813 h 5328548"/>
              <a:gd name="connsiteX3-623" fmla="*/ 20054 w 6500563"/>
              <a:gd name="connsiteY3-624" fmla="*/ 1999960 h 5328548"/>
              <a:gd name="connsiteX4-625" fmla="*/ 1127896 w 6500563"/>
              <a:gd name="connsiteY4-626" fmla="*/ 2009131 h 5328548"/>
              <a:gd name="connsiteX5-627" fmla="*/ 1129490 w 6500563"/>
              <a:gd name="connsiteY5-628" fmla="*/ 2612671 h 5328548"/>
              <a:gd name="connsiteX6-629" fmla="*/ 2187559 w 6500563"/>
              <a:gd name="connsiteY6-630" fmla="*/ 2612670 h 5328548"/>
              <a:gd name="connsiteX7-631" fmla="*/ 1133608 w 6500563"/>
              <a:gd name="connsiteY7-632" fmla="*/ 5316264 h 5328548"/>
              <a:gd name="connsiteX8-633" fmla="*/ 6452949 w 6500563"/>
              <a:gd name="connsiteY8-634" fmla="*/ 5328548 h 5328548"/>
              <a:gd name="connsiteX9-635" fmla="*/ 6500563 w 6500563"/>
              <a:gd name="connsiteY9-636" fmla="*/ 0 h 5328548"/>
              <a:gd name="connsiteX10-637" fmla="*/ 3062157 w 6500563"/>
              <a:gd name="connsiteY10-638" fmla="*/ 898 h 5328548"/>
              <a:gd name="connsiteX0-639" fmla="*/ 3062157 w 6500563"/>
              <a:gd name="connsiteY0-640" fmla="*/ 898 h 5328548"/>
              <a:gd name="connsiteX1-641" fmla="*/ 2420111 w 6500563"/>
              <a:gd name="connsiteY1-642" fmla="*/ 1577239 h 5328548"/>
              <a:gd name="connsiteX2-643" fmla="*/ 0 w 6500563"/>
              <a:gd name="connsiteY2-644" fmla="*/ 1572813 h 5328548"/>
              <a:gd name="connsiteX3-645" fmla="*/ 20054 w 6500563"/>
              <a:gd name="connsiteY3-646" fmla="*/ 1999960 h 5328548"/>
              <a:gd name="connsiteX4-647" fmla="*/ 1127896 w 6500563"/>
              <a:gd name="connsiteY4-648" fmla="*/ 2009131 h 5328548"/>
              <a:gd name="connsiteX5-649" fmla="*/ 1129490 w 6500563"/>
              <a:gd name="connsiteY5-650" fmla="*/ 2612671 h 5328548"/>
              <a:gd name="connsiteX6-651" fmla="*/ 2187559 w 6500563"/>
              <a:gd name="connsiteY6-652" fmla="*/ 2612670 h 5328548"/>
              <a:gd name="connsiteX7-653" fmla="*/ 1133608 w 6500563"/>
              <a:gd name="connsiteY7-654" fmla="*/ 5316264 h 5328548"/>
              <a:gd name="connsiteX8-655" fmla="*/ 6486271 w 6500563"/>
              <a:gd name="connsiteY8-656" fmla="*/ 5328548 h 5328548"/>
              <a:gd name="connsiteX9-657" fmla="*/ 6500563 w 6500563"/>
              <a:gd name="connsiteY9-658" fmla="*/ 0 h 5328548"/>
              <a:gd name="connsiteX10-659" fmla="*/ 3062157 w 6500563"/>
              <a:gd name="connsiteY10-660" fmla="*/ 898 h 5328548"/>
              <a:gd name="connsiteX0-661" fmla="*/ 3062157 w 6500563"/>
              <a:gd name="connsiteY0-662" fmla="*/ 898 h 5328548"/>
              <a:gd name="connsiteX1-663" fmla="*/ 2420111 w 6500563"/>
              <a:gd name="connsiteY1-664" fmla="*/ 1577239 h 5328548"/>
              <a:gd name="connsiteX2-665" fmla="*/ 0 w 6500563"/>
              <a:gd name="connsiteY2-666" fmla="*/ 1572813 h 5328548"/>
              <a:gd name="connsiteX3-667" fmla="*/ 20054 w 6500563"/>
              <a:gd name="connsiteY3-668" fmla="*/ 1999960 h 5328548"/>
              <a:gd name="connsiteX4-669" fmla="*/ 1127896 w 6500563"/>
              <a:gd name="connsiteY4-670" fmla="*/ 2009131 h 5328548"/>
              <a:gd name="connsiteX5-671" fmla="*/ 1129490 w 6500563"/>
              <a:gd name="connsiteY5-672" fmla="*/ 2612671 h 5328548"/>
              <a:gd name="connsiteX6-673" fmla="*/ 2187559 w 6500563"/>
              <a:gd name="connsiteY6-674" fmla="*/ 2612670 h 5328548"/>
              <a:gd name="connsiteX7-675" fmla="*/ 1133608 w 6500563"/>
              <a:gd name="connsiteY7-676" fmla="*/ 5316264 h 5328548"/>
              <a:gd name="connsiteX8-677" fmla="*/ 6486271 w 6500563"/>
              <a:gd name="connsiteY8-678" fmla="*/ 5328548 h 5328548"/>
              <a:gd name="connsiteX9-679" fmla="*/ 6500563 w 6500563"/>
              <a:gd name="connsiteY9-680" fmla="*/ 0 h 5328548"/>
              <a:gd name="connsiteX10-681" fmla="*/ 3062157 w 6500563"/>
              <a:gd name="connsiteY10-682" fmla="*/ 898 h 5328548"/>
              <a:gd name="connsiteX0-683" fmla="*/ 3042103 w 6480509"/>
              <a:gd name="connsiteY0-684" fmla="*/ 898 h 5328548"/>
              <a:gd name="connsiteX1-685" fmla="*/ 2400057 w 6480509"/>
              <a:gd name="connsiteY1-686" fmla="*/ 1577239 h 5328548"/>
              <a:gd name="connsiteX2-687" fmla="*/ 24375 w 6480509"/>
              <a:gd name="connsiteY2-688" fmla="*/ 1572813 h 5328548"/>
              <a:gd name="connsiteX3-689" fmla="*/ 0 w 6480509"/>
              <a:gd name="connsiteY3-690" fmla="*/ 1999960 h 5328548"/>
              <a:gd name="connsiteX4-691" fmla="*/ 1107842 w 6480509"/>
              <a:gd name="connsiteY4-692" fmla="*/ 2009131 h 5328548"/>
              <a:gd name="connsiteX5-693" fmla="*/ 1109436 w 6480509"/>
              <a:gd name="connsiteY5-694" fmla="*/ 2612671 h 5328548"/>
              <a:gd name="connsiteX6-695" fmla="*/ 2167505 w 6480509"/>
              <a:gd name="connsiteY6-696" fmla="*/ 2612670 h 5328548"/>
              <a:gd name="connsiteX7-697" fmla="*/ 1113554 w 6480509"/>
              <a:gd name="connsiteY7-698" fmla="*/ 5316264 h 5328548"/>
              <a:gd name="connsiteX8-699" fmla="*/ 6466217 w 6480509"/>
              <a:gd name="connsiteY8-700" fmla="*/ 5328548 h 5328548"/>
              <a:gd name="connsiteX9-701" fmla="*/ 6480509 w 6480509"/>
              <a:gd name="connsiteY9-702" fmla="*/ 0 h 5328548"/>
              <a:gd name="connsiteX10-703" fmla="*/ 3042103 w 6480509"/>
              <a:gd name="connsiteY10-704" fmla="*/ 898 h 5328548"/>
              <a:gd name="connsiteX0-705" fmla="*/ 3017728 w 6456134"/>
              <a:gd name="connsiteY0-706" fmla="*/ 898 h 5328548"/>
              <a:gd name="connsiteX1-707" fmla="*/ 2375682 w 6456134"/>
              <a:gd name="connsiteY1-708" fmla="*/ 1577239 h 5328548"/>
              <a:gd name="connsiteX2-709" fmla="*/ 0 w 6456134"/>
              <a:gd name="connsiteY2-710" fmla="*/ 1572813 h 5328548"/>
              <a:gd name="connsiteX3-711" fmla="*/ 8947 w 6456134"/>
              <a:gd name="connsiteY3-712" fmla="*/ 1999960 h 5328548"/>
              <a:gd name="connsiteX4-713" fmla="*/ 1083467 w 6456134"/>
              <a:gd name="connsiteY4-714" fmla="*/ 2009131 h 5328548"/>
              <a:gd name="connsiteX5-715" fmla="*/ 1085061 w 6456134"/>
              <a:gd name="connsiteY5-716" fmla="*/ 2612671 h 5328548"/>
              <a:gd name="connsiteX6-717" fmla="*/ 2143130 w 6456134"/>
              <a:gd name="connsiteY6-718" fmla="*/ 2612670 h 5328548"/>
              <a:gd name="connsiteX7-719" fmla="*/ 1089179 w 6456134"/>
              <a:gd name="connsiteY7-720" fmla="*/ 5316264 h 5328548"/>
              <a:gd name="connsiteX8-721" fmla="*/ 6441842 w 6456134"/>
              <a:gd name="connsiteY8-722" fmla="*/ 5328548 h 5328548"/>
              <a:gd name="connsiteX9-723" fmla="*/ 6456134 w 6456134"/>
              <a:gd name="connsiteY9-724" fmla="*/ 0 h 5328548"/>
              <a:gd name="connsiteX10-725" fmla="*/ 3017728 w 6456134"/>
              <a:gd name="connsiteY10-726" fmla="*/ 898 h 53285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 ang="0">
                <a:pos x="connsiteX10-21" y="connsiteY10-22"/>
              </a:cxn>
            </a:cxnLst>
            <a:rect l="l" t="t" r="r" b="b"/>
            <a:pathLst>
              <a:path w="6456134" h="5328548">
                <a:moveTo>
                  <a:pt x="3017728" y="898"/>
                </a:moveTo>
                <a:lnTo>
                  <a:pt x="2375682" y="1577239"/>
                </a:lnTo>
                <a:lnTo>
                  <a:pt x="0" y="1572813"/>
                </a:lnTo>
                <a:lnTo>
                  <a:pt x="8947" y="1999960"/>
                </a:lnTo>
                <a:lnTo>
                  <a:pt x="1083467" y="2009131"/>
                </a:lnTo>
                <a:cubicBezTo>
                  <a:pt x="1083998" y="2214106"/>
                  <a:pt x="1084530" y="2407696"/>
                  <a:pt x="1085061" y="2612671"/>
                </a:cubicBezTo>
                <a:lnTo>
                  <a:pt x="2143130" y="2612670"/>
                </a:lnTo>
                <a:lnTo>
                  <a:pt x="1089179" y="5316264"/>
                </a:lnTo>
                <a:lnTo>
                  <a:pt x="6441842" y="5328548"/>
                </a:lnTo>
                <a:lnTo>
                  <a:pt x="6456134" y="0"/>
                </a:lnTo>
                <a:lnTo>
                  <a:pt x="3017728" y="898"/>
                </a:lnTo>
                <a:close/>
              </a:path>
            </a:pathLst>
          </a:custGeom>
          <a:noFill/>
          <a:ln w="127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3" name="图片 2"/>
          <p:cNvPicPr>
            <a:picLocks noChangeAspect="1"/>
          </p:cNvPicPr>
          <p:nvPr/>
        </p:nvPicPr>
        <p:blipFill>
          <a:blip r:embed="rId3"/>
          <a:stretch>
            <a:fillRect/>
          </a:stretch>
        </p:blipFill>
        <p:spPr>
          <a:xfrm>
            <a:off x="0" y="6648450"/>
            <a:ext cx="666750" cy="209550"/>
          </a:xfrm>
          <a:prstGeom prst="rect">
            <a:avLst/>
          </a:prstGeom>
        </p:spPr>
      </p:pic>
      <p:sp>
        <p:nvSpPr>
          <p:cNvPr id="7" name="灯片编号占位符 6"/>
          <p:cNvSpPr>
            <a:spLocks noGrp="1"/>
          </p:cNvSpPr>
          <p:nvPr>
            <p:ph type="sldNum" sz="quarter" idx="10"/>
          </p:nvPr>
        </p:nvSpPr>
        <p:spPr/>
        <p:txBody>
          <a:bodyPr/>
          <a:lstStyle/>
          <a:p>
            <a:fld id="{85BC0CA1-3571-4BD4-9253-723F5D1C3D94}" type="slidenum">
              <a:rPr lang="zh-CN" altLang="en-US" smtClean="0"/>
              <a:t>61</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p:cNvSpPr txBox="1"/>
          <p:nvPr/>
        </p:nvSpPr>
        <p:spPr>
          <a:xfrm>
            <a:off x="4734473" y="2465540"/>
            <a:ext cx="3208563" cy="830997"/>
          </a:xfrm>
          <a:prstGeom prst="rect">
            <a:avLst/>
          </a:prstGeom>
          <a:noFill/>
        </p:spPr>
        <p:txBody>
          <a:bodyPr wrap="square" rtlCol="0">
            <a:spAutoFit/>
          </a:bodyPr>
          <a:lstStyle/>
          <a:p>
            <a:pPr algn="ctr"/>
            <a:r>
              <a:rPr lang="zh-CN" altLang="en-US" sz="4800" b="1" dirty="0">
                <a:solidFill>
                  <a:srgbClr val="0F2C5D"/>
                </a:solidFill>
                <a:latin typeface="微软雅黑" panose="020B0503020204020204" pitchFamily="34" charset="-122"/>
                <a:ea typeface="微软雅黑" panose="020B0503020204020204" pitchFamily="34" charset="-122"/>
              </a:rPr>
              <a:t>设计思路</a:t>
            </a:r>
          </a:p>
        </p:txBody>
      </p:sp>
      <p:cxnSp>
        <p:nvCxnSpPr>
          <p:cNvPr id="15" name="直接连接符 14"/>
          <p:cNvCxnSpPr/>
          <p:nvPr/>
        </p:nvCxnSpPr>
        <p:spPr>
          <a:xfrm>
            <a:off x="5016948" y="3391343"/>
            <a:ext cx="7175053" cy="0"/>
          </a:xfrm>
          <a:prstGeom prst="line">
            <a:avLst/>
          </a:prstGeom>
          <a:ln>
            <a:solidFill>
              <a:srgbClr val="0F2C5D"/>
            </a:solidFill>
            <a:prstDash val="dash"/>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8202063" y="3515939"/>
            <a:ext cx="1340355" cy="338554"/>
          </a:xfrm>
          <a:prstGeom prst="rect">
            <a:avLst/>
          </a:prstGeom>
          <a:noFill/>
        </p:spPr>
        <p:txBody>
          <a:bodyPr wrap="square" rtlCol="0">
            <a:spAutoFit/>
          </a:bodyPr>
          <a:lstStyle/>
          <a:p>
            <a:pPr algn="ctr"/>
            <a:r>
              <a:rPr lang="zh-CN" altLang="en-US" sz="1600" dirty="0">
                <a:solidFill>
                  <a:srgbClr val="0F2C5D"/>
                </a:solidFill>
                <a:latin typeface="微软雅黑" panose="020B0503020204020204" pitchFamily="34" charset="-122"/>
                <a:ea typeface="微软雅黑" panose="020B0503020204020204" pitchFamily="34" charset="-122"/>
              </a:rPr>
              <a:t>智慧管理</a:t>
            </a:r>
          </a:p>
        </p:txBody>
      </p:sp>
      <p:grpSp>
        <p:nvGrpSpPr>
          <p:cNvPr id="2" name="组合 1"/>
          <p:cNvGrpSpPr/>
          <p:nvPr/>
        </p:nvGrpSpPr>
        <p:grpSpPr>
          <a:xfrm>
            <a:off x="2" y="2423887"/>
            <a:ext cx="5422517" cy="1993765"/>
            <a:chOff x="1" y="2423886"/>
            <a:chExt cx="5422517" cy="1993765"/>
          </a:xfrm>
        </p:grpSpPr>
        <p:pic>
          <p:nvPicPr>
            <p:cNvPr id="7" name="图片 6"/>
            <p:cNvPicPr>
              <a:picLocks noChangeAspect="1"/>
            </p:cNvPicPr>
            <p:nvPr/>
          </p:nvPicPr>
          <p:blipFill rotWithShape="1">
            <a:blip r:embed="rId3" cstate="print">
              <a:extLst>
                <a:ext uri="{28A0092B-C50C-407E-A947-70E740481C1C}">
                  <a14:useLocalDpi xmlns:a14="http://schemas.microsoft.com/office/drawing/2010/main" val="0"/>
                </a:ext>
              </a:extLst>
            </a:blip>
            <a:srcRect t="25245" r="46107" b="33959"/>
            <a:stretch>
              <a:fillRect/>
            </a:stretch>
          </p:blipFill>
          <p:spPr>
            <a:xfrm>
              <a:off x="1" y="2423886"/>
              <a:ext cx="4049486" cy="1915885"/>
            </a:xfrm>
            <a:prstGeom prst="rect">
              <a:avLst/>
            </a:prstGeom>
          </p:spPr>
        </p:pic>
        <p:sp>
          <p:nvSpPr>
            <p:cNvPr id="5" name="矩形 4"/>
            <p:cNvSpPr/>
            <p:nvPr/>
          </p:nvSpPr>
          <p:spPr>
            <a:xfrm rot="2700000">
              <a:off x="3365391" y="2707247"/>
              <a:ext cx="1368193" cy="1368193"/>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8" name="矩形 7"/>
            <p:cNvSpPr/>
            <p:nvPr/>
          </p:nvSpPr>
          <p:spPr>
            <a:xfrm rot="2700000">
              <a:off x="4569440" y="4046923"/>
              <a:ext cx="370728" cy="370728"/>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rot="2700000">
              <a:off x="5240973" y="4003712"/>
              <a:ext cx="181545" cy="181545"/>
            </a:xfrm>
            <a:prstGeom prst="rect">
              <a:avLst/>
            </a:prstGeom>
            <a:solidFill>
              <a:srgbClr val="0F2C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3070710" y="2934381"/>
              <a:ext cx="1963492" cy="1200329"/>
            </a:xfrm>
            <a:prstGeom prst="rect">
              <a:avLst/>
            </a:prstGeom>
            <a:noFill/>
          </p:spPr>
          <p:txBody>
            <a:bodyPr wrap="square" rtlCol="0">
              <a:spAutoFit/>
            </a:bodyPr>
            <a:lstStyle/>
            <a:p>
              <a:pPr algn="ctr"/>
              <a:r>
                <a:rPr lang="en-US" altLang="zh-CN" sz="3600" dirty="0">
                  <a:solidFill>
                    <a:schemeClr val="bg1"/>
                  </a:solidFill>
                  <a:latin typeface="微软雅黑" panose="020B0503020204020204" pitchFamily="34" charset="-122"/>
                  <a:ea typeface="微软雅黑" panose="020B0503020204020204" pitchFamily="34" charset="-122"/>
                </a:rPr>
                <a:t>PART</a:t>
              </a:r>
            </a:p>
            <a:p>
              <a:pPr algn="ctr"/>
              <a:r>
                <a:rPr lang="en-US" altLang="zh-CN" sz="3600" dirty="0">
                  <a:solidFill>
                    <a:schemeClr val="bg1"/>
                  </a:solidFill>
                  <a:latin typeface="微软雅黑" panose="020B0503020204020204" pitchFamily="34" charset="-122"/>
                  <a:ea typeface="微软雅黑" panose="020B0503020204020204" pitchFamily="34" charset="-122"/>
                </a:rPr>
                <a:t>2</a:t>
              </a:r>
              <a:endParaRPr lang="zh-CN" altLang="en-US" sz="3600"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a:xfrm rot="2700000">
              <a:off x="3459230" y="2786515"/>
              <a:ext cx="1201625" cy="1201625"/>
            </a:xfrm>
            <a:prstGeom prst="rect">
              <a:avLst/>
            </a:prstGeom>
            <a:noFill/>
            <a:ln w="12700">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p:cNvSpPr txBox="1"/>
          <p:nvPr/>
        </p:nvSpPr>
        <p:spPr>
          <a:xfrm>
            <a:off x="7126717" y="3515939"/>
            <a:ext cx="1340355" cy="338554"/>
          </a:xfrm>
          <a:prstGeom prst="rect">
            <a:avLst/>
          </a:prstGeom>
          <a:noFill/>
        </p:spPr>
        <p:txBody>
          <a:bodyPr wrap="square" rtlCol="0">
            <a:spAutoFit/>
          </a:bodyPr>
          <a:lstStyle/>
          <a:p>
            <a:pPr algn="ctr"/>
            <a:r>
              <a:rPr lang="zh-CN" altLang="en-US" sz="1600" dirty="0">
                <a:solidFill>
                  <a:srgbClr val="0F2C5D"/>
                </a:solidFill>
                <a:latin typeface="微软雅黑" panose="020B0503020204020204" pitchFamily="34" charset="-122"/>
                <a:ea typeface="微软雅黑" panose="020B0503020204020204" pitchFamily="34" charset="-122"/>
              </a:rPr>
              <a:t>游客服务</a:t>
            </a:r>
          </a:p>
        </p:txBody>
      </p:sp>
      <p:sp>
        <p:nvSpPr>
          <p:cNvPr id="16" name="文本框 15">
            <a:extLst>
              <a:ext uri="{FF2B5EF4-FFF2-40B4-BE49-F238E27FC236}">
                <a16:creationId xmlns:a16="http://schemas.microsoft.com/office/drawing/2014/main" id="{7E5FB710-1061-4C08-903F-866CF63A5425}"/>
              </a:ext>
            </a:extLst>
          </p:cNvPr>
          <p:cNvSpPr txBox="1"/>
          <p:nvPr/>
        </p:nvSpPr>
        <p:spPr>
          <a:xfrm>
            <a:off x="6051371" y="3515939"/>
            <a:ext cx="1340355" cy="338554"/>
          </a:xfrm>
          <a:prstGeom prst="rect">
            <a:avLst/>
          </a:prstGeom>
          <a:noFill/>
        </p:spPr>
        <p:txBody>
          <a:bodyPr wrap="square" rtlCol="0">
            <a:spAutoFit/>
          </a:bodyPr>
          <a:lstStyle/>
          <a:p>
            <a:pPr algn="ctr"/>
            <a:r>
              <a:rPr lang="en-US" altLang="zh-CN" sz="1600" dirty="0">
                <a:solidFill>
                  <a:srgbClr val="0F2C5D"/>
                </a:solidFill>
                <a:latin typeface="微软雅黑" panose="020B0503020204020204" pitchFamily="34" charset="-122"/>
                <a:ea typeface="微软雅黑" panose="020B0503020204020204" pitchFamily="34" charset="-122"/>
              </a:rPr>
              <a:t>5G</a:t>
            </a:r>
            <a:r>
              <a:rPr lang="zh-CN" altLang="en-US" sz="1600" dirty="0">
                <a:solidFill>
                  <a:srgbClr val="0F2C5D"/>
                </a:solidFill>
                <a:latin typeface="微软雅黑" panose="020B0503020204020204" pitchFamily="34" charset="-122"/>
                <a:ea typeface="微软雅黑" panose="020B0503020204020204" pitchFamily="34" charset="-122"/>
              </a:rPr>
              <a:t>技术核心</a:t>
            </a:r>
            <a:r>
              <a:rPr lang="en-US" altLang="zh-CN" sz="1600" dirty="0">
                <a:solidFill>
                  <a:srgbClr val="0F2C5D"/>
                </a:solidFill>
                <a:latin typeface="微软雅黑" panose="020B0503020204020204" pitchFamily="34" charset="-122"/>
                <a:ea typeface="微软雅黑" panose="020B0503020204020204" pitchFamily="34" charset="-122"/>
              </a:rPr>
              <a:t> </a:t>
            </a:r>
            <a:endParaRPr lang="zh-CN" altLang="en-US" sz="1600" dirty="0">
              <a:solidFill>
                <a:srgbClr val="0F2C5D"/>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组合 30">
            <a:extLst>
              <a:ext uri="{FF2B5EF4-FFF2-40B4-BE49-F238E27FC236}">
                <a16:creationId xmlns:a16="http://schemas.microsoft.com/office/drawing/2014/main" id="{3B266CA4-A205-455D-9A68-8D7BA4820C43}"/>
              </a:ext>
            </a:extLst>
          </p:cNvPr>
          <p:cNvGrpSpPr/>
          <p:nvPr/>
        </p:nvGrpSpPr>
        <p:grpSpPr>
          <a:xfrm>
            <a:off x="856891" y="2009304"/>
            <a:ext cx="10272916" cy="4219814"/>
            <a:chOff x="771166" y="1108352"/>
            <a:chExt cx="10272916" cy="4219814"/>
          </a:xfrm>
        </p:grpSpPr>
        <p:sp>
          <p:nvSpPr>
            <p:cNvPr id="6" name="矩形: 圆角 5">
              <a:extLst>
                <a:ext uri="{FF2B5EF4-FFF2-40B4-BE49-F238E27FC236}">
                  <a16:creationId xmlns:a16="http://schemas.microsoft.com/office/drawing/2014/main" id="{E852968D-3A4A-49EB-B9D8-6F803007E0C1}"/>
                </a:ext>
              </a:extLst>
            </p:cNvPr>
            <p:cNvSpPr/>
            <p:nvPr/>
          </p:nvSpPr>
          <p:spPr>
            <a:xfrm>
              <a:off x="1038225" y="1108352"/>
              <a:ext cx="2628899" cy="472797"/>
            </a:xfrm>
            <a:prstGeom prst="roundRect">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dirty="0"/>
            </a:p>
          </p:txBody>
        </p:sp>
        <p:pic>
          <p:nvPicPr>
            <p:cNvPr id="2" name="图片 1">
              <a:extLst>
                <a:ext uri="{FF2B5EF4-FFF2-40B4-BE49-F238E27FC236}">
                  <a16:creationId xmlns:a16="http://schemas.microsoft.com/office/drawing/2014/main" id="{59F4F659-F28E-4213-9CFF-85BBD43C3AB3}"/>
                </a:ext>
              </a:extLst>
            </p:cNvPr>
            <p:cNvPicPr>
              <a:picLocks noChangeAspect="1"/>
            </p:cNvPicPr>
            <p:nvPr/>
          </p:nvPicPr>
          <p:blipFill>
            <a:blip r:embed="rId3"/>
            <a:stretch>
              <a:fillRect/>
            </a:stretch>
          </p:blipFill>
          <p:spPr>
            <a:xfrm>
              <a:off x="4901129" y="1420535"/>
              <a:ext cx="2614458" cy="3907631"/>
            </a:xfrm>
            <a:prstGeom prst="rect">
              <a:avLst/>
            </a:prstGeom>
          </p:spPr>
        </p:pic>
        <p:sp>
          <p:nvSpPr>
            <p:cNvPr id="3" name="文本框 2">
              <a:extLst>
                <a:ext uri="{FF2B5EF4-FFF2-40B4-BE49-F238E27FC236}">
                  <a16:creationId xmlns:a16="http://schemas.microsoft.com/office/drawing/2014/main" id="{EB44075F-D04C-431E-ABA8-58651C02CE22}"/>
                </a:ext>
              </a:extLst>
            </p:cNvPr>
            <p:cNvSpPr txBox="1"/>
            <p:nvPr/>
          </p:nvSpPr>
          <p:spPr>
            <a:xfrm>
              <a:off x="771166" y="1155978"/>
              <a:ext cx="3029310" cy="369332"/>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提升游客体验为目标</a:t>
              </a:r>
            </a:p>
          </p:txBody>
        </p:sp>
        <p:cxnSp>
          <p:nvCxnSpPr>
            <p:cNvPr id="9" name="连接符: 肘形 8">
              <a:extLst>
                <a:ext uri="{FF2B5EF4-FFF2-40B4-BE49-F238E27FC236}">
                  <a16:creationId xmlns:a16="http://schemas.microsoft.com/office/drawing/2014/main" id="{292C9541-2644-4A84-A99D-D456AA7927C9}"/>
                </a:ext>
              </a:extLst>
            </p:cNvPr>
            <p:cNvCxnSpPr>
              <a:cxnSpLocks/>
            </p:cNvCxnSpPr>
            <p:nvPr/>
          </p:nvCxnSpPr>
          <p:spPr>
            <a:xfrm>
              <a:off x="3667124" y="1295400"/>
              <a:ext cx="1234005" cy="1057275"/>
            </a:xfrm>
            <a:prstGeom prst="bentConnector3">
              <a:avLst/>
            </a:prstGeom>
            <a:ln w="19050">
              <a:solidFill>
                <a:srgbClr val="F77912"/>
              </a:solidFill>
              <a:prstDash val="dashDot"/>
            </a:ln>
          </p:spPr>
          <p:style>
            <a:lnRef idx="1">
              <a:schemeClr val="accent1"/>
            </a:lnRef>
            <a:fillRef idx="0">
              <a:schemeClr val="accent1"/>
            </a:fillRef>
            <a:effectRef idx="0">
              <a:schemeClr val="accent1"/>
            </a:effectRef>
            <a:fontRef idx="minor">
              <a:schemeClr val="tx1"/>
            </a:fontRef>
          </p:style>
        </p:cxnSp>
        <p:sp>
          <p:nvSpPr>
            <p:cNvPr id="22" name="矩形: 圆角 21">
              <a:extLst>
                <a:ext uri="{FF2B5EF4-FFF2-40B4-BE49-F238E27FC236}">
                  <a16:creationId xmlns:a16="http://schemas.microsoft.com/office/drawing/2014/main" id="{B897EAA3-6782-41CC-9F33-285B830F570F}"/>
                </a:ext>
              </a:extLst>
            </p:cNvPr>
            <p:cNvSpPr/>
            <p:nvPr/>
          </p:nvSpPr>
          <p:spPr>
            <a:xfrm>
              <a:off x="1038225" y="3604022"/>
              <a:ext cx="2628899" cy="472797"/>
            </a:xfrm>
            <a:prstGeom prst="roundRect">
              <a:avLst/>
            </a:prstGeom>
          </p:spPr>
          <p:style>
            <a:lnRef idx="3">
              <a:schemeClr val="lt1"/>
            </a:lnRef>
            <a:fillRef idx="1">
              <a:schemeClr val="accent4"/>
            </a:fillRef>
            <a:effectRef idx="1">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latin typeface="微软雅黑" panose="020B0503020204020204" pitchFamily="34" charset="-122"/>
                  <a:ea typeface="微软雅黑" panose="020B0503020204020204" pitchFamily="34" charset="-122"/>
                </a:rPr>
                <a:t>管理智能化为目标</a:t>
              </a:r>
            </a:p>
          </p:txBody>
        </p:sp>
        <p:cxnSp>
          <p:nvCxnSpPr>
            <p:cNvPr id="23" name="连接符: 肘形 22">
              <a:extLst>
                <a:ext uri="{FF2B5EF4-FFF2-40B4-BE49-F238E27FC236}">
                  <a16:creationId xmlns:a16="http://schemas.microsoft.com/office/drawing/2014/main" id="{01108144-F457-4B3A-9F9C-4313B86D5B57}"/>
                </a:ext>
              </a:extLst>
            </p:cNvPr>
            <p:cNvCxnSpPr>
              <a:cxnSpLocks/>
            </p:cNvCxnSpPr>
            <p:nvPr/>
          </p:nvCxnSpPr>
          <p:spPr>
            <a:xfrm>
              <a:off x="3714750" y="3798867"/>
              <a:ext cx="1167329" cy="525483"/>
            </a:xfrm>
            <a:prstGeom prst="bentConnector3">
              <a:avLst/>
            </a:prstGeom>
            <a:ln w="19050">
              <a:solidFill>
                <a:srgbClr val="F77912"/>
              </a:solidFill>
              <a:prstDash val="dashDot"/>
            </a:ln>
          </p:spPr>
          <p:style>
            <a:lnRef idx="1">
              <a:schemeClr val="accent1"/>
            </a:lnRef>
            <a:fillRef idx="0">
              <a:schemeClr val="accent1"/>
            </a:fillRef>
            <a:effectRef idx="0">
              <a:schemeClr val="accent1"/>
            </a:effectRef>
            <a:fontRef idx="minor">
              <a:schemeClr val="tx1"/>
            </a:fontRef>
          </p:style>
        </p:cxnSp>
        <p:cxnSp>
          <p:nvCxnSpPr>
            <p:cNvPr id="24" name="连接符: 肘形 23">
              <a:extLst>
                <a:ext uri="{FF2B5EF4-FFF2-40B4-BE49-F238E27FC236}">
                  <a16:creationId xmlns:a16="http://schemas.microsoft.com/office/drawing/2014/main" id="{7F683077-827B-42B4-80F5-71398123B0D2}"/>
                </a:ext>
              </a:extLst>
            </p:cNvPr>
            <p:cNvCxnSpPr>
              <a:cxnSpLocks/>
            </p:cNvCxnSpPr>
            <p:nvPr/>
          </p:nvCxnSpPr>
          <p:spPr>
            <a:xfrm>
              <a:off x="7119423" y="1940867"/>
              <a:ext cx="1086881" cy="236399"/>
            </a:xfrm>
            <a:prstGeom prst="bentConnector3">
              <a:avLst>
                <a:gd name="adj1" fmla="val 50000"/>
              </a:avLst>
            </a:prstGeom>
            <a:ln w="19050">
              <a:solidFill>
                <a:srgbClr val="F77912"/>
              </a:solidFill>
              <a:prstDash val="dashDot"/>
            </a:ln>
          </p:spPr>
          <p:style>
            <a:lnRef idx="1">
              <a:schemeClr val="accent1"/>
            </a:lnRef>
            <a:fillRef idx="0">
              <a:schemeClr val="accent1"/>
            </a:fillRef>
            <a:effectRef idx="0">
              <a:schemeClr val="accent1"/>
            </a:effectRef>
            <a:fontRef idx="minor">
              <a:schemeClr val="tx1"/>
            </a:fontRef>
          </p:style>
        </p:cxnSp>
        <p:sp>
          <p:nvSpPr>
            <p:cNvPr id="25" name="矩形: 圆角 24">
              <a:extLst>
                <a:ext uri="{FF2B5EF4-FFF2-40B4-BE49-F238E27FC236}">
                  <a16:creationId xmlns:a16="http://schemas.microsoft.com/office/drawing/2014/main" id="{3E544740-388F-4E9D-B261-CE542A572D2D}"/>
                </a:ext>
              </a:extLst>
            </p:cNvPr>
            <p:cNvSpPr/>
            <p:nvPr/>
          </p:nvSpPr>
          <p:spPr>
            <a:xfrm>
              <a:off x="8338983" y="1940867"/>
              <a:ext cx="2628899" cy="472797"/>
            </a:xfrm>
            <a:prstGeom prst="round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zh-CN" altLang="en-US" dirty="0"/>
                <a:t>聚焦“大视频”场景</a:t>
              </a:r>
            </a:p>
          </p:txBody>
        </p:sp>
        <p:sp>
          <p:nvSpPr>
            <p:cNvPr id="26" name="矩形: 圆角 25">
              <a:extLst>
                <a:ext uri="{FF2B5EF4-FFF2-40B4-BE49-F238E27FC236}">
                  <a16:creationId xmlns:a16="http://schemas.microsoft.com/office/drawing/2014/main" id="{CF0ED134-0092-4924-8E71-C4E801B7D707}"/>
                </a:ext>
              </a:extLst>
            </p:cNvPr>
            <p:cNvSpPr/>
            <p:nvPr/>
          </p:nvSpPr>
          <p:spPr>
            <a:xfrm>
              <a:off x="8415183" y="3541067"/>
              <a:ext cx="2628899" cy="472797"/>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聚焦“低时延”场景</a:t>
              </a:r>
            </a:p>
          </p:txBody>
        </p:sp>
        <p:cxnSp>
          <p:nvCxnSpPr>
            <p:cNvPr id="27" name="连接符: 肘形 26">
              <a:extLst>
                <a:ext uri="{FF2B5EF4-FFF2-40B4-BE49-F238E27FC236}">
                  <a16:creationId xmlns:a16="http://schemas.microsoft.com/office/drawing/2014/main" id="{E8AE66C5-F180-46BD-ABDD-9612F8A8974B}"/>
                </a:ext>
              </a:extLst>
            </p:cNvPr>
            <p:cNvCxnSpPr>
              <a:cxnSpLocks/>
            </p:cNvCxnSpPr>
            <p:nvPr/>
          </p:nvCxnSpPr>
          <p:spPr>
            <a:xfrm>
              <a:off x="7229656" y="3308213"/>
              <a:ext cx="1167329" cy="525483"/>
            </a:xfrm>
            <a:prstGeom prst="bentConnector3">
              <a:avLst/>
            </a:prstGeom>
            <a:ln w="19050">
              <a:solidFill>
                <a:srgbClr val="F77912"/>
              </a:solidFill>
              <a:prstDash val="dashDot"/>
            </a:ln>
          </p:spPr>
          <p:style>
            <a:lnRef idx="1">
              <a:schemeClr val="accent1"/>
            </a:lnRef>
            <a:fillRef idx="0">
              <a:schemeClr val="accent1"/>
            </a:fillRef>
            <a:effectRef idx="0">
              <a:schemeClr val="accent1"/>
            </a:effectRef>
            <a:fontRef idx="minor">
              <a:schemeClr val="tx1"/>
            </a:fontRef>
          </p:style>
        </p:cxnSp>
        <p:sp>
          <p:nvSpPr>
            <p:cNvPr id="29" name="矩形: 圆角 28">
              <a:extLst>
                <a:ext uri="{FF2B5EF4-FFF2-40B4-BE49-F238E27FC236}">
                  <a16:creationId xmlns:a16="http://schemas.microsoft.com/office/drawing/2014/main" id="{2EA17636-B080-4941-8DE9-3CBD27DF6716}"/>
                </a:ext>
              </a:extLst>
            </p:cNvPr>
            <p:cNvSpPr/>
            <p:nvPr/>
          </p:nvSpPr>
          <p:spPr>
            <a:xfrm>
              <a:off x="8415183" y="4697045"/>
              <a:ext cx="2628899" cy="472797"/>
            </a:xfrm>
            <a:prstGeom prst="roundRect">
              <a:avLst/>
            </a:prstGeom>
          </p:spPr>
          <p:style>
            <a:lnRef idx="3">
              <a:schemeClr val="lt1"/>
            </a:lnRef>
            <a:fillRef idx="1">
              <a:schemeClr val="accent3"/>
            </a:fillRef>
            <a:effectRef idx="1">
              <a:schemeClr val="accent3"/>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dirty="0"/>
                <a:t>聚焦“高密度”场景</a:t>
              </a:r>
            </a:p>
          </p:txBody>
        </p:sp>
        <p:cxnSp>
          <p:nvCxnSpPr>
            <p:cNvPr id="30" name="连接符: 肘形 29">
              <a:extLst>
                <a:ext uri="{FF2B5EF4-FFF2-40B4-BE49-F238E27FC236}">
                  <a16:creationId xmlns:a16="http://schemas.microsoft.com/office/drawing/2014/main" id="{608EEA36-FD70-475D-AFAD-CD0C93222A25}"/>
                </a:ext>
              </a:extLst>
            </p:cNvPr>
            <p:cNvCxnSpPr>
              <a:cxnSpLocks/>
              <a:endCxn id="29" idx="1"/>
            </p:cNvCxnSpPr>
            <p:nvPr/>
          </p:nvCxnSpPr>
          <p:spPr>
            <a:xfrm>
              <a:off x="7487013" y="4233523"/>
              <a:ext cx="928170" cy="699921"/>
            </a:xfrm>
            <a:prstGeom prst="bentConnector3">
              <a:avLst>
                <a:gd name="adj1" fmla="val 50000"/>
              </a:avLst>
            </a:prstGeom>
            <a:ln w="19050">
              <a:solidFill>
                <a:srgbClr val="F77912"/>
              </a:solidFill>
              <a:prstDash val="dashDot"/>
            </a:ln>
          </p:spPr>
          <p:style>
            <a:lnRef idx="1">
              <a:schemeClr val="accent1"/>
            </a:lnRef>
            <a:fillRef idx="0">
              <a:schemeClr val="accent1"/>
            </a:fillRef>
            <a:effectRef idx="0">
              <a:schemeClr val="accent1"/>
            </a:effectRef>
            <a:fontRef idx="minor">
              <a:schemeClr val="tx1"/>
            </a:fontRef>
          </p:style>
        </p:cxnSp>
      </p:grpSp>
      <p:sp>
        <p:nvSpPr>
          <p:cNvPr id="35" name="文本框 34">
            <a:extLst>
              <a:ext uri="{FF2B5EF4-FFF2-40B4-BE49-F238E27FC236}">
                <a16:creationId xmlns:a16="http://schemas.microsoft.com/office/drawing/2014/main" id="{034E4600-618C-4BCE-A8A3-3692CA17F084}"/>
              </a:ext>
            </a:extLst>
          </p:cNvPr>
          <p:cNvSpPr txBox="1"/>
          <p:nvPr/>
        </p:nvSpPr>
        <p:spPr>
          <a:xfrm>
            <a:off x="9344746" y="269598"/>
            <a:ext cx="2847254"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整合</a:t>
            </a:r>
            <a:r>
              <a:rPr lang="en-US" altLang="zh-CN" sz="2000" b="1" dirty="0">
                <a:solidFill>
                  <a:srgbClr val="0F2C5D"/>
                </a:solidFill>
                <a:latin typeface="微软雅黑" panose="020B0503020204020204" pitchFamily="34" charset="-122"/>
                <a:ea typeface="微软雅黑" panose="020B0503020204020204" pitchFamily="34" charset="-122"/>
              </a:rPr>
              <a:t>5G</a:t>
            </a:r>
            <a:r>
              <a:rPr lang="zh-CN" altLang="en-US" sz="2000" b="1" dirty="0">
                <a:solidFill>
                  <a:srgbClr val="0F2C5D"/>
                </a:solidFill>
                <a:latin typeface="微软雅黑" panose="020B0503020204020204" pitchFamily="34" charset="-122"/>
                <a:ea typeface="微软雅黑" panose="020B0503020204020204" pitchFamily="34" charset="-122"/>
              </a:rPr>
              <a:t>特点和公园诉求</a:t>
            </a:r>
          </a:p>
        </p:txBody>
      </p:sp>
      <p:sp>
        <p:nvSpPr>
          <p:cNvPr id="28" name="文本框 27">
            <a:extLst>
              <a:ext uri="{FF2B5EF4-FFF2-40B4-BE49-F238E27FC236}">
                <a16:creationId xmlns:a16="http://schemas.microsoft.com/office/drawing/2014/main" id="{8A86E24E-1F10-46D2-ACAC-8B8BD0CA2142}"/>
              </a:ext>
            </a:extLst>
          </p:cNvPr>
          <p:cNvSpPr txBox="1"/>
          <p:nvPr/>
        </p:nvSpPr>
        <p:spPr>
          <a:xfrm>
            <a:off x="1645150" y="989306"/>
            <a:ext cx="9484657" cy="461665"/>
          </a:xfrm>
          <a:prstGeom prst="rect">
            <a:avLst/>
          </a:prstGeom>
          <a:noFill/>
        </p:spPr>
        <p:txBody>
          <a:bodyPr wrap="square" rtlCol="0">
            <a:spAutoFit/>
          </a:bodyPr>
          <a:lstStyle/>
          <a:p>
            <a:pPr algn="ctr"/>
            <a:r>
              <a:rPr lang="zh-CN" altLang="en-US" sz="2400" b="1" dirty="0">
                <a:solidFill>
                  <a:srgbClr val="F47A16"/>
                </a:solidFill>
                <a:latin typeface="微软雅黑" panose="020B0503020204020204" pitchFamily="34" charset="-122"/>
                <a:ea typeface="微软雅黑" panose="020B0503020204020204" pitchFamily="34" charset="-122"/>
              </a:rPr>
              <a:t>二个</a:t>
            </a:r>
            <a:r>
              <a:rPr lang="zh-CN" altLang="en-US" sz="2400" dirty="0">
                <a:latin typeface="微软雅黑" panose="020B0503020204020204" pitchFamily="34" charset="-122"/>
                <a:ea typeface="微软雅黑" panose="020B0503020204020204" pitchFamily="34" charset="-122"/>
              </a:rPr>
              <a:t>目标</a:t>
            </a:r>
            <a:r>
              <a:rPr lang="zh-CN" altLang="en-US" sz="2400" dirty="0">
                <a:solidFill>
                  <a:srgbClr val="F47A16"/>
                </a:solidFill>
                <a:latin typeface="微软雅黑" panose="020B0503020204020204" pitchFamily="34" charset="-122"/>
                <a:ea typeface="微软雅黑" panose="020B0503020204020204" pitchFamily="34" charset="-122"/>
              </a:rPr>
              <a:t>、</a:t>
            </a:r>
            <a:r>
              <a:rPr lang="zh-CN" altLang="en-US" sz="2400" b="1" dirty="0">
                <a:solidFill>
                  <a:srgbClr val="F47A16"/>
                </a:solidFill>
                <a:latin typeface="微软雅黑" panose="020B0503020204020204" pitchFamily="34" charset="-122"/>
                <a:ea typeface="微软雅黑" panose="020B0503020204020204" pitchFamily="34" charset="-122"/>
              </a:rPr>
              <a:t>三大</a:t>
            </a:r>
            <a:r>
              <a:rPr lang="zh-CN" altLang="en-US" sz="2400" dirty="0">
                <a:latin typeface="微软雅黑" panose="020B0503020204020204" pitchFamily="34" charset="-122"/>
                <a:ea typeface="微软雅黑" panose="020B0503020204020204" pitchFamily="34" charset="-122"/>
              </a:rPr>
              <a:t>场景致力于</a:t>
            </a: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智慧公园的落地，打造</a:t>
            </a:r>
            <a:r>
              <a:rPr lang="en-US" altLang="zh-CN" sz="2400" dirty="0">
                <a:latin typeface="微软雅黑" panose="020B0503020204020204" pitchFamily="34" charset="-122"/>
                <a:ea typeface="微软雅黑" panose="020B0503020204020204" pitchFamily="34" charset="-122"/>
              </a:rPr>
              <a:t>5G</a:t>
            </a:r>
            <a:r>
              <a:rPr lang="zh-CN" altLang="en-US" sz="2400" dirty="0">
                <a:latin typeface="微软雅黑" panose="020B0503020204020204" pitchFamily="34" charset="-122"/>
                <a:ea typeface="微软雅黑" panose="020B0503020204020204" pitchFamily="34" charset="-122"/>
              </a:rPr>
              <a:t>先锋</a:t>
            </a:r>
          </a:p>
        </p:txBody>
      </p:sp>
    </p:spTree>
    <p:extLst>
      <p:ext uri="{BB962C8B-B14F-4D97-AF65-F5344CB8AC3E}">
        <p14:creationId xmlns:p14="http://schemas.microsoft.com/office/powerpoint/2010/main" val="7733113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413391D3-1756-441E-9F03-96E0F11B3487}"/>
              </a:ext>
            </a:extLst>
          </p:cNvPr>
          <p:cNvGrpSpPr/>
          <p:nvPr/>
        </p:nvGrpSpPr>
        <p:grpSpPr>
          <a:xfrm>
            <a:off x="1562007" y="1001714"/>
            <a:ext cx="2409825" cy="5341936"/>
            <a:chOff x="1562007" y="1001714"/>
            <a:chExt cx="2409825" cy="5341936"/>
          </a:xfrm>
        </p:grpSpPr>
        <p:sp>
          <p:nvSpPr>
            <p:cNvPr id="8" name="矩形: 圆角 7">
              <a:extLst>
                <a:ext uri="{FF2B5EF4-FFF2-40B4-BE49-F238E27FC236}">
                  <a16:creationId xmlns:a16="http://schemas.microsoft.com/office/drawing/2014/main" id="{1135918A-A3AB-4A41-BE0E-5E38C99B58D6}"/>
                </a:ext>
              </a:extLst>
            </p:cNvPr>
            <p:cNvSpPr/>
            <p:nvPr/>
          </p:nvSpPr>
          <p:spPr>
            <a:xfrm>
              <a:off x="1650907" y="2411413"/>
              <a:ext cx="2232025" cy="3932237"/>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algn="ctr" eaLnBrk="1" hangingPunct="1">
                <a:defRPr/>
              </a:pPr>
              <a:endParaRPr lang="zh-CN" altLang="en-US" dirty="0"/>
            </a:p>
          </p:txBody>
        </p:sp>
        <p:pic>
          <p:nvPicPr>
            <p:cNvPr id="3075" name="Picture 8">
              <a:extLst>
                <a:ext uri="{FF2B5EF4-FFF2-40B4-BE49-F238E27FC236}">
                  <a16:creationId xmlns:a16="http://schemas.microsoft.com/office/drawing/2014/main" id="{9D5BD2AC-1854-4545-BC38-3C1A62BD1A0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906" y="1371601"/>
              <a:ext cx="1657350"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文本框 6">
              <a:extLst>
                <a:ext uri="{FF2B5EF4-FFF2-40B4-BE49-F238E27FC236}">
                  <a16:creationId xmlns:a16="http://schemas.microsoft.com/office/drawing/2014/main" id="{102EDC6A-6023-4030-9F46-3867301CFA2A}"/>
                </a:ext>
              </a:extLst>
            </p:cNvPr>
            <p:cNvSpPr txBox="1">
              <a:spLocks noChangeArrowheads="1"/>
            </p:cNvSpPr>
            <p:nvPr/>
          </p:nvSpPr>
          <p:spPr bwMode="auto">
            <a:xfrm>
              <a:off x="1717581" y="2657476"/>
              <a:ext cx="2165350" cy="282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停车位预约</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入园预约</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zh-CN" sz="1200">
                  <a:latin typeface="微软雅黑" panose="020B0503020204020204" pitchFamily="34" charset="-122"/>
                  <a:ea typeface="微软雅黑" panose="020B0503020204020204" pitchFamily="34" charset="-122"/>
                </a:rPr>
                <a:t>客流预警信息</a:t>
              </a:r>
              <a:r>
                <a:rPr lang="zh-CN" altLang="en-US" sz="1200">
                  <a:latin typeface="微软雅黑" panose="020B0503020204020204" pitchFamily="34" charset="-122"/>
                  <a:ea typeface="微软雅黑" panose="020B0503020204020204" pitchFamily="34" charset="-122"/>
                </a:rPr>
                <a:t>发布</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公园交通拥堵提示</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错峰出行，避免拥塞</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天气信息提示</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空气质量提示</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主题活动信息发布</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重要信息发布</a:t>
              </a:r>
              <a:endParaRPr lang="en-US" altLang="zh-CN" sz="1200">
                <a:latin typeface="微软雅黑" panose="020B0503020204020204" pitchFamily="34" charset="-122"/>
                <a:ea typeface="微软雅黑" panose="020B0503020204020204" pitchFamily="34" charset="-122"/>
              </a:endParaRPr>
            </a:p>
            <a:p>
              <a:pPr eaLnBrk="1" hangingPunct="1">
                <a:lnSpc>
                  <a:spcPct val="150000"/>
                </a:lnSpc>
                <a:spcBef>
                  <a:spcPct val="0"/>
                </a:spcBef>
              </a:pPr>
              <a:r>
                <a:rPr lang="zh-CN" altLang="en-US" sz="1200">
                  <a:latin typeface="微软雅黑" panose="020B0503020204020204" pitchFamily="34" charset="-122"/>
                  <a:ea typeface="微软雅黑" panose="020B0503020204020204" pitchFamily="34" charset="-122"/>
                </a:rPr>
                <a:t>公园整体和特色景观介绍</a:t>
              </a:r>
            </a:p>
          </p:txBody>
        </p:sp>
        <p:sp>
          <p:nvSpPr>
            <p:cNvPr id="3081" name="文本框 18">
              <a:extLst>
                <a:ext uri="{FF2B5EF4-FFF2-40B4-BE49-F238E27FC236}">
                  <a16:creationId xmlns:a16="http://schemas.microsoft.com/office/drawing/2014/main" id="{E6A6EEA5-0F4C-4670-A76A-0B63CF1ACFB4}"/>
                </a:ext>
              </a:extLst>
            </p:cNvPr>
            <p:cNvSpPr txBox="1">
              <a:spLocks noChangeArrowheads="1"/>
            </p:cNvSpPr>
            <p:nvPr/>
          </p:nvSpPr>
          <p:spPr bwMode="auto">
            <a:xfrm>
              <a:off x="1562007" y="1001714"/>
              <a:ext cx="24098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出行前</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了如指掌</a:t>
              </a:r>
            </a:p>
          </p:txBody>
        </p:sp>
      </p:grpSp>
      <p:grpSp>
        <p:nvGrpSpPr>
          <p:cNvPr id="4" name="组合 3">
            <a:extLst>
              <a:ext uri="{FF2B5EF4-FFF2-40B4-BE49-F238E27FC236}">
                <a16:creationId xmlns:a16="http://schemas.microsoft.com/office/drawing/2014/main" id="{0E446FD1-4393-4818-B78F-11B2A47AB6C6}"/>
              </a:ext>
            </a:extLst>
          </p:cNvPr>
          <p:cNvGrpSpPr/>
          <p:nvPr/>
        </p:nvGrpSpPr>
        <p:grpSpPr>
          <a:xfrm>
            <a:off x="8936413" y="1001714"/>
            <a:ext cx="2165350" cy="5321300"/>
            <a:chOff x="8936413" y="1022350"/>
            <a:chExt cx="2165350" cy="5321300"/>
          </a:xfrm>
        </p:grpSpPr>
        <p:pic>
          <p:nvPicPr>
            <p:cNvPr id="3078" name="图片 12">
              <a:extLst>
                <a:ext uri="{FF2B5EF4-FFF2-40B4-BE49-F238E27FC236}">
                  <a16:creationId xmlns:a16="http://schemas.microsoft.com/office/drawing/2014/main" id="{3F75941C-E085-47DC-9D59-9E589AFBD7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9301" y="1371601"/>
              <a:ext cx="1681163"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矩形: 圆角 13">
              <a:extLst>
                <a:ext uri="{FF2B5EF4-FFF2-40B4-BE49-F238E27FC236}">
                  <a16:creationId xmlns:a16="http://schemas.microsoft.com/office/drawing/2014/main" id="{7AB7343C-BF71-47F9-A6DF-D4664C32A6BE}"/>
                </a:ext>
              </a:extLst>
            </p:cNvPr>
            <p:cNvSpPr/>
            <p:nvPr/>
          </p:nvSpPr>
          <p:spPr>
            <a:xfrm>
              <a:off x="8936413" y="2411413"/>
              <a:ext cx="2165350" cy="3932237"/>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eaLnBrk="1" hangingPunct="1">
                <a:lnSpc>
                  <a:spcPct val="150000"/>
                </a:lnSpc>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algn="ctr" eaLnBrk="1" hangingPunct="1">
                <a:defRPr/>
              </a:pPr>
              <a:endParaRPr lang="zh-CN" altLang="en-US" dirty="0"/>
            </a:p>
          </p:txBody>
        </p:sp>
        <p:sp>
          <p:nvSpPr>
            <p:cNvPr id="3082" name="文本框 19">
              <a:extLst>
                <a:ext uri="{FF2B5EF4-FFF2-40B4-BE49-F238E27FC236}">
                  <a16:creationId xmlns:a16="http://schemas.microsoft.com/office/drawing/2014/main" id="{77B19477-D09C-44AD-A535-DCE4B9F80A7D}"/>
                </a:ext>
              </a:extLst>
            </p:cNvPr>
            <p:cNvSpPr txBox="1">
              <a:spLocks noChangeArrowheads="1"/>
            </p:cNvSpPr>
            <p:nvPr/>
          </p:nvSpPr>
          <p:spPr bwMode="auto">
            <a:xfrm>
              <a:off x="9047539" y="1022350"/>
              <a:ext cx="19446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出游后</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互动分享</a:t>
              </a:r>
            </a:p>
          </p:txBody>
        </p:sp>
        <p:sp>
          <p:nvSpPr>
            <p:cNvPr id="21" name="文本框 20">
              <a:extLst>
                <a:ext uri="{FF2B5EF4-FFF2-40B4-BE49-F238E27FC236}">
                  <a16:creationId xmlns:a16="http://schemas.microsoft.com/office/drawing/2014/main" id="{8DD86FD7-7146-4C15-9427-475D838C6714}"/>
                </a:ext>
              </a:extLst>
            </p:cNvPr>
            <p:cNvSpPr txBox="1"/>
            <p:nvPr/>
          </p:nvSpPr>
          <p:spPr>
            <a:xfrm>
              <a:off x="9047539" y="2533651"/>
              <a:ext cx="1944687" cy="1477963"/>
            </a:xfrm>
            <a:prstGeom prst="rect">
              <a:avLst/>
            </a:prstGeom>
            <a:noFill/>
          </p:spPr>
          <p:txBody>
            <a:bodyPr>
              <a:spAutoFit/>
            </a:bodyPr>
            <a:lstStyle/>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满意度评价</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投诉与建议</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公园反馈互动</a:t>
              </a:r>
              <a:endParaRPr lang="en-US" altLang="zh-CN" sz="1200"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latin typeface="微软雅黑" panose="020B0503020204020204" pitchFamily="34" charset="-122"/>
                  <a:ea typeface="微软雅黑" panose="020B0503020204020204" pitchFamily="34" charset="-122"/>
                </a:rPr>
                <a:t>照片、心得分享</a:t>
              </a:r>
              <a:endParaRPr lang="en-US" altLang="zh-CN" sz="1200" dirty="0">
                <a:latin typeface="微软雅黑" panose="020B0503020204020204" pitchFamily="34" charset="-122"/>
                <a:ea typeface="微软雅黑" panose="020B0503020204020204" pitchFamily="34" charset="-122"/>
              </a:endParaRPr>
            </a:p>
            <a:p>
              <a:pPr eaLnBrk="1" hangingPunct="1">
                <a:defRPr/>
              </a:pPr>
              <a:endParaRPr lang="zh-CN" altLang="en-US" dirty="0"/>
            </a:p>
          </p:txBody>
        </p:sp>
      </p:grpSp>
      <p:grpSp>
        <p:nvGrpSpPr>
          <p:cNvPr id="3" name="组合 2">
            <a:extLst>
              <a:ext uri="{FF2B5EF4-FFF2-40B4-BE49-F238E27FC236}">
                <a16:creationId xmlns:a16="http://schemas.microsoft.com/office/drawing/2014/main" id="{97468654-A766-4713-99C9-C5AE47CE9D55}"/>
              </a:ext>
            </a:extLst>
          </p:cNvPr>
          <p:cNvGrpSpPr/>
          <p:nvPr/>
        </p:nvGrpSpPr>
        <p:grpSpPr>
          <a:xfrm>
            <a:off x="5371448" y="1001714"/>
            <a:ext cx="2165350" cy="5330825"/>
            <a:chOff x="5257800" y="1012825"/>
            <a:chExt cx="2165350" cy="5330825"/>
          </a:xfrm>
        </p:grpSpPr>
        <p:sp>
          <p:nvSpPr>
            <p:cNvPr id="11" name="矩形: 圆角 10">
              <a:extLst>
                <a:ext uri="{FF2B5EF4-FFF2-40B4-BE49-F238E27FC236}">
                  <a16:creationId xmlns:a16="http://schemas.microsoft.com/office/drawing/2014/main" id="{52D7BCFB-6250-49B4-8A88-F7AD411CBCA3}"/>
                </a:ext>
              </a:extLst>
            </p:cNvPr>
            <p:cNvSpPr/>
            <p:nvPr/>
          </p:nvSpPr>
          <p:spPr>
            <a:xfrm>
              <a:off x="5257800" y="2411413"/>
              <a:ext cx="2165350" cy="3932237"/>
            </a:xfrm>
            <a:prstGeom prst="roundRect">
              <a:avLst/>
            </a:prstGeom>
            <a:ln w="19050">
              <a:prstDash val="dash"/>
            </a:ln>
          </p:spPr>
          <p:style>
            <a:lnRef idx="2">
              <a:schemeClr val="accent2"/>
            </a:lnRef>
            <a:fillRef idx="1">
              <a:schemeClr val="lt1"/>
            </a:fillRef>
            <a:effectRef idx="0">
              <a:schemeClr val="accent2"/>
            </a:effectRef>
            <a:fontRef idx="minor">
              <a:schemeClr val="dk1"/>
            </a:fontRef>
          </p:style>
          <p:txBody>
            <a:bodyPr anchor="ctr"/>
            <a:lstStyle/>
            <a:p>
              <a:pPr marL="285750" indent="-285750">
                <a:lnSpc>
                  <a:spcPct val="150000"/>
                </a:lnSpc>
                <a:buFont typeface="Arial" panose="020B0604020202020204" pitchFamily="34" charset="0"/>
                <a:buChar char="•"/>
                <a:defRPr/>
              </a:pP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虚拟导游 “即问即答”</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zh-CN" sz="1200" dirty="0">
                  <a:solidFill>
                    <a:schemeClr val="tx1"/>
                  </a:solidFill>
                  <a:latin typeface="微软雅黑" panose="020B0503020204020204" pitchFamily="34" charset="-122"/>
                  <a:ea typeface="微软雅黑" panose="020B0503020204020204" pitchFamily="34" charset="-122"/>
                </a:rPr>
                <a:t>中英文导览标识</a:t>
              </a:r>
              <a:r>
                <a:rPr lang="zh-CN" altLang="en-US" sz="1200" dirty="0">
                  <a:solidFill>
                    <a:schemeClr val="tx1"/>
                  </a:solidFill>
                  <a:latin typeface="微软雅黑" panose="020B0503020204020204" pitchFamily="34" charset="-122"/>
                  <a:ea typeface="微软雅黑" panose="020B0503020204020204" pitchFamily="34" charset="-122"/>
                </a:rPr>
                <a:t>、</a:t>
              </a:r>
              <a:r>
                <a:rPr lang="en-US" altLang="zh-CN" sz="1200" dirty="0">
                  <a:solidFill>
                    <a:schemeClr val="tx1"/>
                  </a:solidFill>
                  <a:latin typeface="微软雅黑" panose="020B0503020204020204" pitchFamily="34" charset="-122"/>
                  <a:ea typeface="微软雅黑" panose="020B0503020204020204" pitchFamily="34" charset="-122"/>
                </a:rPr>
                <a:t>AR</a:t>
              </a:r>
              <a:r>
                <a:rPr lang="zh-CN" altLang="en-US" sz="1200" dirty="0">
                  <a:solidFill>
                    <a:schemeClr val="tx1"/>
                  </a:solidFill>
                  <a:latin typeface="微软雅黑" panose="020B0503020204020204" pitchFamily="34" charset="-122"/>
                  <a:ea typeface="微软雅黑" panose="020B0503020204020204" pitchFamily="34" charset="-122"/>
                </a:rPr>
                <a:t>导航</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共享雨伞租赁</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无人便利店</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洗手间疏导提示</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超大园区无人车接驳</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科学、历史、法制等主题</a:t>
              </a:r>
              <a:r>
                <a:rPr lang="en-US" altLang="zh-CN" sz="1200" dirty="0">
                  <a:solidFill>
                    <a:schemeClr val="tx1"/>
                  </a:solidFill>
                  <a:latin typeface="微软雅黑" panose="020B0503020204020204" pitchFamily="34" charset="-122"/>
                  <a:ea typeface="微软雅黑" panose="020B0503020204020204" pitchFamily="34" charset="-122"/>
                </a:rPr>
                <a:t>VR&amp;AR</a:t>
              </a:r>
              <a:r>
                <a:rPr lang="zh-CN" altLang="en-US" sz="1200" dirty="0">
                  <a:solidFill>
                    <a:schemeClr val="tx1"/>
                  </a:solidFill>
                  <a:latin typeface="微软雅黑" panose="020B0503020204020204" pitchFamily="34" charset="-122"/>
                  <a:ea typeface="微软雅黑" panose="020B0503020204020204" pitchFamily="34" charset="-122"/>
                </a:rPr>
                <a:t>科普</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纪念品线上线下销售</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en-US" altLang="zh-CN" sz="1200" dirty="0">
                  <a:solidFill>
                    <a:schemeClr val="tx1"/>
                  </a:solidFill>
                  <a:latin typeface="微软雅黑" panose="020B0503020204020204" pitchFamily="34" charset="-122"/>
                  <a:ea typeface="微软雅黑" panose="020B0503020204020204" pitchFamily="34" charset="-122"/>
                </a:rPr>
                <a:t>SOS</a:t>
              </a:r>
              <a:r>
                <a:rPr lang="zh-CN" altLang="en-US" sz="1200" dirty="0">
                  <a:solidFill>
                    <a:schemeClr val="tx1"/>
                  </a:solidFill>
                  <a:latin typeface="微软雅黑" panose="020B0503020204020204" pitchFamily="34" charset="-122"/>
                  <a:ea typeface="微软雅黑" panose="020B0503020204020204" pitchFamily="34" charset="-122"/>
                </a:rPr>
                <a:t>报警求助</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物品遗失线上报警</a:t>
              </a:r>
              <a:endParaRPr lang="en-US" altLang="zh-CN" sz="1200" dirty="0">
                <a:solidFill>
                  <a:schemeClr val="tx1"/>
                </a:solidFill>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defRPr/>
              </a:pPr>
              <a:r>
                <a:rPr lang="zh-CN" altLang="en-US" sz="1200" dirty="0">
                  <a:solidFill>
                    <a:schemeClr val="tx1"/>
                  </a:solidFill>
                  <a:latin typeface="微软雅黑" panose="020B0503020204020204" pitchFamily="34" charset="-122"/>
                  <a:ea typeface="微软雅黑" panose="020B0503020204020204" pitchFamily="34" charset="-122"/>
                </a:rPr>
                <a:t>儿童走失智能查找</a:t>
              </a:r>
              <a:endParaRPr lang="en-US" altLang="zh-CN" sz="1200" dirty="0">
                <a:solidFill>
                  <a:schemeClr val="tx1"/>
                </a:solidFill>
                <a:latin typeface="微软雅黑" panose="020B0503020204020204" pitchFamily="34" charset="-122"/>
                <a:ea typeface="微软雅黑" panose="020B0503020204020204" pitchFamily="34" charset="-122"/>
              </a:endParaRPr>
            </a:p>
            <a:p>
              <a:pPr algn="ctr" eaLnBrk="1" hangingPunct="1">
                <a:defRPr/>
              </a:pPr>
              <a:endParaRPr lang="zh-CN" altLang="en-US" dirty="0"/>
            </a:p>
          </p:txBody>
        </p:sp>
        <p:sp>
          <p:nvSpPr>
            <p:cNvPr id="3080" name="文本框 17">
              <a:extLst>
                <a:ext uri="{FF2B5EF4-FFF2-40B4-BE49-F238E27FC236}">
                  <a16:creationId xmlns:a16="http://schemas.microsoft.com/office/drawing/2014/main" id="{F5829391-7A18-40B5-8626-E0F6E7B52212}"/>
                </a:ext>
              </a:extLst>
            </p:cNvPr>
            <p:cNvSpPr txBox="1">
              <a:spLocks noChangeArrowheads="1"/>
            </p:cNvSpPr>
            <p:nvPr/>
          </p:nvSpPr>
          <p:spPr bwMode="auto">
            <a:xfrm>
              <a:off x="5368925" y="1012825"/>
              <a:ext cx="19446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a:solidFill>
                    <a:srgbClr val="0070C0"/>
                  </a:solidFill>
                  <a:latin typeface="微软雅黑" panose="020B0503020204020204" pitchFamily="34" charset="-122"/>
                  <a:ea typeface="微软雅黑" panose="020B0503020204020204" pitchFamily="34" charset="-122"/>
                </a:rPr>
                <a:t>出游中</a:t>
              </a:r>
              <a:r>
                <a:rPr lang="en-US" altLang="zh-CN" sz="1800" b="1">
                  <a:latin typeface="微软雅黑" panose="020B0503020204020204" pitchFamily="34" charset="-122"/>
                  <a:ea typeface="微软雅黑" panose="020B0503020204020204" pitchFamily="34" charset="-122"/>
                </a:rPr>
                <a:t>·</a:t>
              </a:r>
              <a:r>
                <a:rPr lang="zh-CN" altLang="en-US" sz="1800" b="1">
                  <a:latin typeface="微软雅黑" panose="020B0503020204020204" pitchFamily="34" charset="-122"/>
                  <a:ea typeface="微软雅黑" panose="020B0503020204020204" pitchFamily="34" charset="-122"/>
                </a:rPr>
                <a:t>贴身助手</a:t>
              </a:r>
            </a:p>
          </p:txBody>
        </p:sp>
        <p:pic>
          <p:nvPicPr>
            <p:cNvPr id="3084" name="图片 3">
              <a:extLst>
                <a:ext uri="{FF2B5EF4-FFF2-40B4-BE49-F238E27FC236}">
                  <a16:creationId xmlns:a16="http://schemas.microsoft.com/office/drawing/2014/main" id="{1D3FF240-26FF-4B4D-AD43-EA6787FAA99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73700" y="1316038"/>
              <a:ext cx="1733550" cy="97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3" name="文本框 12">
            <a:extLst>
              <a:ext uri="{FF2B5EF4-FFF2-40B4-BE49-F238E27FC236}">
                <a16:creationId xmlns:a16="http://schemas.microsoft.com/office/drawing/2014/main" id="{200227ED-C700-4C45-994A-1A9098FFDF37}"/>
              </a:ext>
            </a:extLst>
          </p:cNvPr>
          <p:cNvSpPr txBox="1"/>
          <p:nvPr/>
        </p:nvSpPr>
        <p:spPr>
          <a:xfrm>
            <a:off x="9192365" y="290533"/>
            <a:ext cx="3005951" cy="400110"/>
          </a:xfrm>
          <a:prstGeom prst="rect">
            <a:avLst/>
          </a:prstGeom>
          <a:noFill/>
        </p:spPr>
        <p:txBody>
          <a:bodyPr wrap="none" rtlCol="0">
            <a:spAutoFit/>
          </a:bodyPr>
          <a:lstStyle/>
          <a:p>
            <a:r>
              <a:rPr lang="zh-CN" altLang="en-US" sz="2000" b="1" dirty="0">
                <a:solidFill>
                  <a:srgbClr val="0F2C5D"/>
                </a:solidFill>
                <a:latin typeface="微软雅黑" panose="020B0503020204020204" pitchFamily="34" charset="-122"/>
                <a:ea typeface="微软雅黑" panose="020B0503020204020204" pitchFamily="34" charset="-122"/>
              </a:rPr>
              <a:t>以游客为视角的智慧公园</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2.xml><?xml version="1.0" encoding="utf-8"?>
<p:tagLst xmlns:a="http://schemas.openxmlformats.org/drawingml/2006/main" xmlns:r="http://schemas.openxmlformats.org/officeDocument/2006/relationships" xmlns:p="http://schemas.openxmlformats.org/presentationml/2006/main">
  <p:tag name="KSO_WM_SLIDE_ITEM_CNT" val="4"/>
</p:tagLst>
</file>

<file path=ppt/tags/tag3.xml><?xml version="1.0" encoding="utf-8"?>
<p:tagLst xmlns:a="http://schemas.openxmlformats.org/drawingml/2006/main" xmlns:r="http://schemas.openxmlformats.org/officeDocument/2006/relationships" xmlns:p="http://schemas.openxmlformats.org/presentationml/2006/main">
  <p:tag name="KSO_WM_SLIDE_ITEM_CNT" val="4"/>
</p:tagLst>
</file>

<file path=ppt/theme/theme1.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25</TotalTime>
  <Words>3390</Words>
  <Application>Microsoft Office PowerPoint</Application>
  <PresentationFormat>宽屏</PresentationFormat>
  <Paragraphs>563</Paragraphs>
  <Slides>61</Slides>
  <Notes>23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61</vt:i4>
      </vt:variant>
    </vt:vector>
  </HeadingPairs>
  <TitlesOfParts>
    <vt:vector size="69" baseType="lpstr">
      <vt:lpstr>等线</vt:lpstr>
      <vt:lpstr>宋体</vt:lpstr>
      <vt:lpstr>微软雅黑</vt:lpstr>
      <vt:lpstr>Arial</vt:lpstr>
      <vt:lpstr>Calibri</vt:lpstr>
      <vt:lpstr>Times New Roman</vt:lpstr>
      <vt:lpstr>Wingdings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ROY</dc:creator>
  <cp:lastModifiedBy>ROY</cp:lastModifiedBy>
  <cp:revision>27</cp:revision>
  <dcterms:created xsi:type="dcterms:W3CDTF">2020-02-07T02:37:07Z</dcterms:created>
  <dcterms:modified xsi:type="dcterms:W3CDTF">2020-02-07T03:06:37Z</dcterms:modified>
</cp:coreProperties>
</file>